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9931400" cy="14351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720" y="45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35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31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39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37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06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8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15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41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26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D7542-C882-4457-BB7E-8B641B533DC2}" type="datetimeFigureOut">
              <a:rPr lang="de-DE" smtClean="0"/>
              <a:t>16.06.2016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8E41-48D9-4870-87C9-E5A8E8D9A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7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bgerundetes Rechteck 174"/>
          <p:cNvSpPr/>
          <p:nvPr/>
        </p:nvSpPr>
        <p:spPr>
          <a:xfrm>
            <a:off x="12449472" y="3876793"/>
            <a:ext cx="45719" cy="194163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321" name="Rechteck 320"/>
          <p:cNvSpPr/>
          <p:nvPr/>
        </p:nvSpPr>
        <p:spPr>
          <a:xfrm>
            <a:off x="9222408" y="-1"/>
            <a:ext cx="3579192" cy="2533047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22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Rechteck 315"/>
          <p:cNvSpPr/>
          <p:nvPr/>
        </p:nvSpPr>
        <p:spPr>
          <a:xfrm>
            <a:off x="8555491" y="1429074"/>
            <a:ext cx="3240065" cy="18633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</p:txBody>
      </p:sp>
      <p:sp>
        <p:nvSpPr>
          <p:cNvPr id="275" name="Abgerundetes Rechteck 274"/>
          <p:cNvSpPr/>
          <p:nvPr/>
        </p:nvSpPr>
        <p:spPr>
          <a:xfrm>
            <a:off x="11513368" y="1416224"/>
            <a:ext cx="45719" cy="138229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rgbClr val="FFFF00"/>
              </a:solidFill>
            </a:endParaRPr>
          </a:p>
        </p:txBody>
      </p:sp>
      <p:sp>
        <p:nvSpPr>
          <p:cNvPr id="272" name="Abgerundetes Rechteck 271"/>
          <p:cNvSpPr/>
          <p:nvPr/>
        </p:nvSpPr>
        <p:spPr>
          <a:xfrm>
            <a:off x="11083142" y="2505065"/>
            <a:ext cx="45719" cy="1382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267" name="Abgerundetes Rechteck 266"/>
          <p:cNvSpPr/>
          <p:nvPr/>
        </p:nvSpPr>
        <p:spPr>
          <a:xfrm>
            <a:off x="4732021" y="2482206"/>
            <a:ext cx="45719" cy="1382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cxnSp>
        <p:nvCxnSpPr>
          <p:cNvPr id="235" name="Gewinkelte Verbindung 234"/>
          <p:cNvCxnSpPr/>
          <p:nvPr/>
        </p:nvCxnSpPr>
        <p:spPr>
          <a:xfrm rot="16200000" flipH="1">
            <a:off x="2055549" y="7954592"/>
            <a:ext cx="1120576" cy="369129"/>
          </a:xfrm>
          <a:prstGeom prst="bentConnector3">
            <a:avLst>
              <a:gd name="adj1" fmla="val 34700"/>
            </a:avLst>
          </a:prstGeom>
          <a:ln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8" name="Rechteck 237"/>
          <p:cNvSpPr/>
          <p:nvPr/>
        </p:nvSpPr>
        <p:spPr>
          <a:xfrm>
            <a:off x="1923423" y="7578870"/>
            <a:ext cx="137641" cy="1970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Rechteck 238"/>
          <p:cNvSpPr/>
          <p:nvPr/>
        </p:nvSpPr>
        <p:spPr>
          <a:xfrm>
            <a:off x="2362450" y="7578870"/>
            <a:ext cx="137641" cy="1970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Textfeld 239"/>
          <p:cNvSpPr txBox="1"/>
          <p:nvPr/>
        </p:nvSpPr>
        <p:spPr>
          <a:xfrm>
            <a:off x="2006155" y="7389849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139" name="Abgerundetes Rechteck 138"/>
          <p:cNvSpPr/>
          <p:nvPr/>
        </p:nvSpPr>
        <p:spPr>
          <a:xfrm>
            <a:off x="10715436" y="3909717"/>
            <a:ext cx="45719" cy="1826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29934" y="7205439"/>
            <a:ext cx="128016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Abgerundetes Rechteck 136"/>
          <p:cNvSpPr/>
          <p:nvPr/>
        </p:nvSpPr>
        <p:spPr>
          <a:xfrm>
            <a:off x="8293353" y="3907028"/>
            <a:ext cx="45719" cy="895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5" name="Eine Ecke des Rechtecks schneiden 4"/>
          <p:cNvSpPr/>
          <p:nvPr/>
        </p:nvSpPr>
        <p:spPr>
          <a:xfrm rot="16200000">
            <a:off x="-746466" y="8116074"/>
            <a:ext cx="1941614" cy="320489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de-DE" sz="1200" dirty="0" err="1" smtClean="0"/>
              <a:t>Process</a:t>
            </a:r>
            <a:r>
              <a:rPr lang="de-DE" sz="1200" dirty="0"/>
              <a:t> </a:t>
            </a:r>
            <a:r>
              <a:rPr lang="de-DE" sz="1200" dirty="0" smtClean="0"/>
              <a:t>Layer</a:t>
            </a:r>
            <a:endParaRPr lang="de-DE" sz="1200" dirty="0"/>
          </a:p>
        </p:txBody>
      </p:sp>
      <p:sp>
        <p:nvSpPr>
          <p:cNvPr id="22" name="Eine Ecke des Rechtecks schneiden 21"/>
          <p:cNvSpPr/>
          <p:nvPr/>
        </p:nvSpPr>
        <p:spPr>
          <a:xfrm rot="16200000">
            <a:off x="-1171302" y="5372558"/>
            <a:ext cx="2791286" cy="320489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de-DE" sz="1200" dirty="0" smtClean="0"/>
              <a:t>Control Layer</a:t>
            </a:r>
            <a:endParaRPr lang="de-DE" sz="1200" dirty="0"/>
          </a:p>
        </p:txBody>
      </p:sp>
      <p:sp>
        <p:nvSpPr>
          <p:cNvPr id="23" name="Eine Ecke des Rechtecks schneiden 22"/>
          <p:cNvSpPr/>
          <p:nvPr/>
        </p:nvSpPr>
        <p:spPr>
          <a:xfrm rot="16200000">
            <a:off x="-994547" y="2213792"/>
            <a:ext cx="2437777" cy="320489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de-DE" sz="1200" dirty="0" err="1" smtClean="0"/>
              <a:t>Supervisory</a:t>
            </a:r>
            <a:r>
              <a:rPr lang="de-DE" sz="1200" dirty="0" smtClean="0"/>
              <a:t> Layer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8408" y="9247127"/>
            <a:ext cx="204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RICH </a:t>
            </a:r>
            <a:r>
              <a:rPr lang="de-DE" sz="1800" b="1" dirty="0" err="1" smtClean="0"/>
              <a:t>Detector</a:t>
            </a:r>
            <a:endParaRPr lang="de-DE" sz="1800" b="1" dirty="0" smtClean="0"/>
          </a:p>
        </p:txBody>
      </p:sp>
      <p:cxnSp>
        <p:nvCxnSpPr>
          <p:cNvPr id="46" name="Gewinkelte Verbindung 45"/>
          <p:cNvCxnSpPr>
            <a:stCxn id="78" idx="2"/>
            <a:endCxn id="86" idx="1"/>
          </p:cNvCxnSpPr>
          <p:nvPr/>
        </p:nvCxnSpPr>
        <p:spPr>
          <a:xfrm rot="16200000" flipH="1">
            <a:off x="150250" y="7529228"/>
            <a:ext cx="2241440" cy="49058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7696944" y="7917564"/>
            <a:ext cx="2291862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6 x 1-wire </a:t>
            </a:r>
            <a:r>
              <a:rPr lang="de-DE" sz="1200" dirty="0" err="1" smtClean="0"/>
              <a:t>Temperature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64" name="Abgerundetes Rechteck 63"/>
          <p:cNvSpPr/>
          <p:nvPr/>
        </p:nvSpPr>
        <p:spPr>
          <a:xfrm>
            <a:off x="7594463" y="8524789"/>
            <a:ext cx="1872208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0-5/10 V Signals</a:t>
            </a:r>
            <a:endParaRPr lang="de-DE" sz="1200" dirty="0"/>
          </a:p>
        </p:txBody>
      </p:sp>
      <p:sp>
        <p:nvSpPr>
          <p:cNvPr id="66" name="Abgerundetes Rechteck 65"/>
          <p:cNvSpPr/>
          <p:nvPr/>
        </p:nvSpPr>
        <p:spPr>
          <a:xfrm>
            <a:off x="7594463" y="8994032"/>
            <a:ext cx="1872208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4-20mA Signals</a:t>
            </a:r>
            <a:endParaRPr lang="de-DE" sz="1200" dirty="0"/>
          </a:p>
        </p:txBody>
      </p:sp>
      <p:cxnSp>
        <p:nvCxnSpPr>
          <p:cNvPr id="57" name="Gekrümmte Verbindung 56"/>
          <p:cNvCxnSpPr>
            <a:stCxn id="64" idx="1"/>
            <a:endCxn id="77" idx="3"/>
          </p:cNvCxnSpPr>
          <p:nvPr/>
        </p:nvCxnSpPr>
        <p:spPr>
          <a:xfrm rot="10800000">
            <a:off x="7372909" y="7680919"/>
            <a:ext cx="221555" cy="1039668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krümmte Verbindung 78"/>
          <p:cNvCxnSpPr>
            <a:stCxn id="66" idx="1"/>
            <a:endCxn id="77" idx="3"/>
          </p:cNvCxnSpPr>
          <p:nvPr/>
        </p:nvCxnSpPr>
        <p:spPr>
          <a:xfrm rot="10800000">
            <a:off x="7372909" y="7680920"/>
            <a:ext cx="221555" cy="1508911"/>
          </a:xfrm>
          <a:prstGeom prst="curvedConnector2">
            <a:avLst/>
          </a:pr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winkelte Verbindung 81"/>
          <p:cNvCxnSpPr>
            <a:endCxn id="51" idx="3"/>
          </p:cNvCxnSpPr>
          <p:nvPr/>
        </p:nvCxnSpPr>
        <p:spPr>
          <a:xfrm rot="5400000" flipH="1" flipV="1">
            <a:off x="9419314" y="7702029"/>
            <a:ext cx="269204" cy="18555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Abgerundetes Rechteck 94"/>
          <p:cNvSpPr/>
          <p:nvPr/>
        </p:nvSpPr>
        <p:spPr>
          <a:xfrm>
            <a:off x="10208208" y="7788179"/>
            <a:ext cx="1252831" cy="89211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TRB „Sensors“</a:t>
            </a:r>
          </a:p>
          <a:p>
            <a:pPr algn="ctr"/>
            <a:r>
              <a:rPr lang="de-DE" sz="1200" dirty="0" smtClean="0"/>
              <a:t>T, DAQ, ...</a:t>
            </a:r>
            <a:endParaRPr lang="de-DE" sz="1200" dirty="0"/>
          </a:p>
        </p:txBody>
      </p:sp>
      <p:grpSp>
        <p:nvGrpSpPr>
          <p:cNvPr id="97" name="Gruppieren 96"/>
          <p:cNvGrpSpPr/>
          <p:nvPr/>
        </p:nvGrpSpPr>
        <p:grpSpPr>
          <a:xfrm>
            <a:off x="6760840" y="4473284"/>
            <a:ext cx="3240360" cy="3207636"/>
            <a:chOff x="4168552" y="4200205"/>
            <a:chExt cx="3240360" cy="3336700"/>
          </a:xfrm>
        </p:grpSpPr>
        <p:sp>
          <p:nvSpPr>
            <p:cNvPr id="92" name="Rechteck 91"/>
            <p:cNvSpPr/>
            <p:nvPr/>
          </p:nvSpPr>
          <p:spPr>
            <a:xfrm>
              <a:off x="4168552" y="4315976"/>
              <a:ext cx="3240360" cy="26448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grpSp>
          <p:nvGrpSpPr>
            <p:cNvPr id="91" name="Gruppieren 90"/>
            <p:cNvGrpSpPr/>
            <p:nvPr/>
          </p:nvGrpSpPr>
          <p:grpSpPr>
            <a:xfrm>
              <a:off x="4600600" y="4488851"/>
              <a:ext cx="2633823" cy="3048054"/>
              <a:chOff x="4600600" y="4488851"/>
              <a:chExt cx="2633823" cy="3048054"/>
            </a:xfrm>
          </p:grpSpPr>
          <p:sp>
            <p:nvSpPr>
              <p:cNvPr id="19" name="Rechteck 18"/>
              <p:cNvSpPr/>
              <p:nvPr/>
            </p:nvSpPr>
            <p:spPr>
              <a:xfrm>
                <a:off x="4600600" y="5334330"/>
                <a:ext cx="2273783" cy="741189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spcCol="0" rtlCol="0" anchor="ctr"/>
              <a:lstStyle/>
              <a:p>
                <a:r>
                  <a:rPr lang="de-DE" sz="1200" dirty="0" smtClean="0"/>
                  <a:t>32 </a:t>
                </a:r>
                <a:r>
                  <a:rPr lang="de-DE" sz="1200" dirty="0" err="1" smtClean="0"/>
                  <a:t>up-to</a:t>
                </a:r>
                <a:r>
                  <a:rPr lang="de-DE" sz="1200" dirty="0" smtClean="0"/>
                  <a:t> 16 </a:t>
                </a:r>
                <a:r>
                  <a:rPr lang="de-DE" sz="1200" dirty="0" err="1" smtClean="0"/>
                  <a:t>bit</a:t>
                </a:r>
                <a:r>
                  <a:rPr lang="de-DE" sz="1200" dirty="0" smtClean="0"/>
                  <a:t> ADC Channels </a:t>
                </a:r>
                <a:r>
                  <a:rPr lang="de-DE" sz="1200" dirty="0" err="1" smtClean="0"/>
                  <a:t>for</a:t>
                </a:r>
                <a:r>
                  <a:rPr lang="de-DE" sz="1200" dirty="0" smtClean="0"/>
                  <a:t> 0-5/10 </a:t>
                </a:r>
                <a:r>
                  <a:rPr lang="de-DE" sz="1200" dirty="0" err="1" smtClean="0"/>
                  <a:t>or</a:t>
                </a:r>
                <a:r>
                  <a:rPr lang="de-DE" sz="1200" dirty="0" smtClean="0"/>
                  <a:t> 4-20mA Inputs</a:t>
                </a:r>
              </a:p>
            </p:txBody>
          </p:sp>
          <p:grpSp>
            <p:nvGrpSpPr>
              <p:cNvPr id="52" name="Gruppieren 51"/>
              <p:cNvGrpSpPr/>
              <p:nvPr/>
            </p:nvGrpSpPr>
            <p:grpSpPr>
              <a:xfrm>
                <a:off x="4600600" y="6075518"/>
                <a:ext cx="2633823" cy="1461387"/>
                <a:chOff x="3556485" y="424405"/>
                <a:chExt cx="2633823" cy="1567883"/>
              </a:xfrm>
            </p:grpSpPr>
            <p:sp>
              <p:nvSpPr>
                <p:cNvPr id="51" name="Pfeil nach links und rechts 50"/>
                <p:cNvSpPr/>
                <p:nvPr/>
              </p:nvSpPr>
              <p:spPr>
                <a:xfrm rot="16200000">
                  <a:off x="5519690" y="1298548"/>
                  <a:ext cx="981196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1-wire</a:t>
                  </a:r>
                  <a:endParaRPr lang="de-DE" sz="1200" dirty="0"/>
                </a:p>
              </p:txBody>
            </p:sp>
            <p:sp>
              <p:nvSpPr>
                <p:cNvPr id="72" name="Pfeil nach links und rechts 71"/>
                <p:cNvSpPr/>
                <p:nvPr/>
              </p:nvSpPr>
              <p:spPr>
                <a:xfrm rot="16200000">
                  <a:off x="4009191" y="1321670"/>
                  <a:ext cx="981196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CAN</a:t>
                  </a:r>
                  <a:endParaRPr lang="de-DE" sz="1200" dirty="0"/>
                </a:p>
              </p:txBody>
            </p:sp>
            <p:sp>
              <p:nvSpPr>
                <p:cNvPr id="73" name="Pfeil nach links und rechts 72"/>
                <p:cNvSpPr/>
                <p:nvPr/>
              </p:nvSpPr>
              <p:spPr>
                <a:xfrm rot="16200000">
                  <a:off x="4390833" y="1321670"/>
                  <a:ext cx="981196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I2C</a:t>
                  </a:r>
                  <a:endParaRPr lang="de-DE" sz="1200" dirty="0"/>
                </a:p>
              </p:txBody>
            </p:sp>
            <p:sp>
              <p:nvSpPr>
                <p:cNvPr id="74" name="Pfeil nach links und rechts 73"/>
                <p:cNvSpPr/>
                <p:nvPr/>
              </p:nvSpPr>
              <p:spPr>
                <a:xfrm rot="16200000">
                  <a:off x="4772475" y="1321670"/>
                  <a:ext cx="981196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SPI</a:t>
                  </a:r>
                  <a:endParaRPr lang="de-DE" sz="1200" dirty="0"/>
                </a:p>
              </p:txBody>
            </p:sp>
            <p:sp>
              <p:nvSpPr>
                <p:cNvPr id="76" name="Pfeil nach links und rechts 75"/>
                <p:cNvSpPr/>
                <p:nvPr/>
              </p:nvSpPr>
              <p:spPr>
                <a:xfrm rot="16200000">
                  <a:off x="5154118" y="1321670"/>
                  <a:ext cx="981196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“TTL“</a:t>
                  </a:r>
                  <a:endParaRPr lang="de-DE" sz="1200" dirty="0"/>
                </a:p>
              </p:txBody>
            </p:sp>
            <p:sp>
              <p:nvSpPr>
                <p:cNvPr id="77" name="Pfeil nach links und rechts 76"/>
                <p:cNvSpPr/>
                <p:nvPr/>
              </p:nvSpPr>
              <p:spPr>
                <a:xfrm rot="16200000">
                  <a:off x="2952564" y="1028326"/>
                  <a:ext cx="1567882" cy="360040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/>
                    <a:t>analog</a:t>
                  </a:r>
                  <a:endParaRPr lang="de-DE" sz="1200" dirty="0"/>
                </a:p>
              </p:txBody>
            </p:sp>
          </p:grpSp>
          <p:sp>
            <p:nvSpPr>
              <p:cNvPr id="96" name="Rechteck 95"/>
              <p:cNvSpPr/>
              <p:nvPr/>
            </p:nvSpPr>
            <p:spPr>
              <a:xfrm>
                <a:off x="4600600" y="4488851"/>
                <a:ext cx="2520281" cy="556502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128016" tIns="64008" rIns="128016" bIns="64008" spcCol="0" rtlCol="0" anchor="ctr"/>
              <a:lstStyle/>
              <a:p>
                <a:r>
                  <a:rPr lang="de-DE" sz="1200" dirty="0" err="1" smtClean="0"/>
                  <a:t>miniPC</a:t>
                </a:r>
                <a:endParaRPr lang="de-DE" sz="1200" dirty="0"/>
              </a:p>
              <a:p>
                <a:r>
                  <a:rPr lang="de-DE" sz="1200" dirty="0" smtClean="0"/>
                  <a:t>EPICS IOC</a:t>
                </a:r>
              </a:p>
            </p:txBody>
          </p:sp>
          <p:sp>
            <p:nvSpPr>
              <p:cNvPr id="98" name="Rechteck 97"/>
              <p:cNvSpPr/>
              <p:nvPr/>
            </p:nvSpPr>
            <p:spPr>
              <a:xfrm>
                <a:off x="5363884" y="6175651"/>
                <a:ext cx="1756996" cy="37389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spcCol="0" rtlCol="0" anchor="ctr"/>
              <a:lstStyle/>
              <a:p>
                <a:pPr algn="ctr"/>
                <a:r>
                  <a:rPr lang="de-DE" sz="1200" dirty="0" smtClean="0"/>
                  <a:t>HadCon2</a:t>
                </a:r>
              </a:p>
            </p:txBody>
          </p:sp>
          <p:sp>
            <p:nvSpPr>
              <p:cNvPr id="87" name="Pfeil nach links und rechts 86"/>
              <p:cNvSpPr/>
              <p:nvPr/>
            </p:nvSpPr>
            <p:spPr>
              <a:xfrm rot="5400000">
                <a:off x="6477051" y="5437709"/>
                <a:ext cx="1135279" cy="340616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USB</a:t>
                </a:r>
                <a:endParaRPr lang="de-DE" sz="1200" dirty="0"/>
              </a:p>
            </p:txBody>
          </p:sp>
          <p:sp>
            <p:nvSpPr>
              <p:cNvPr id="102" name="Pfeil nach links und rechts 101"/>
              <p:cNvSpPr/>
              <p:nvPr/>
            </p:nvSpPr>
            <p:spPr>
              <a:xfrm rot="1683145">
                <a:off x="4953256" y="6054125"/>
                <a:ext cx="756720" cy="340616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1-wire</a:t>
                </a:r>
                <a:endParaRPr lang="de-DE" sz="1200" dirty="0"/>
              </a:p>
            </p:txBody>
          </p:sp>
        </p:grpSp>
        <p:sp>
          <p:nvSpPr>
            <p:cNvPr id="93" name="Textfeld 92"/>
            <p:cNvSpPr txBox="1"/>
            <p:nvPr/>
          </p:nvSpPr>
          <p:spPr>
            <a:xfrm rot="16200000">
              <a:off x="3294474" y="5165054"/>
              <a:ext cx="22682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>
                  <a:solidFill>
                    <a:schemeClr val="bg1"/>
                  </a:solidFill>
                </a:rPr>
                <a:t>HADES I/O Box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9" name="Rechteck 128"/>
          <p:cNvSpPr/>
          <p:nvPr/>
        </p:nvSpPr>
        <p:spPr>
          <a:xfrm>
            <a:off x="10145216" y="5582532"/>
            <a:ext cx="1246569" cy="11110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de-DE" sz="1200" dirty="0" smtClean="0"/>
              <a:t>PC</a:t>
            </a:r>
          </a:p>
          <a:p>
            <a:pPr algn="ctr"/>
            <a:r>
              <a:rPr lang="de-DE" sz="1200" dirty="0" smtClean="0"/>
              <a:t>EPICS IOC</a:t>
            </a:r>
          </a:p>
        </p:txBody>
      </p:sp>
      <p:sp>
        <p:nvSpPr>
          <p:cNvPr id="101" name="Pfeil nach links und rechts 100"/>
          <p:cNvSpPr/>
          <p:nvPr/>
        </p:nvSpPr>
        <p:spPr>
          <a:xfrm rot="16200000">
            <a:off x="10286591" y="6981094"/>
            <a:ext cx="106845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trbnet</a:t>
            </a:r>
            <a:endParaRPr lang="de-DE" sz="1200" dirty="0"/>
          </a:p>
        </p:txBody>
      </p:sp>
      <p:sp>
        <p:nvSpPr>
          <p:cNvPr id="107" name="Abgerundetes Rechteck 106"/>
          <p:cNvSpPr/>
          <p:nvPr/>
        </p:nvSpPr>
        <p:spPr>
          <a:xfrm>
            <a:off x="672617" y="3924065"/>
            <a:ext cx="45719" cy="159313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136" name="Abgerundetes Rechteck 135"/>
          <p:cNvSpPr/>
          <p:nvPr/>
        </p:nvSpPr>
        <p:spPr>
          <a:xfrm>
            <a:off x="2649008" y="3894694"/>
            <a:ext cx="45719" cy="20351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64096" y="3792488"/>
            <a:ext cx="1273750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Abgerundetes Rechteck 146"/>
          <p:cNvSpPr/>
          <p:nvPr/>
        </p:nvSpPr>
        <p:spPr>
          <a:xfrm>
            <a:off x="2219406" y="3465372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148" name="Abgerundetes Rechteck 147"/>
          <p:cNvSpPr/>
          <p:nvPr/>
        </p:nvSpPr>
        <p:spPr>
          <a:xfrm>
            <a:off x="1187835" y="3465372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sp>
        <p:nvSpPr>
          <p:cNvPr id="152" name="Abgerundetes Rechteck 151"/>
          <p:cNvSpPr/>
          <p:nvPr/>
        </p:nvSpPr>
        <p:spPr>
          <a:xfrm>
            <a:off x="1986460" y="2809820"/>
            <a:ext cx="45719" cy="10957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155" name="Abgerundetes Rechteck 154"/>
          <p:cNvSpPr/>
          <p:nvPr/>
        </p:nvSpPr>
        <p:spPr>
          <a:xfrm>
            <a:off x="2772193" y="5448672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71" name="Abgerundetes Rechteck 70"/>
          <p:cNvSpPr/>
          <p:nvPr/>
        </p:nvSpPr>
        <p:spPr>
          <a:xfrm>
            <a:off x="8453028" y="4220726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0836601" y="5275259"/>
            <a:ext cx="523735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cxnSp>
        <p:nvCxnSpPr>
          <p:cNvPr id="105" name="Gewinkelte Verbindung 104"/>
          <p:cNvCxnSpPr/>
          <p:nvPr/>
        </p:nvCxnSpPr>
        <p:spPr>
          <a:xfrm rot="5400000">
            <a:off x="456397" y="7288617"/>
            <a:ext cx="1663675" cy="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2" name="Textfeld 131"/>
          <p:cNvSpPr txBox="1"/>
          <p:nvPr/>
        </p:nvSpPr>
        <p:spPr>
          <a:xfrm>
            <a:off x="1039589" y="6774374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1009132" y="674481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 74</a:t>
            </a:r>
            <a:endParaRPr lang="de-DE" dirty="0"/>
          </a:p>
        </p:txBody>
      </p:sp>
      <p:sp>
        <p:nvSpPr>
          <p:cNvPr id="134" name="Textfeld 133"/>
          <p:cNvSpPr txBox="1"/>
          <p:nvPr/>
        </p:nvSpPr>
        <p:spPr>
          <a:xfrm rot="2886637">
            <a:off x="1899222" y="8305914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78" name="Rechteck 77"/>
          <p:cNvSpPr/>
          <p:nvPr/>
        </p:nvSpPr>
        <p:spPr>
          <a:xfrm>
            <a:off x="956857" y="6456783"/>
            <a:ext cx="137641" cy="1970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1059063" y="8082926"/>
            <a:ext cx="1656183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 Power /</a:t>
            </a:r>
            <a:r>
              <a:rPr lang="de-DE" sz="1200" dirty="0" err="1" smtClean="0"/>
              <a:t>Concentrator</a:t>
            </a:r>
            <a:r>
              <a:rPr lang="de-DE" sz="1200" dirty="0" smtClean="0"/>
              <a:t> Board </a:t>
            </a:r>
            <a:endParaRPr lang="de-DE" sz="1200" dirty="0"/>
          </a:p>
        </p:txBody>
      </p:sp>
      <p:sp>
        <p:nvSpPr>
          <p:cNvPr id="140" name="Rechteck 139"/>
          <p:cNvSpPr/>
          <p:nvPr/>
        </p:nvSpPr>
        <p:spPr>
          <a:xfrm>
            <a:off x="1395884" y="6456783"/>
            <a:ext cx="137641" cy="1970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Rechteck 140"/>
          <p:cNvSpPr/>
          <p:nvPr/>
        </p:nvSpPr>
        <p:spPr>
          <a:xfrm>
            <a:off x="2644088" y="6469060"/>
            <a:ext cx="660368" cy="19701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2577000" y="5808712"/>
            <a:ext cx="1159504" cy="7253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de-DE" sz="1400" b="1" dirty="0" smtClean="0"/>
              <a:t>LV</a:t>
            </a:r>
            <a:endParaRPr lang="de-DE" sz="1200" b="1" dirty="0" smtClean="0"/>
          </a:p>
          <a:p>
            <a:pPr algn="ctr"/>
            <a:r>
              <a:rPr lang="de-DE" sz="1200" dirty="0" smtClean="0"/>
              <a:t>TDK Lambda</a:t>
            </a:r>
          </a:p>
        </p:txBody>
      </p:sp>
      <p:sp>
        <p:nvSpPr>
          <p:cNvPr id="164" name="Textfeld 163"/>
          <p:cNvSpPr txBox="1"/>
          <p:nvPr/>
        </p:nvSpPr>
        <p:spPr>
          <a:xfrm>
            <a:off x="1039589" y="6267762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 rot="2886637">
            <a:off x="972206" y="8305914"/>
            <a:ext cx="4251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168" name="Textfeld 167"/>
          <p:cNvSpPr txBox="1"/>
          <p:nvPr/>
        </p:nvSpPr>
        <p:spPr>
          <a:xfrm>
            <a:off x="1360240" y="844296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 74</a:t>
            </a:r>
            <a:endParaRPr lang="de-DE" dirty="0"/>
          </a:p>
        </p:txBody>
      </p:sp>
      <p:grpSp>
        <p:nvGrpSpPr>
          <p:cNvPr id="188" name="Gruppieren 187"/>
          <p:cNvGrpSpPr/>
          <p:nvPr/>
        </p:nvGrpSpPr>
        <p:grpSpPr>
          <a:xfrm>
            <a:off x="397157" y="6625042"/>
            <a:ext cx="596638" cy="374436"/>
            <a:chOff x="220684" y="6625042"/>
            <a:chExt cx="596638" cy="374436"/>
          </a:xfrm>
        </p:grpSpPr>
        <p:sp>
          <p:nvSpPr>
            <p:cNvPr id="37" name="Gewitterblitz 36"/>
            <p:cNvSpPr/>
            <p:nvPr/>
          </p:nvSpPr>
          <p:spPr>
            <a:xfrm>
              <a:off x="265427" y="6625042"/>
              <a:ext cx="529084" cy="374436"/>
            </a:xfrm>
            <a:prstGeom prst="lightningBol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72" name="Rechteck 171"/>
            <p:cNvSpPr/>
            <p:nvPr/>
          </p:nvSpPr>
          <p:spPr>
            <a:xfrm>
              <a:off x="220684" y="6649109"/>
              <a:ext cx="5966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1.1kV</a:t>
              </a:r>
              <a:endParaRPr lang="de-DE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7" name="Gruppieren 186"/>
          <p:cNvGrpSpPr/>
          <p:nvPr/>
        </p:nvGrpSpPr>
        <p:grpSpPr>
          <a:xfrm>
            <a:off x="2723462" y="6659692"/>
            <a:ext cx="529084" cy="310810"/>
            <a:chOff x="2219406" y="6744816"/>
            <a:chExt cx="529084" cy="310810"/>
          </a:xfrm>
        </p:grpSpPr>
        <p:sp>
          <p:nvSpPr>
            <p:cNvPr id="40" name="Gewitterblitz 39"/>
            <p:cNvSpPr/>
            <p:nvPr/>
          </p:nvSpPr>
          <p:spPr>
            <a:xfrm>
              <a:off x="2219406" y="6774305"/>
              <a:ext cx="529084" cy="281321"/>
            </a:xfrm>
            <a:prstGeom prst="lightningBol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5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178" name="Rechteck 177"/>
            <p:cNvSpPr/>
            <p:nvPr/>
          </p:nvSpPr>
          <p:spPr>
            <a:xfrm>
              <a:off x="2224336" y="6744816"/>
              <a:ext cx="5100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 V</a:t>
              </a:r>
              <a:endParaRPr lang="de-DE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1" name="Gruppieren 190"/>
          <p:cNvGrpSpPr/>
          <p:nvPr/>
        </p:nvGrpSpPr>
        <p:grpSpPr>
          <a:xfrm>
            <a:off x="2872408" y="7968952"/>
            <a:ext cx="1251987" cy="606106"/>
            <a:chOff x="2431272" y="8387926"/>
            <a:chExt cx="1251987" cy="606106"/>
          </a:xfrm>
        </p:grpSpPr>
        <p:sp>
          <p:nvSpPr>
            <p:cNvPr id="192" name="Rechteck 191"/>
            <p:cNvSpPr/>
            <p:nvPr/>
          </p:nvSpPr>
          <p:spPr>
            <a:xfrm>
              <a:off x="2431272" y="8387926"/>
              <a:ext cx="1251987" cy="606106"/>
            </a:xfrm>
            <a:prstGeom prst="rect">
              <a:avLst/>
            </a:prstGeom>
            <a:solidFill>
              <a:schemeClr val="accent2">
                <a:alpha val="47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93" name="Gruppieren 192"/>
            <p:cNvGrpSpPr/>
            <p:nvPr/>
          </p:nvGrpSpPr>
          <p:grpSpPr>
            <a:xfrm>
              <a:off x="2512368" y="8473008"/>
              <a:ext cx="1143605" cy="432048"/>
              <a:chOff x="2664907" y="7608912"/>
              <a:chExt cx="1143605" cy="432048"/>
            </a:xfrm>
          </p:grpSpPr>
          <p:sp>
            <p:nvSpPr>
              <p:cNvPr id="194" name="Gewitterblitz 193"/>
              <p:cNvSpPr/>
              <p:nvPr/>
            </p:nvSpPr>
            <p:spPr>
              <a:xfrm>
                <a:off x="2735768" y="7795198"/>
                <a:ext cx="312846" cy="221403"/>
              </a:xfrm>
              <a:prstGeom prst="lightningBol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95" name="Gewitterblitz 194"/>
              <p:cNvSpPr/>
              <p:nvPr/>
            </p:nvSpPr>
            <p:spPr>
              <a:xfrm>
                <a:off x="2715246" y="7622983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96" name="Gewitterblitz 195"/>
              <p:cNvSpPr/>
              <p:nvPr/>
            </p:nvSpPr>
            <p:spPr>
              <a:xfrm>
                <a:off x="3044293" y="7633977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97" name="Gewitterblitz 196"/>
              <p:cNvSpPr/>
              <p:nvPr/>
            </p:nvSpPr>
            <p:spPr>
              <a:xfrm>
                <a:off x="3362949" y="7640085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98" name="Rechteck 197"/>
              <p:cNvSpPr/>
              <p:nvPr/>
            </p:nvSpPr>
            <p:spPr>
              <a:xfrm>
                <a:off x="2702536" y="7608912"/>
                <a:ext cx="11059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1.1 V, 1.2V,  2.5 V, 3.3 </a:t>
                </a:r>
                <a:r>
                  <a:rPr lang="de-DE" sz="1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</a:p>
            </p:txBody>
          </p:sp>
          <p:sp>
            <p:nvSpPr>
              <p:cNvPr id="199" name="Rechteck 198"/>
              <p:cNvSpPr/>
              <p:nvPr/>
            </p:nvSpPr>
            <p:spPr>
              <a:xfrm>
                <a:off x="2664907" y="7794739"/>
                <a:ext cx="567541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1..1 kV</a:t>
                </a:r>
                <a:endParaRPr lang="de-DE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86" name="Abgerundetes Rechteck 85"/>
          <p:cNvSpPr/>
          <p:nvPr/>
        </p:nvSpPr>
        <p:spPr>
          <a:xfrm>
            <a:off x="1516263" y="8699443"/>
            <a:ext cx="1656183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 Power /</a:t>
            </a:r>
            <a:r>
              <a:rPr lang="de-DE" sz="1200" dirty="0" err="1" smtClean="0"/>
              <a:t>Concentrator</a:t>
            </a:r>
            <a:r>
              <a:rPr lang="de-DE" sz="1200" dirty="0" smtClean="0"/>
              <a:t> Board </a:t>
            </a:r>
            <a:endParaRPr lang="de-DE" sz="1200" dirty="0"/>
          </a:p>
        </p:txBody>
      </p:sp>
      <p:grpSp>
        <p:nvGrpSpPr>
          <p:cNvPr id="190" name="Gruppieren 189"/>
          <p:cNvGrpSpPr/>
          <p:nvPr/>
        </p:nvGrpSpPr>
        <p:grpSpPr>
          <a:xfrm>
            <a:off x="3304456" y="8647066"/>
            <a:ext cx="1251987" cy="606106"/>
            <a:chOff x="2431272" y="8387926"/>
            <a:chExt cx="1251987" cy="606106"/>
          </a:xfrm>
        </p:grpSpPr>
        <p:sp>
          <p:nvSpPr>
            <p:cNvPr id="189" name="Rechteck 188"/>
            <p:cNvSpPr/>
            <p:nvPr/>
          </p:nvSpPr>
          <p:spPr>
            <a:xfrm>
              <a:off x="2431272" y="8387926"/>
              <a:ext cx="1251987" cy="606106"/>
            </a:xfrm>
            <a:prstGeom prst="rect">
              <a:avLst/>
            </a:prstGeom>
            <a:solidFill>
              <a:schemeClr val="accent2">
                <a:alpha val="47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80" name="Gruppieren 179"/>
            <p:cNvGrpSpPr/>
            <p:nvPr/>
          </p:nvGrpSpPr>
          <p:grpSpPr>
            <a:xfrm>
              <a:off x="2512368" y="8473008"/>
              <a:ext cx="1143605" cy="432048"/>
              <a:chOff x="2664907" y="7608912"/>
              <a:chExt cx="1143605" cy="432048"/>
            </a:xfrm>
          </p:grpSpPr>
          <p:sp>
            <p:nvSpPr>
              <p:cNvPr id="181" name="Gewitterblitz 180"/>
              <p:cNvSpPr/>
              <p:nvPr/>
            </p:nvSpPr>
            <p:spPr>
              <a:xfrm>
                <a:off x="2735768" y="7795198"/>
                <a:ext cx="312846" cy="221403"/>
              </a:xfrm>
              <a:prstGeom prst="lightningBol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82" name="Gewitterblitz 181"/>
              <p:cNvSpPr/>
              <p:nvPr/>
            </p:nvSpPr>
            <p:spPr>
              <a:xfrm>
                <a:off x="2715246" y="7622983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83" name="Gewitterblitz 182"/>
              <p:cNvSpPr/>
              <p:nvPr/>
            </p:nvSpPr>
            <p:spPr>
              <a:xfrm>
                <a:off x="3044293" y="7633977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84" name="Gewitterblitz 183"/>
              <p:cNvSpPr/>
              <p:nvPr/>
            </p:nvSpPr>
            <p:spPr>
              <a:xfrm>
                <a:off x="3362949" y="7640085"/>
                <a:ext cx="312846" cy="221403"/>
              </a:xfrm>
              <a:prstGeom prst="lightningBol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/>
              </a:p>
            </p:txBody>
          </p:sp>
          <p:sp>
            <p:nvSpPr>
              <p:cNvPr id="185" name="Rechteck 184"/>
              <p:cNvSpPr/>
              <p:nvPr/>
            </p:nvSpPr>
            <p:spPr>
              <a:xfrm>
                <a:off x="2702536" y="7608912"/>
                <a:ext cx="1105976" cy="240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1.1 V, 2.5 V, 3.3 </a:t>
                </a:r>
                <a:r>
                  <a:rPr lang="de-DE" sz="1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</a:p>
            </p:txBody>
          </p:sp>
          <p:sp>
            <p:nvSpPr>
              <p:cNvPr id="186" name="Rechteck 185"/>
              <p:cNvSpPr/>
              <p:nvPr/>
            </p:nvSpPr>
            <p:spPr>
              <a:xfrm>
                <a:off x="2664907" y="7794739"/>
                <a:ext cx="567541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1..1 kV</a:t>
                </a:r>
                <a:endParaRPr lang="de-DE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8" name="Abgerundetes Rechteck 107"/>
          <p:cNvSpPr/>
          <p:nvPr/>
        </p:nvSpPr>
        <p:spPr>
          <a:xfrm>
            <a:off x="797967" y="4750765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528601" y="5087170"/>
            <a:ext cx="1656184" cy="1462514"/>
            <a:chOff x="64096" y="5087170"/>
            <a:chExt cx="1656184" cy="1462514"/>
          </a:xfrm>
        </p:grpSpPr>
        <p:sp>
          <p:nvSpPr>
            <p:cNvPr id="2" name="Rechteck 1"/>
            <p:cNvSpPr/>
            <p:nvPr/>
          </p:nvSpPr>
          <p:spPr>
            <a:xfrm>
              <a:off x="64096" y="5087170"/>
              <a:ext cx="1656184" cy="146251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endParaRPr lang="de-DE" sz="1400" b="1" dirty="0" smtClean="0"/>
            </a:p>
            <a:p>
              <a:pPr algn="ctr"/>
              <a:endParaRPr lang="de-DE" sz="1400" b="1" dirty="0" smtClean="0"/>
            </a:p>
            <a:p>
              <a:pPr algn="ctr"/>
              <a:endParaRPr lang="de-DE" sz="1400" b="1" dirty="0"/>
            </a:p>
            <a:p>
              <a:pPr algn="ctr"/>
              <a:endParaRPr lang="de-DE" sz="1400" b="1" dirty="0" smtClean="0"/>
            </a:p>
            <a:p>
              <a:pPr algn="ctr"/>
              <a:r>
                <a:rPr lang="de-DE" sz="1400" b="1" dirty="0" smtClean="0"/>
                <a:t>HV </a:t>
              </a:r>
              <a:endParaRPr lang="de-DE" sz="1200" b="1" dirty="0" smtClean="0"/>
            </a:p>
            <a:p>
              <a:pPr algn="ctr"/>
              <a:r>
                <a:rPr lang="de-DE" sz="1200" dirty="0" smtClean="0"/>
                <a:t>Wiener</a:t>
              </a:r>
            </a:p>
            <a:p>
              <a:pPr algn="ctr"/>
              <a:r>
                <a:rPr lang="de-DE" sz="1200" dirty="0" smtClean="0"/>
                <a:t> ISEG </a:t>
              </a:r>
            </a:p>
            <a:p>
              <a:pPr algn="ctr"/>
              <a:endParaRPr lang="de-DE" sz="1200" dirty="0"/>
            </a:p>
            <a:p>
              <a:pPr algn="ctr"/>
              <a:endParaRPr lang="de-DE" sz="1200" dirty="0" smtClean="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66175" y="5278110"/>
              <a:ext cx="1452023" cy="35812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r>
                <a:rPr lang="de-DE" sz="1200" dirty="0" smtClean="0"/>
                <a:t>internal EPICS IOC</a:t>
              </a:r>
            </a:p>
          </p:txBody>
        </p:sp>
      </p:grpSp>
      <p:sp>
        <p:nvSpPr>
          <p:cNvPr id="115" name="Abgerundetes Rechteck 114"/>
          <p:cNvSpPr/>
          <p:nvPr/>
        </p:nvSpPr>
        <p:spPr>
          <a:xfrm>
            <a:off x="7483686" y="4218175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126" name="Abgerundetes Rechteck 125"/>
          <p:cNvSpPr/>
          <p:nvPr/>
        </p:nvSpPr>
        <p:spPr>
          <a:xfrm>
            <a:off x="10152987" y="5265572"/>
            <a:ext cx="487269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cxnSp>
        <p:nvCxnSpPr>
          <p:cNvPr id="156" name="Gerade Verbindung 155"/>
          <p:cNvCxnSpPr/>
          <p:nvPr/>
        </p:nvCxnSpPr>
        <p:spPr>
          <a:xfrm flipV="1">
            <a:off x="5138160" y="1518724"/>
            <a:ext cx="2262183" cy="445339"/>
          </a:xfrm>
          <a:prstGeom prst="curvedConnector3">
            <a:avLst>
              <a:gd name="adj1" fmla="val 50000"/>
            </a:avLst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Abgerundetes Rechteck 162"/>
          <p:cNvSpPr/>
          <p:nvPr/>
        </p:nvSpPr>
        <p:spPr>
          <a:xfrm>
            <a:off x="9460879" y="2533046"/>
            <a:ext cx="45719" cy="1382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170" name="Abgerundetes Rechteck 169"/>
          <p:cNvSpPr/>
          <p:nvPr/>
        </p:nvSpPr>
        <p:spPr>
          <a:xfrm>
            <a:off x="8362885" y="3465924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JDBC</a:t>
            </a:r>
          </a:p>
        </p:txBody>
      </p:sp>
      <p:grpSp>
        <p:nvGrpSpPr>
          <p:cNvPr id="81" name="Gruppieren 80"/>
          <p:cNvGrpSpPr/>
          <p:nvPr/>
        </p:nvGrpSpPr>
        <p:grpSpPr>
          <a:xfrm>
            <a:off x="700608" y="1200200"/>
            <a:ext cx="2617425" cy="1800199"/>
            <a:chOff x="700608" y="1200200"/>
            <a:chExt cx="2617425" cy="1800199"/>
          </a:xfrm>
        </p:grpSpPr>
        <p:sp>
          <p:nvSpPr>
            <p:cNvPr id="103" name="Rechteck 102"/>
            <p:cNvSpPr/>
            <p:nvPr/>
          </p:nvSpPr>
          <p:spPr>
            <a:xfrm>
              <a:off x="700608" y="1200200"/>
              <a:ext cx="2617425" cy="180019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dirty="0" smtClean="0"/>
                <a:t>EPICS IOC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smtClean="0"/>
                <a:t>HV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smtClean="0"/>
                <a:t>LV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smtClean="0"/>
                <a:t>Gas</a:t>
              </a:r>
              <a:endParaRPr lang="de-DE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smtClean="0"/>
                <a:t>HadCon2 alias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err="1"/>
                <a:t>S</a:t>
              </a:r>
              <a:r>
                <a:rPr lang="de-DE" sz="1200" dirty="0" err="1" smtClean="0"/>
                <a:t>equencer</a:t>
              </a:r>
              <a:endParaRPr lang="de-DE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 err="1" smtClean="0"/>
                <a:t>Ioc-stats</a:t>
              </a:r>
              <a:endParaRPr lang="de-DE" sz="1200" dirty="0" smtClean="0"/>
            </a:p>
          </p:txBody>
        </p:sp>
        <p:pic>
          <p:nvPicPr>
            <p:cNvPr id="173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5" r="67034"/>
            <a:stretch/>
          </p:blipFill>
          <p:spPr bwMode="auto">
            <a:xfrm>
              <a:off x="1846270" y="1200200"/>
              <a:ext cx="1470410" cy="1395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Gruppieren 25"/>
          <p:cNvGrpSpPr/>
          <p:nvPr/>
        </p:nvGrpSpPr>
        <p:grpSpPr>
          <a:xfrm>
            <a:off x="4180402" y="1875228"/>
            <a:ext cx="1596400" cy="1485212"/>
            <a:chOff x="9569152" y="631623"/>
            <a:chExt cx="1227158" cy="1164584"/>
          </a:xfrm>
        </p:grpSpPr>
        <p:pic>
          <p:nvPicPr>
            <p:cNvPr id="179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5" r="67034"/>
            <a:stretch/>
          </p:blipFill>
          <p:spPr bwMode="auto">
            <a:xfrm>
              <a:off x="9569152" y="631623"/>
              <a:ext cx="1227158" cy="116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2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876" t="21644" b="10854"/>
            <a:stretch/>
          </p:blipFill>
          <p:spPr bwMode="auto">
            <a:xfrm>
              <a:off x="9730838" y="1051219"/>
              <a:ext cx="517246" cy="2186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3" name="Abgerundetes Rechteck 202"/>
          <p:cNvSpPr/>
          <p:nvPr/>
        </p:nvSpPr>
        <p:spPr>
          <a:xfrm>
            <a:off x="9221843" y="3465372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208" name="Textfeld 207"/>
          <p:cNvSpPr txBox="1"/>
          <p:nvPr/>
        </p:nvSpPr>
        <p:spPr>
          <a:xfrm>
            <a:off x="3498401" y="1964063"/>
            <a:ext cx="167230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Data Browser 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3476307" y="1482347"/>
            <a:ext cx="1661853" cy="400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GUI („BOY“) 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6" name="Abgerundetes Rechteck 105"/>
          <p:cNvSpPr/>
          <p:nvPr/>
        </p:nvSpPr>
        <p:spPr>
          <a:xfrm>
            <a:off x="1" y="3864496"/>
            <a:ext cx="12495190" cy="595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211" name="Abgerundetes Rechteck 210"/>
          <p:cNvSpPr/>
          <p:nvPr/>
        </p:nvSpPr>
        <p:spPr>
          <a:xfrm>
            <a:off x="5167502" y="3889790"/>
            <a:ext cx="45719" cy="156951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212" name="Rechteck 211"/>
          <p:cNvSpPr/>
          <p:nvPr/>
        </p:nvSpPr>
        <p:spPr>
          <a:xfrm>
            <a:off x="3852668" y="5460038"/>
            <a:ext cx="2799216" cy="16638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grpSp>
        <p:nvGrpSpPr>
          <p:cNvPr id="213" name="Gruppieren 212"/>
          <p:cNvGrpSpPr/>
          <p:nvPr/>
        </p:nvGrpSpPr>
        <p:grpSpPr>
          <a:xfrm>
            <a:off x="3996684" y="5531935"/>
            <a:ext cx="2520282" cy="2103589"/>
            <a:chOff x="4600598" y="5433316"/>
            <a:chExt cx="2520282" cy="2103589"/>
          </a:xfrm>
        </p:grpSpPr>
        <p:grpSp>
          <p:nvGrpSpPr>
            <p:cNvPr id="214" name="Gruppieren 213"/>
            <p:cNvGrpSpPr/>
            <p:nvPr/>
          </p:nvGrpSpPr>
          <p:grpSpPr>
            <a:xfrm>
              <a:off x="4982242" y="6622355"/>
              <a:ext cx="1886609" cy="914550"/>
              <a:chOff x="3938127" y="1011092"/>
              <a:chExt cx="1886609" cy="981196"/>
            </a:xfrm>
          </p:grpSpPr>
          <p:sp>
            <p:nvSpPr>
              <p:cNvPr id="218" name="Pfeil nach links und rechts 217"/>
              <p:cNvSpPr/>
              <p:nvPr/>
            </p:nvSpPr>
            <p:spPr>
              <a:xfrm rot="16200000">
                <a:off x="3627549" y="1321670"/>
                <a:ext cx="981196" cy="360040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1-wire</a:t>
                </a:r>
                <a:endParaRPr lang="de-DE" sz="1200" dirty="0"/>
              </a:p>
            </p:txBody>
          </p:sp>
          <p:sp>
            <p:nvSpPr>
              <p:cNvPr id="219" name="Pfeil nach links und rechts 218"/>
              <p:cNvSpPr/>
              <p:nvPr/>
            </p:nvSpPr>
            <p:spPr>
              <a:xfrm rot="16200000">
                <a:off x="4009191" y="1321670"/>
                <a:ext cx="981196" cy="360040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CAN</a:t>
                </a:r>
                <a:endParaRPr lang="de-DE" sz="1200" dirty="0"/>
              </a:p>
            </p:txBody>
          </p:sp>
          <p:sp>
            <p:nvSpPr>
              <p:cNvPr id="220" name="Pfeil nach links und rechts 219"/>
              <p:cNvSpPr/>
              <p:nvPr/>
            </p:nvSpPr>
            <p:spPr>
              <a:xfrm rot="16200000">
                <a:off x="4390833" y="1321670"/>
                <a:ext cx="981196" cy="360040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I2C</a:t>
                </a:r>
                <a:endParaRPr lang="de-DE" sz="1200" dirty="0"/>
              </a:p>
            </p:txBody>
          </p:sp>
          <p:sp>
            <p:nvSpPr>
              <p:cNvPr id="221" name="Pfeil nach links und rechts 220"/>
              <p:cNvSpPr/>
              <p:nvPr/>
            </p:nvSpPr>
            <p:spPr>
              <a:xfrm rot="16200000">
                <a:off x="4772475" y="1321670"/>
                <a:ext cx="981196" cy="360040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SPI</a:t>
                </a:r>
                <a:endParaRPr lang="de-DE" sz="1200" dirty="0"/>
              </a:p>
            </p:txBody>
          </p:sp>
          <p:sp>
            <p:nvSpPr>
              <p:cNvPr id="222" name="Pfeil nach links und rechts 221"/>
              <p:cNvSpPr/>
              <p:nvPr/>
            </p:nvSpPr>
            <p:spPr>
              <a:xfrm rot="16200000">
                <a:off x="5154118" y="1321670"/>
                <a:ext cx="981196" cy="360040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“TTL“</a:t>
                </a:r>
                <a:endParaRPr lang="de-DE" sz="1200" dirty="0"/>
              </a:p>
            </p:txBody>
          </p:sp>
        </p:grpSp>
        <p:sp>
          <p:nvSpPr>
            <p:cNvPr id="215" name="Rechteck 214"/>
            <p:cNvSpPr/>
            <p:nvPr/>
          </p:nvSpPr>
          <p:spPr>
            <a:xfrm>
              <a:off x="4600598" y="5433316"/>
              <a:ext cx="1886610" cy="55650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r>
                <a:rPr lang="de-DE" sz="1200" dirty="0" err="1" smtClean="0"/>
                <a:t>miniPC</a:t>
              </a:r>
              <a:endParaRPr lang="de-DE" sz="1200" dirty="0"/>
            </a:p>
            <a:p>
              <a:r>
                <a:rPr lang="de-DE" sz="1200" dirty="0" smtClean="0"/>
                <a:t>EPICS IOC</a:t>
              </a:r>
            </a:p>
          </p:txBody>
        </p:sp>
        <p:sp>
          <p:nvSpPr>
            <p:cNvPr id="216" name="Rechteck 215"/>
            <p:cNvSpPr/>
            <p:nvPr/>
          </p:nvSpPr>
          <p:spPr>
            <a:xfrm>
              <a:off x="4810510" y="6175651"/>
              <a:ext cx="2310370" cy="37389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r>
                <a:rPr lang="de-DE" sz="1200" dirty="0" smtClean="0"/>
                <a:t>HadCon2 / CBM DSC (Prototype)</a:t>
              </a:r>
            </a:p>
          </p:txBody>
        </p:sp>
        <p:sp>
          <p:nvSpPr>
            <p:cNvPr id="217" name="Pfeil nach links und rechts 216"/>
            <p:cNvSpPr/>
            <p:nvPr/>
          </p:nvSpPr>
          <p:spPr>
            <a:xfrm rot="2650039">
              <a:off x="6339171" y="5773623"/>
              <a:ext cx="708060" cy="3406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/>
                <a:t>USB</a:t>
              </a:r>
              <a:endParaRPr lang="de-DE" sz="1200" dirty="0"/>
            </a:p>
          </p:txBody>
        </p:sp>
      </p:grpSp>
      <p:sp>
        <p:nvSpPr>
          <p:cNvPr id="223" name="Abgerundetes Rechteck 222"/>
          <p:cNvSpPr/>
          <p:nvPr/>
        </p:nvSpPr>
        <p:spPr>
          <a:xfrm>
            <a:off x="5317842" y="5041773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sp>
        <p:nvSpPr>
          <p:cNvPr id="224" name="Abgerundetes Rechteck 223"/>
          <p:cNvSpPr/>
          <p:nvPr/>
        </p:nvSpPr>
        <p:spPr>
          <a:xfrm>
            <a:off x="804092" y="4453068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226" name="Abgerundetes Rechteck 225"/>
          <p:cNvSpPr/>
          <p:nvPr/>
        </p:nvSpPr>
        <p:spPr>
          <a:xfrm>
            <a:off x="1355484" y="7289325"/>
            <a:ext cx="1977406" cy="3915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LV Power Distributor Switches &amp; Feedback ADCs</a:t>
            </a:r>
            <a:endParaRPr lang="de-DE" sz="1200" dirty="0"/>
          </a:p>
        </p:txBody>
      </p:sp>
      <p:cxnSp>
        <p:nvCxnSpPr>
          <p:cNvPr id="234" name="Gewinkelte Verbindung 233"/>
          <p:cNvCxnSpPr>
            <a:stCxn id="238" idx="2"/>
            <a:endCxn id="41" idx="0"/>
          </p:cNvCxnSpPr>
          <p:nvPr/>
        </p:nvCxnSpPr>
        <p:spPr>
          <a:xfrm rot="5400000">
            <a:off x="1786181" y="7876863"/>
            <a:ext cx="307038" cy="105089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7" name="Textfeld 236"/>
          <p:cNvSpPr txBox="1"/>
          <p:nvPr/>
        </p:nvSpPr>
        <p:spPr>
          <a:xfrm>
            <a:off x="1975698" y="782493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 74</a:t>
            </a:r>
            <a:endParaRPr lang="de-DE" dirty="0"/>
          </a:p>
        </p:txBody>
      </p:sp>
      <p:cxnSp>
        <p:nvCxnSpPr>
          <p:cNvPr id="252" name="Gewinkelte Verbindung 251"/>
          <p:cNvCxnSpPr>
            <a:stCxn id="218" idx="3"/>
          </p:cNvCxnSpPr>
          <p:nvPr/>
        </p:nvCxnSpPr>
        <p:spPr>
          <a:xfrm rot="5400000">
            <a:off x="4104975" y="7339061"/>
            <a:ext cx="156911" cy="749837"/>
          </a:xfrm>
          <a:prstGeom prst="bentConnector2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Gewinkelte Verbindung 255"/>
          <p:cNvCxnSpPr>
            <a:stCxn id="226" idx="3"/>
          </p:cNvCxnSpPr>
          <p:nvPr/>
        </p:nvCxnSpPr>
        <p:spPr>
          <a:xfrm>
            <a:off x="3332890" y="7485123"/>
            <a:ext cx="791505" cy="307312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Gewinkelte Verbindung 256"/>
          <p:cNvCxnSpPr/>
          <p:nvPr/>
        </p:nvCxnSpPr>
        <p:spPr>
          <a:xfrm rot="10800000" flipV="1">
            <a:off x="4558350" y="7633007"/>
            <a:ext cx="389553" cy="159425"/>
          </a:xfrm>
          <a:prstGeom prst="bentConnector3">
            <a:avLst>
              <a:gd name="adj1" fmla="val 109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Gewinkelte Verbindung 257"/>
          <p:cNvCxnSpPr/>
          <p:nvPr/>
        </p:nvCxnSpPr>
        <p:spPr>
          <a:xfrm rot="10800000" flipV="1">
            <a:off x="4932789" y="7633007"/>
            <a:ext cx="376025" cy="159423"/>
          </a:xfrm>
          <a:prstGeom prst="bentConnector3">
            <a:avLst>
              <a:gd name="adj1" fmla="val 2716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Gewinkelte Verbindung 258"/>
          <p:cNvCxnSpPr/>
          <p:nvPr/>
        </p:nvCxnSpPr>
        <p:spPr>
          <a:xfrm rot="10800000" flipV="1">
            <a:off x="5308814" y="7631357"/>
            <a:ext cx="390876" cy="161075"/>
          </a:xfrm>
          <a:prstGeom prst="bentConnector3">
            <a:avLst>
              <a:gd name="adj1" fmla="val -6859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Gewinkelte Verbindung 276"/>
          <p:cNvCxnSpPr/>
          <p:nvPr/>
        </p:nvCxnSpPr>
        <p:spPr>
          <a:xfrm>
            <a:off x="8876873" y="-1"/>
            <a:ext cx="3924727" cy="2533047"/>
          </a:xfrm>
          <a:prstGeom prst="bentConnector3">
            <a:avLst>
              <a:gd name="adj1" fmla="val 9092"/>
            </a:avLst>
          </a:prstGeom>
          <a:ln w="38100">
            <a:solidFill>
              <a:srgbClr val="FFFF00"/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Gewinkelte Verbindung 263"/>
          <p:cNvCxnSpPr>
            <a:stCxn id="141" idx="1"/>
            <a:endCxn id="226" idx="0"/>
          </p:cNvCxnSpPr>
          <p:nvPr/>
        </p:nvCxnSpPr>
        <p:spPr>
          <a:xfrm rot="10800000" flipV="1">
            <a:off x="2344188" y="6567569"/>
            <a:ext cx="299901" cy="7217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71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r="67034"/>
          <a:stretch/>
        </p:blipFill>
        <p:spPr bwMode="auto">
          <a:xfrm>
            <a:off x="10349016" y="1792294"/>
            <a:ext cx="1596400" cy="151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" name="Textfeld 272"/>
          <p:cNvSpPr txBox="1"/>
          <p:nvPr/>
        </p:nvSpPr>
        <p:spPr>
          <a:xfrm>
            <a:off x="11212971" y="3864496"/>
            <a:ext cx="1517467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/>
              <a:t>HADES VLAN</a:t>
            </a:r>
            <a:endParaRPr lang="de-DE" sz="2000" dirty="0"/>
          </a:p>
        </p:txBody>
      </p:sp>
      <p:sp>
        <p:nvSpPr>
          <p:cNvPr id="283" name="Textfeld 282"/>
          <p:cNvSpPr txBox="1"/>
          <p:nvPr/>
        </p:nvSpPr>
        <p:spPr>
          <a:xfrm>
            <a:off x="9704964" y="1518724"/>
            <a:ext cx="11849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Gateway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1" name="Abgerundetes Rechteck 290"/>
          <p:cNvSpPr/>
          <p:nvPr/>
        </p:nvSpPr>
        <p:spPr>
          <a:xfrm rot="-1740000">
            <a:off x="10790344" y="410004"/>
            <a:ext cx="45719" cy="13206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rgbClr val="FFFF00"/>
              </a:solidFill>
            </a:endParaRPr>
          </a:p>
        </p:txBody>
      </p:sp>
      <p:sp>
        <p:nvSpPr>
          <p:cNvPr id="292" name="Abgerundetes Rechteck 291"/>
          <p:cNvSpPr/>
          <p:nvPr/>
        </p:nvSpPr>
        <p:spPr>
          <a:xfrm>
            <a:off x="11971705" y="348357"/>
            <a:ext cx="45719" cy="138229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rgbClr val="FFFF00"/>
              </a:solidFill>
            </a:endParaRPr>
          </a:p>
        </p:txBody>
      </p:sp>
      <p:sp>
        <p:nvSpPr>
          <p:cNvPr id="65" name="Wolke 64"/>
          <p:cNvSpPr/>
          <p:nvPr/>
        </p:nvSpPr>
        <p:spPr>
          <a:xfrm>
            <a:off x="10865296" y="1272208"/>
            <a:ext cx="1497663" cy="63535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 smtClean="0">
              <a:solidFill>
                <a:schemeClr val="tx1"/>
              </a:solidFill>
            </a:endParaRPr>
          </a:p>
          <a:p>
            <a:pPr algn="ctr"/>
            <a:r>
              <a:rPr lang="de-DE" sz="1800" dirty="0" smtClean="0">
                <a:solidFill>
                  <a:schemeClr val="tx1"/>
                </a:solidFill>
              </a:rPr>
              <a:t>GSI LAN</a:t>
            </a:r>
            <a:endParaRPr lang="de-DE" sz="1100" dirty="0" smtClean="0"/>
          </a:p>
          <a:p>
            <a:pPr algn="ctr"/>
            <a:endParaRPr lang="de-DE" sz="1800" dirty="0">
              <a:solidFill>
                <a:schemeClr val="tx1"/>
              </a:solidFill>
            </a:endParaRPr>
          </a:p>
        </p:txBody>
      </p:sp>
      <p:grpSp>
        <p:nvGrpSpPr>
          <p:cNvPr id="285" name="Gruppieren 284"/>
          <p:cNvGrpSpPr/>
          <p:nvPr/>
        </p:nvGrpSpPr>
        <p:grpSpPr>
          <a:xfrm>
            <a:off x="11479071" y="-166425"/>
            <a:ext cx="1302505" cy="1211787"/>
            <a:chOff x="9569152" y="631623"/>
            <a:chExt cx="1227158" cy="1164584"/>
          </a:xfrm>
        </p:grpSpPr>
        <p:pic>
          <p:nvPicPr>
            <p:cNvPr id="28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5" r="67034"/>
            <a:stretch/>
          </p:blipFill>
          <p:spPr bwMode="auto">
            <a:xfrm>
              <a:off x="9569152" y="631623"/>
              <a:ext cx="1227158" cy="116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876" t="21644" b="10854"/>
            <a:stretch/>
          </p:blipFill>
          <p:spPr bwMode="auto">
            <a:xfrm>
              <a:off x="9730838" y="1051219"/>
              <a:ext cx="517246" cy="2186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8" name="Gruppieren 287"/>
          <p:cNvGrpSpPr/>
          <p:nvPr/>
        </p:nvGrpSpPr>
        <p:grpSpPr>
          <a:xfrm>
            <a:off x="10280480" y="-150765"/>
            <a:ext cx="1302505" cy="1211787"/>
            <a:chOff x="9569152" y="631623"/>
            <a:chExt cx="1227158" cy="1164584"/>
          </a:xfrm>
        </p:grpSpPr>
        <p:pic>
          <p:nvPicPr>
            <p:cNvPr id="289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5" r="67034"/>
            <a:stretch/>
          </p:blipFill>
          <p:spPr bwMode="auto">
            <a:xfrm>
              <a:off x="9569152" y="631623"/>
              <a:ext cx="1227158" cy="116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0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876" t="21644" b="10854"/>
            <a:stretch/>
          </p:blipFill>
          <p:spPr bwMode="auto">
            <a:xfrm>
              <a:off x="9730838" y="1051219"/>
              <a:ext cx="517246" cy="2186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4" name="Gerade Verbindung 293"/>
          <p:cNvCxnSpPr/>
          <p:nvPr/>
        </p:nvCxnSpPr>
        <p:spPr>
          <a:xfrm flipH="1" flipV="1">
            <a:off x="7877331" y="2689240"/>
            <a:ext cx="678160" cy="1"/>
          </a:xfrm>
          <a:prstGeom prst="line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Abgerundetes Rechteck 294"/>
          <p:cNvSpPr/>
          <p:nvPr/>
        </p:nvSpPr>
        <p:spPr>
          <a:xfrm>
            <a:off x="6975399" y="2155531"/>
            <a:ext cx="45719" cy="17598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dk1"/>
              </a:solidFill>
            </a:endParaRPr>
          </a:p>
        </p:txBody>
      </p:sp>
      <p:sp>
        <p:nvSpPr>
          <p:cNvPr id="299" name="Abgerundetes Rechteck 298"/>
          <p:cNvSpPr/>
          <p:nvPr/>
        </p:nvSpPr>
        <p:spPr>
          <a:xfrm>
            <a:off x="6262720" y="3465372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300" name="Abgerundetes Rechteck 299"/>
          <p:cNvSpPr/>
          <p:nvPr/>
        </p:nvSpPr>
        <p:spPr>
          <a:xfrm>
            <a:off x="7054808" y="3465372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JDBC</a:t>
            </a:r>
          </a:p>
        </p:txBody>
      </p:sp>
      <p:sp>
        <p:nvSpPr>
          <p:cNvPr id="301" name="Abgerundetes Rechteck 300"/>
          <p:cNvSpPr/>
          <p:nvPr/>
        </p:nvSpPr>
        <p:spPr>
          <a:xfrm>
            <a:off x="7054808" y="3109583"/>
            <a:ext cx="691070" cy="255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CA</a:t>
            </a:r>
          </a:p>
        </p:txBody>
      </p:sp>
      <p:grpSp>
        <p:nvGrpSpPr>
          <p:cNvPr id="302" name="Gruppieren 301"/>
          <p:cNvGrpSpPr/>
          <p:nvPr/>
        </p:nvGrpSpPr>
        <p:grpSpPr>
          <a:xfrm>
            <a:off x="6322680" y="1535432"/>
            <a:ext cx="1596400" cy="1485212"/>
            <a:chOff x="9569152" y="631623"/>
            <a:chExt cx="1227158" cy="1164584"/>
          </a:xfrm>
        </p:grpSpPr>
        <p:pic>
          <p:nvPicPr>
            <p:cNvPr id="303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5" r="67034"/>
            <a:stretch/>
          </p:blipFill>
          <p:spPr bwMode="auto">
            <a:xfrm>
              <a:off x="9569152" y="631623"/>
              <a:ext cx="1227158" cy="116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4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876" t="21644" b="10854"/>
            <a:stretch/>
          </p:blipFill>
          <p:spPr bwMode="auto">
            <a:xfrm>
              <a:off x="9730838" y="1051219"/>
              <a:ext cx="517246" cy="2186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6" name="Textfeld 295"/>
          <p:cNvSpPr txBox="1"/>
          <p:nvPr/>
        </p:nvSpPr>
        <p:spPr>
          <a:xfrm>
            <a:off x="6651884" y="1676420"/>
            <a:ext cx="156452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RDB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Archiver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18" name="Gruppieren 317"/>
          <p:cNvGrpSpPr/>
          <p:nvPr/>
        </p:nvGrpSpPr>
        <p:grpSpPr>
          <a:xfrm>
            <a:off x="8754816" y="1711085"/>
            <a:ext cx="1235243" cy="1361323"/>
            <a:chOff x="8754816" y="1505626"/>
            <a:chExt cx="1235243" cy="1361323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8754816" y="1556642"/>
              <a:ext cx="1235243" cy="1310307"/>
              <a:chOff x="6076015" y="603144"/>
              <a:chExt cx="1235243" cy="1310307"/>
            </a:xfrm>
          </p:grpSpPr>
          <p:grpSp>
            <p:nvGrpSpPr>
              <p:cNvPr id="130" name="Gruppieren 129"/>
              <p:cNvGrpSpPr/>
              <p:nvPr/>
            </p:nvGrpSpPr>
            <p:grpSpPr>
              <a:xfrm>
                <a:off x="6076015" y="603144"/>
                <a:ext cx="966921" cy="1009819"/>
                <a:chOff x="2651961" y="2492896"/>
                <a:chExt cx="1415983" cy="1478803"/>
              </a:xfrm>
            </p:grpSpPr>
            <p:sp>
              <p:nvSpPr>
                <p:cNvPr id="131" name="Flussdiagramm: Magnetplattenspeicher 130"/>
                <p:cNvSpPr/>
                <p:nvPr/>
              </p:nvSpPr>
              <p:spPr>
                <a:xfrm>
                  <a:off x="2651961" y="2492896"/>
                  <a:ext cx="1415983" cy="1478803"/>
                </a:xfrm>
                <a:prstGeom prst="flowChartMagneticDisk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135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7013" y="3109284"/>
                  <a:ext cx="785878" cy="679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2" name="Gruppieren 141"/>
              <p:cNvGrpSpPr/>
              <p:nvPr/>
            </p:nvGrpSpPr>
            <p:grpSpPr>
              <a:xfrm>
                <a:off x="6344337" y="903632"/>
                <a:ext cx="966921" cy="1009819"/>
                <a:chOff x="2651961" y="2492896"/>
                <a:chExt cx="1415983" cy="1478803"/>
              </a:xfrm>
            </p:grpSpPr>
            <p:sp>
              <p:nvSpPr>
                <p:cNvPr id="143" name="Flussdiagramm: Magnetplattenspeicher 142"/>
                <p:cNvSpPr/>
                <p:nvPr/>
              </p:nvSpPr>
              <p:spPr>
                <a:xfrm>
                  <a:off x="2651961" y="2492896"/>
                  <a:ext cx="1415983" cy="1478803"/>
                </a:xfrm>
                <a:prstGeom prst="flowChartMagneticDisk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144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7013" y="3109284"/>
                  <a:ext cx="785878" cy="679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5" name="Textfeld 24"/>
            <p:cNvSpPr txBox="1"/>
            <p:nvPr/>
          </p:nvSpPr>
          <p:spPr>
            <a:xfrm>
              <a:off x="8768327" y="1505626"/>
              <a:ext cx="93610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 err="1" smtClean="0"/>
                <a:t>Archiver</a:t>
              </a:r>
              <a:endParaRPr lang="de-DE" sz="1050" dirty="0" smtClean="0"/>
            </a:p>
            <a:p>
              <a:pPr algn="ctr"/>
              <a:r>
                <a:rPr lang="de-DE" sz="1050" dirty="0" err="1" smtClean="0"/>
                <a:t>Configuration</a:t>
              </a:r>
              <a:endParaRPr lang="de-DE" sz="1050" dirty="0"/>
            </a:p>
          </p:txBody>
        </p:sp>
        <p:sp>
          <p:nvSpPr>
            <p:cNvPr id="176" name="Textfeld 175"/>
            <p:cNvSpPr txBox="1"/>
            <p:nvPr/>
          </p:nvSpPr>
          <p:spPr>
            <a:xfrm>
              <a:off x="9053955" y="1834591"/>
              <a:ext cx="93610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 err="1" smtClean="0"/>
                <a:t>Archiver</a:t>
              </a:r>
              <a:endParaRPr lang="de-DE" sz="1050" dirty="0" smtClean="0"/>
            </a:p>
            <a:p>
              <a:pPr algn="ctr"/>
              <a:r>
                <a:rPr lang="de-DE" sz="1050" dirty="0" smtClean="0"/>
                <a:t>Storage</a:t>
              </a:r>
              <a:endParaRPr lang="de-DE" sz="1050" dirty="0"/>
            </a:p>
          </p:txBody>
        </p:sp>
      </p:grpSp>
      <p:sp>
        <p:nvSpPr>
          <p:cNvPr id="322" name="Rechteck 321"/>
          <p:cNvSpPr/>
          <p:nvPr/>
        </p:nvSpPr>
        <p:spPr>
          <a:xfrm>
            <a:off x="108408" y="48072"/>
            <a:ext cx="8768465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RICH DCS </a:t>
            </a:r>
            <a:r>
              <a:rPr lang="de-DE" sz="3600" b="1" dirty="0" err="1" smtClean="0"/>
              <a:t>Overview</a:t>
            </a:r>
            <a:endParaRPr lang="de-DE" sz="3600" b="1" dirty="0"/>
          </a:p>
        </p:txBody>
      </p:sp>
      <p:cxnSp>
        <p:nvCxnSpPr>
          <p:cNvPr id="326" name="Gerade Verbindung 155"/>
          <p:cNvCxnSpPr>
            <a:stCxn id="143" idx="2"/>
          </p:cNvCxnSpPr>
          <p:nvPr/>
        </p:nvCxnSpPr>
        <p:spPr>
          <a:xfrm rot="10800000">
            <a:off x="7390446" y="1518725"/>
            <a:ext cx="1632692" cy="1048775"/>
          </a:xfrm>
          <a:prstGeom prst="curvedConnector3">
            <a:avLst>
              <a:gd name="adj1" fmla="val 25253"/>
            </a:avLst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Abgerundetes Rechteck 166"/>
          <p:cNvSpPr/>
          <p:nvPr/>
        </p:nvSpPr>
        <p:spPr>
          <a:xfrm>
            <a:off x="4307233" y="5046539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177" name="Abgerundetes Rechteck 176"/>
          <p:cNvSpPr/>
          <p:nvPr/>
        </p:nvSpPr>
        <p:spPr>
          <a:xfrm>
            <a:off x="11569730" y="5435512"/>
            <a:ext cx="779664" cy="2576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ModBus</a:t>
            </a:r>
            <a:endParaRPr lang="de-DE" sz="1200" dirty="0" smtClean="0"/>
          </a:p>
        </p:txBody>
      </p:sp>
      <p:sp>
        <p:nvSpPr>
          <p:cNvPr id="200" name="Abgerundetes Rechteck 199"/>
          <p:cNvSpPr/>
          <p:nvPr/>
        </p:nvSpPr>
        <p:spPr>
          <a:xfrm>
            <a:off x="11599881" y="5127716"/>
            <a:ext cx="691070" cy="255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LAN</a:t>
            </a:r>
          </a:p>
        </p:txBody>
      </p:sp>
      <p:sp>
        <p:nvSpPr>
          <p:cNvPr id="201" name="Rechteck 200"/>
          <p:cNvSpPr/>
          <p:nvPr/>
        </p:nvSpPr>
        <p:spPr>
          <a:xfrm>
            <a:off x="11479459" y="5774601"/>
            <a:ext cx="1159504" cy="7253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de-DE" sz="1400" dirty="0"/>
              <a:t>RICH Gas System</a:t>
            </a:r>
            <a:endParaRPr lang="de-DE" sz="1400" dirty="0"/>
          </a:p>
        </p:txBody>
      </p:sp>
      <p:sp>
        <p:nvSpPr>
          <p:cNvPr id="204" name="Abgerundetes Rechteck 203"/>
          <p:cNvSpPr/>
          <p:nvPr/>
        </p:nvSpPr>
        <p:spPr>
          <a:xfrm>
            <a:off x="11528745" y="7808588"/>
            <a:ext cx="1252831" cy="89211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RICH Gas Sensors </a:t>
            </a:r>
            <a:r>
              <a:rPr lang="de-DE" sz="1200" dirty="0" smtClean="0"/>
              <a:t>&amp; </a:t>
            </a:r>
            <a:r>
              <a:rPr lang="de-DE" sz="1200" dirty="0" err="1" smtClean="0"/>
              <a:t>Actuators</a:t>
            </a:r>
            <a:endParaRPr lang="de-DE" sz="1200" dirty="0"/>
          </a:p>
        </p:txBody>
      </p:sp>
      <p:sp>
        <p:nvSpPr>
          <p:cNvPr id="205" name="Pfeil nach links und rechts 204"/>
          <p:cNvSpPr/>
          <p:nvPr/>
        </p:nvSpPr>
        <p:spPr>
          <a:xfrm rot="16200000">
            <a:off x="11455922" y="6928694"/>
            <a:ext cx="132944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Ethercat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808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A3 Papier (297x420 mm)</PresentationFormat>
  <Paragraphs>101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Zumbruch, Peter Dr.</dc:creator>
  <cp:lastModifiedBy>Zumbruch, Peter Dr.</cp:lastModifiedBy>
  <cp:revision>42</cp:revision>
  <cp:lastPrinted>2016-03-09T16:36:47Z</cp:lastPrinted>
  <dcterms:created xsi:type="dcterms:W3CDTF">2016-03-09T11:00:51Z</dcterms:created>
  <dcterms:modified xsi:type="dcterms:W3CDTF">2016-06-16T10:29:34Z</dcterms:modified>
</cp:coreProperties>
</file>