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90" r:id="rId4"/>
    <p:sldId id="295" r:id="rId5"/>
    <p:sldId id="264" r:id="rId6"/>
    <p:sldId id="259" r:id="rId7"/>
    <p:sldId id="260" r:id="rId8"/>
    <p:sldId id="261" r:id="rId9"/>
    <p:sldId id="265" r:id="rId10"/>
    <p:sldId id="267" r:id="rId11"/>
    <p:sldId id="268" r:id="rId12"/>
    <p:sldId id="269" r:id="rId13"/>
    <p:sldId id="274" r:id="rId14"/>
    <p:sldId id="291" r:id="rId15"/>
    <p:sldId id="292" r:id="rId16"/>
    <p:sldId id="288" r:id="rId17"/>
    <p:sldId id="294" r:id="rId18"/>
    <p:sldId id="289" r:id="rId19"/>
    <p:sldId id="270" r:id="rId20"/>
    <p:sldId id="293" r:id="rId21"/>
    <p:sldId id="271" r:id="rId22"/>
    <p:sldId id="283" r:id="rId23"/>
    <p:sldId id="285" r:id="rId24"/>
    <p:sldId id="286" r:id="rId25"/>
    <p:sldId id="287" r:id="rId26"/>
    <p:sldId id="279" r:id="rId27"/>
    <p:sldId id="280" r:id="rId28"/>
    <p:sldId id="281" r:id="rId29"/>
    <p:sldId id="282" r:id="rId30"/>
    <p:sldId id="263" r:id="rId31"/>
    <p:sldId id="284" r:id="rId3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86" autoAdjust="0"/>
    <p:restoredTop sz="98129" autoAdjust="0"/>
  </p:normalViewPr>
  <p:slideViewPr>
    <p:cSldViewPr snapToGrid="0" snapToObjects="1">
      <p:cViewPr>
        <p:scale>
          <a:sx n="100" d="100"/>
          <a:sy n="100" d="100"/>
        </p:scale>
        <p:origin x="-50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19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Decorate:  we</a:t>
            </a:r>
            <a:r>
              <a:rPr lang="en-US" baseline="0" dirty="0" smtClean="0"/>
              <a:t> want to add behaviors that are not part of the state machine, but are part of the process it models.</a:t>
            </a:r>
          </a:p>
          <a:p>
            <a:r>
              <a:rPr lang="en-US" baseline="0" dirty="0" smtClean="0"/>
              <a:t>All three typically require saving a copy of the state machine and modifying the copy.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EAE34-6E7D-4E85-8889-E1D3D13CE1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577255"/>
            <a:ext cx="8172000" cy="648072"/>
          </a:xfrm>
        </p:spPr>
        <p:txBody>
          <a:bodyPr/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468000" y="1620000"/>
            <a:ext cx="8172000" cy="446405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>
              <a:defRPr sz="1900"/>
            </a:lvl2pPr>
            <a:lvl3pPr>
              <a:defRPr sz="1500"/>
            </a:lvl3pPr>
            <a:lvl4pPr>
              <a:defRPr sz="1300"/>
            </a:lvl4pPr>
            <a:lvl5pPr>
              <a:defRPr sz="1600"/>
            </a:lvl5pPr>
          </a:lstStyle>
          <a:p>
            <a:pPr marL="0" lvl="0" indent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189040" y="6425719"/>
            <a:ext cx="765920" cy="252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Seite </a:t>
            </a:r>
            <a:fld id="{55F62EA0-758B-4537-9710-503CC04D4AE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99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ecibel.ni.com/content/docs/DOC-439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decibel.ni.com/content/docs/DOC-21441" TargetMode="External"/><Relationship Id="rId3" Type="http://schemas.openxmlformats.org/officeDocument/2006/relationships/hyperlink" Target="http://zone.ni.com/devzone/cda/tut/p/id/3573" TargetMode="External"/><Relationship Id="rId7" Type="http://schemas.openxmlformats.org/officeDocument/2006/relationships/hyperlink" Target="https://decibel.ni.com/content/docs/DOC-17193" TargetMode="External"/><Relationship Id="rId2" Type="http://schemas.openxmlformats.org/officeDocument/2006/relationships/hyperlink" Target="http://zone.ni.com/devzone/cda/tut/p/id/3574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iki.gsi.de/cgi-bin/view/NIUser/LVMobileAgentSystem" TargetMode="External"/><Relationship Id="rId5" Type="http://schemas.openxmlformats.org/officeDocument/2006/relationships/hyperlink" Target="http://wiki.gsi.de/cgi-bin/view/NIUser/HGFBaseClassLibrary" TargetMode="External"/><Relationship Id="rId4" Type="http://schemas.openxmlformats.org/officeDocument/2006/relationships/hyperlink" Target="http://decibel.ni.com/content/docs/DOC-2875" TargetMode="External"/><Relationship Id="rId9" Type="http://schemas.openxmlformats.org/officeDocument/2006/relationships/hyperlink" Target="Status%20of%20the%20CS%20framework%20and%20its%20successor%20CS++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Actor</a:t>
            </a:r>
            <a:r>
              <a:rPr lang="de-DE" dirty="0" smtClean="0"/>
              <a:t> Framework at GSI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Dr. Holger Brand</a:t>
            </a:r>
          </a:p>
          <a:p>
            <a:r>
              <a:rPr lang="de-DE" dirty="0" smtClean="0"/>
              <a:t>GSI Helmholtzzentrum für Schwerionenforschung GmbH</a:t>
            </a:r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Grafik 70" descr="Creative Commons Lizenzvertra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56272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630096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Dieses Material steht unter der Creative-</a:t>
            </a:r>
            <a:r>
              <a:rPr kumimoji="0" lang="de-DE" altLang="en-US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Commons</a:t>
            </a:r>
            <a:r>
              <a:rPr kumimoji="0" lang="de-DE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-Lizenz Namensnennung - Nicht-kommerziell - Weitergabe unter gleichen Bedingungen 4.0 International.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 eine Kopie dieser Lizenz zu sehen, besuchen Sie http://creativecommons.org/licenses/by-nc-sa/4.0/.</a:t>
            </a:r>
            <a:endParaRPr kumimoji="0" lang="en-US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Copyright 2015 GSI Helmholtzzentrum für Schwerionenforschung GmbH, </a:t>
            </a:r>
            <a:endParaRPr kumimoji="0" lang="en-US" altLang="en-US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Dr. H. Brand, Dr. D. Neidherr, RBEE,  Planckstraße 1, 64291 Darmstadt, Germany</a:t>
            </a:r>
            <a:endParaRPr kumimoji="0" lang="de-DE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5" y="261810"/>
            <a:ext cx="6997410" cy="787557"/>
          </a:xfrm>
        </p:spPr>
        <p:txBody>
          <a:bodyPr>
            <a:normAutofit fontScale="90000"/>
          </a:bodyPr>
          <a:lstStyle/>
          <a:p>
            <a:r>
              <a:rPr lang="de-DE" dirty="0"/>
              <a:t>Design Pattern </a:t>
            </a:r>
            <a:r>
              <a:rPr lang="de-DE" dirty="0" smtClean="0"/>
              <a:t>classic: </a:t>
            </a:r>
            <a:r>
              <a:rPr lang="de-DE" dirty="0" err="1"/>
              <a:t>Queued</a:t>
            </a:r>
            <a:r>
              <a:rPr lang="de-DE" dirty="0"/>
              <a:t> State Maschine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US" dirty="0" smtClean="0"/>
              <a:t>Three Sources of Code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5" y="1431635"/>
            <a:ext cx="8211834" cy="49035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Override</a:t>
            </a:r>
            <a:r>
              <a:rPr lang="en-US" dirty="0" smtClean="0"/>
              <a:t> the handling of one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Extend</a:t>
            </a:r>
            <a:r>
              <a:rPr lang="en-US" dirty="0" smtClean="0"/>
              <a:t> the set of handled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Decorate</a:t>
            </a:r>
            <a:r>
              <a:rPr lang="en-US" dirty="0" smtClean="0"/>
              <a:t> the machine with additional behavior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559" y="3064200"/>
            <a:ext cx="6985716" cy="28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60517" y="3706677"/>
            <a:ext cx="2673708" cy="1631216"/>
          </a:xfrm>
          <a:prstGeom prst="rect">
            <a:avLst/>
          </a:prstGeom>
          <a:solidFill>
            <a:schemeClr val="accent3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Override</a:t>
            </a:r>
          </a:p>
          <a:p>
            <a:endParaRPr lang="de-DE" sz="2000" b="1" dirty="0" smtClean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8508" y="2958578"/>
            <a:ext cx="1464691" cy="707886"/>
          </a:xfrm>
          <a:prstGeom prst="rect">
            <a:avLst/>
          </a:prstGeom>
          <a:solidFill>
            <a:schemeClr val="accent3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Extend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0749" y="5669851"/>
            <a:ext cx="1938732" cy="594857"/>
          </a:xfrm>
          <a:prstGeom prst="rect">
            <a:avLst/>
          </a:prstGeom>
          <a:solidFill>
            <a:schemeClr val="accent3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Decorate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422564" y="3064200"/>
            <a:ext cx="2034885" cy="1015663"/>
          </a:xfrm>
          <a:prstGeom prst="rect">
            <a:avLst/>
          </a:prstGeom>
          <a:solidFill>
            <a:schemeClr val="accent3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State</a:t>
            </a:r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Design </a:t>
            </a:r>
            <a:r>
              <a:rPr lang="de-DE" dirty="0" smtClean="0"/>
              <a:t>Pattern </a:t>
            </a:r>
            <a:r>
              <a:rPr lang="de-DE" dirty="0" err="1" smtClean="0"/>
              <a:t>object-oriented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/>
              <a:t>Actor</a:t>
            </a:r>
            <a:r>
              <a:rPr lang="de-DE" dirty="0"/>
              <a:t> Framework</a:t>
            </a:r>
            <a:endParaRPr lang="en-US" dirty="0"/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422565" y="1212560"/>
            <a:ext cx="8211834" cy="4903585"/>
          </a:xfrm>
        </p:spPr>
        <p:txBody>
          <a:bodyPr/>
          <a:lstStyle/>
          <a:p>
            <a:r>
              <a:rPr lang="de-DE" dirty="0" smtClean="0"/>
              <a:t>QSM.vi 			</a:t>
            </a:r>
            <a:r>
              <a:rPr lang="de-DE" dirty="0" smtClean="0">
                <a:latin typeface="Times New Roman"/>
                <a:cs typeface="Times New Roman"/>
              </a:rPr>
              <a:t>→  </a:t>
            </a:r>
            <a:r>
              <a:rPr lang="de-DE" dirty="0" err="1" smtClean="0"/>
              <a:t>Actor</a:t>
            </a:r>
            <a:r>
              <a:rPr lang="de-DE" dirty="0" smtClean="0"/>
              <a:t> Core.vi</a:t>
            </a:r>
          </a:p>
          <a:p>
            <a:pPr lvl="1"/>
            <a:r>
              <a:rPr lang="de-DE" dirty="0" smtClean="0"/>
              <a:t>State Cluster 			</a:t>
            </a:r>
            <a:r>
              <a:rPr lang="de-DE" dirty="0" smtClean="0">
                <a:latin typeface="Times New Roman"/>
                <a:cs typeface="Times New Roman"/>
              </a:rPr>
              <a:t>→ </a:t>
            </a:r>
            <a:r>
              <a:rPr lang="de-DE" dirty="0" err="1" smtClean="0"/>
              <a:t>Actor</a:t>
            </a:r>
            <a:r>
              <a:rPr lang="de-DE" dirty="0" smtClean="0"/>
              <a:t> </a:t>
            </a:r>
            <a:r>
              <a:rPr lang="de-DE" dirty="0"/>
              <a:t>C</a:t>
            </a:r>
            <a:r>
              <a:rPr lang="de-DE" dirty="0" smtClean="0"/>
              <a:t>lass</a:t>
            </a:r>
          </a:p>
          <a:p>
            <a:pPr lvl="1"/>
            <a:r>
              <a:rPr lang="de-DE" dirty="0" smtClean="0"/>
              <a:t>Command Cluster 	</a:t>
            </a:r>
            <a:r>
              <a:rPr lang="de-DE" dirty="0" smtClean="0">
                <a:latin typeface="Times New Roman"/>
                <a:cs typeface="Times New Roman"/>
              </a:rPr>
              <a:t>→</a:t>
            </a:r>
            <a:r>
              <a:rPr lang="de-DE" dirty="0" smtClean="0"/>
              <a:t> Message Class</a:t>
            </a:r>
          </a:p>
          <a:p>
            <a:pPr lvl="1"/>
            <a:r>
              <a:rPr lang="de-DE" dirty="0" smtClean="0"/>
              <a:t>Case </a:t>
            </a:r>
            <a:r>
              <a:rPr lang="de-DE" dirty="0" err="1" smtClean="0"/>
              <a:t>Structure</a:t>
            </a:r>
            <a:r>
              <a:rPr lang="de-DE" dirty="0"/>
              <a:t> </a:t>
            </a:r>
            <a:r>
              <a:rPr lang="de-DE" dirty="0" smtClean="0"/>
              <a:t>		</a:t>
            </a:r>
            <a:r>
              <a:rPr lang="de-DE" dirty="0" smtClean="0">
                <a:latin typeface="Times New Roman"/>
                <a:cs typeface="Times New Roman"/>
              </a:rPr>
              <a:t>→ </a:t>
            </a:r>
            <a:r>
              <a:rPr lang="de-DE" dirty="0" err="1"/>
              <a:t>Message:Do.vi</a:t>
            </a:r>
            <a:endParaRPr lang="de-DE" dirty="0"/>
          </a:p>
          <a:p>
            <a:pPr lvl="1"/>
            <a:r>
              <a:rPr lang="de-DE" dirty="0" smtClean="0"/>
              <a:t>Error-Handling 		</a:t>
            </a:r>
            <a:r>
              <a:rPr lang="de-DE" dirty="0" smtClean="0">
                <a:latin typeface="Times New Roman"/>
                <a:cs typeface="Times New Roman"/>
              </a:rPr>
              <a:t>→ </a:t>
            </a:r>
            <a:r>
              <a:rPr lang="de-DE" dirty="0" smtClean="0"/>
              <a:t>Handle Error.vi</a:t>
            </a:r>
          </a:p>
          <a:p>
            <a:pPr lvl="1"/>
            <a:r>
              <a:rPr lang="de-DE" dirty="0" err="1" smtClean="0"/>
              <a:t>Stop</a:t>
            </a:r>
            <a:r>
              <a:rPr lang="de-DE" dirty="0" smtClean="0"/>
              <a:t> 					</a:t>
            </a:r>
            <a:r>
              <a:rPr lang="de-DE" dirty="0" smtClean="0">
                <a:latin typeface="Times New Roman"/>
                <a:cs typeface="Times New Roman"/>
              </a:rPr>
              <a:t>→ </a:t>
            </a:r>
            <a:r>
              <a:rPr lang="de-DE" dirty="0" err="1" smtClean="0"/>
              <a:t>Stop</a:t>
            </a:r>
            <a:r>
              <a:rPr lang="de-DE" dirty="0" smtClean="0"/>
              <a:t> Core.vi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517815" y="3530600"/>
            <a:ext cx="8001000" cy="3076575"/>
            <a:chOff x="517815" y="3435350"/>
            <a:chExt cx="8001000" cy="3076575"/>
          </a:xfrm>
        </p:grpSpPr>
        <p:pic>
          <p:nvPicPr>
            <p:cNvPr id="2050" name="Picture 2" descr="Figure 2: The eldest implementation of Actor Core.v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15" y="3435350"/>
              <a:ext cx="8001000" cy="307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2604102" y="4531757"/>
              <a:ext cx="1120820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Message</a:t>
              </a:r>
              <a:endParaRPr lang="en-US" dirty="0" smtClean="0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>
              <a:off x="3724922" y="4716423"/>
              <a:ext cx="793393" cy="2572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7"/>
            <p:cNvSpPr txBox="1"/>
            <p:nvPr/>
          </p:nvSpPr>
          <p:spPr>
            <a:xfrm>
              <a:off x="3862655" y="3952875"/>
              <a:ext cx="3223959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Dynamic-</a:t>
              </a:r>
              <a:r>
                <a:rPr lang="de-DE" dirty="0" err="1" smtClean="0"/>
                <a:t>Dispatch</a:t>
              </a:r>
              <a:r>
                <a:rPr lang="de-DE" dirty="0" smtClean="0"/>
                <a:t> &amp; </a:t>
              </a:r>
              <a:r>
                <a:rPr lang="de-DE" dirty="0" err="1" smtClean="0"/>
                <a:t>Override</a:t>
              </a:r>
              <a:endParaRPr lang="en-US" dirty="0" smtClean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5305425" y="4322207"/>
              <a:ext cx="800100" cy="6514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H="1">
              <a:off x="6172200" y="4322207"/>
              <a:ext cx="276225" cy="6514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>
            <a:xfrm>
              <a:off x="6760157" y="4322207"/>
              <a:ext cx="755068" cy="14594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1308702" y="5939314"/>
              <a:ext cx="72327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 smtClean="0"/>
                <a:t>State</a:t>
              </a:r>
              <a:endParaRPr lang="en-US" dirty="0" smtClean="0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 flipH="1" flipV="1">
              <a:off x="1066801" y="5939314"/>
              <a:ext cx="241901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56" y="1215880"/>
            <a:ext cx="3386138" cy="101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Gerade Verbindung mit Pfeil 4"/>
          <p:cNvCxnSpPr/>
          <p:nvPr/>
        </p:nvCxnSpPr>
        <p:spPr>
          <a:xfrm flipH="1">
            <a:off x="6448425" y="1876425"/>
            <a:ext cx="876300" cy="1654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961978" y="2572434"/>
            <a:ext cx="1972471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Launch</a:t>
            </a:r>
          </a:p>
          <a:p>
            <a:pPr algn="l"/>
            <a:r>
              <a:rPr lang="de-DE" dirty="0" smtClean="0"/>
              <a:t>(</a:t>
            </a:r>
            <a:r>
              <a:rPr lang="de-DE" dirty="0" err="1" smtClean="0"/>
              <a:t>uses</a:t>
            </a:r>
            <a:r>
              <a:rPr lang="de-DE" dirty="0" smtClean="0"/>
              <a:t> VI-Server)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90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Actor</a:t>
            </a:r>
            <a:r>
              <a:rPr lang="de-DE" dirty="0" smtClean="0"/>
              <a:t> Communication</a:t>
            </a:r>
            <a:br>
              <a:rPr lang="de-DE" dirty="0" smtClean="0"/>
            </a:br>
            <a:r>
              <a:rPr lang="de-DE" dirty="0" err="1" smtClean="0"/>
              <a:t>Message.lvclass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41160"/>
            <a:ext cx="4797135" cy="4903585"/>
          </a:xfrm>
        </p:spPr>
        <p:txBody>
          <a:bodyPr/>
          <a:lstStyle/>
          <a:p>
            <a:r>
              <a:rPr lang="de-DE" sz="1800" dirty="0" err="1" smtClean="0"/>
              <a:t>Each</a:t>
            </a:r>
            <a:r>
              <a:rPr lang="de-DE" sz="1800" dirty="0" smtClean="0"/>
              <a:t> </a:t>
            </a:r>
            <a:r>
              <a:rPr lang="de-DE" sz="1800" dirty="0" err="1" smtClean="0"/>
              <a:t>Actor</a:t>
            </a:r>
            <a:r>
              <a:rPr lang="de-DE" sz="1800" dirty="0" smtClean="0"/>
              <a:t> </a:t>
            </a:r>
            <a:r>
              <a:rPr lang="de-DE" sz="1800" dirty="0" err="1" smtClean="0"/>
              <a:t>has</a:t>
            </a:r>
            <a:r>
              <a:rPr lang="de-DE" sz="1800" dirty="0" smtClean="0"/>
              <a:t> a Message-Queue.</a:t>
            </a:r>
            <a:br>
              <a:rPr lang="de-DE" sz="1800" dirty="0" smtClean="0"/>
            </a:br>
            <a:r>
              <a:rPr lang="de-DE" sz="1800" dirty="0" smtClean="0"/>
              <a:t>Message </a:t>
            </a:r>
            <a:r>
              <a:rPr lang="de-DE" sz="1800" dirty="0" err="1" smtClean="0"/>
              <a:t>classes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public</a:t>
            </a:r>
            <a:r>
              <a:rPr lang="de-DE" sz="1800" dirty="0" smtClean="0"/>
              <a:t> </a:t>
            </a:r>
            <a:r>
              <a:rPr lang="de-DE" sz="1800" dirty="0" err="1" smtClean="0"/>
              <a:t>interface</a:t>
            </a:r>
            <a:r>
              <a:rPr lang="de-DE" sz="1800" dirty="0" smtClean="0"/>
              <a:t>.</a:t>
            </a:r>
          </a:p>
          <a:p>
            <a:endParaRPr lang="de-DE" dirty="0" smtClean="0"/>
          </a:p>
          <a:p>
            <a:r>
              <a:rPr lang="de-DE" sz="1800" dirty="0" smtClean="0"/>
              <a:t>Communication </a:t>
            </a:r>
            <a:r>
              <a:rPr lang="de-DE" sz="1800" dirty="0" err="1" smtClean="0"/>
              <a:t>pathes</a:t>
            </a:r>
            <a:r>
              <a:rPr lang="de-DE" sz="1800" dirty="0" smtClean="0"/>
              <a:t>:</a:t>
            </a:r>
          </a:p>
          <a:p>
            <a:pPr lvl="1"/>
            <a:r>
              <a:rPr lang="de-DE" sz="1600" dirty="0" err="1" smtClean="0"/>
              <a:t>Actor</a:t>
            </a:r>
            <a:r>
              <a:rPr lang="de-DE" sz="1600" dirty="0" smtClean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 smtClean="0"/>
              <a:t>Self</a:t>
            </a:r>
            <a:r>
              <a:rPr lang="de-DE" sz="1600" dirty="0" smtClean="0"/>
              <a:t> (1,4)</a:t>
            </a:r>
            <a:endParaRPr lang="de-DE" sz="1600" dirty="0"/>
          </a:p>
          <a:p>
            <a:pPr lvl="1"/>
            <a:r>
              <a:rPr lang="de-DE" sz="1600" dirty="0" err="1"/>
              <a:t>Caller-Actor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 smtClean="0"/>
              <a:t>Nested-Actor</a:t>
            </a:r>
            <a:r>
              <a:rPr lang="de-DE" sz="1600" dirty="0" smtClean="0"/>
              <a:t> (2)</a:t>
            </a:r>
            <a:endParaRPr lang="de-DE" sz="1600" dirty="0"/>
          </a:p>
          <a:p>
            <a:pPr lvl="1"/>
            <a:r>
              <a:rPr lang="de-DE" sz="1600" dirty="0" err="1"/>
              <a:t>Nested-Actor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 smtClean="0"/>
              <a:t>Caller</a:t>
            </a:r>
            <a:r>
              <a:rPr lang="de-DE" sz="1600" dirty="0" smtClean="0"/>
              <a:t> (3)</a:t>
            </a:r>
            <a:endParaRPr lang="de-DE" sz="1600" dirty="0"/>
          </a:p>
        </p:txBody>
      </p:sp>
      <p:pic>
        <p:nvPicPr>
          <p:cNvPr id="3074" name="Picture 2" descr="C:\User\Brand\LVP\Calculator\documentation\loc_Actor_and_Queues_Flow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043" y="1534620"/>
            <a:ext cx="3646002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Actor</a:t>
            </a:r>
            <a:r>
              <a:rPr lang="de-DE" dirty="0" smtClean="0"/>
              <a:t> Communication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Message.lvclass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67430"/>
            <a:ext cx="8211834" cy="5393944"/>
          </a:xfrm>
        </p:spPr>
        <p:txBody>
          <a:bodyPr>
            <a:normAutofit/>
          </a:bodyPr>
          <a:lstStyle/>
          <a:p>
            <a:r>
              <a:rPr lang="de-DE" sz="1800" b="1" dirty="0" err="1" smtClean="0">
                <a:solidFill>
                  <a:srgbClr val="4F81BD"/>
                </a:solidFill>
              </a:rPr>
              <a:t>Example</a:t>
            </a:r>
            <a:r>
              <a:rPr lang="de-DE" sz="1800" b="1" dirty="0" smtClean="0">
                <a:solidFill>
                  <a:srgbClr val="4F81BD"/>
                </a:solidFill>
              </a:rPr>
              <a:t>: </a:t>
            </a:r>
            <a:r>
              <a:rPr lang="de-DE" sz="1800" dirty="0" smtClean="0"/>
              <a:t>Initialize Device.vi</a:t>
            </a:r>
            <a:endParaRPr lang="de-DE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9" y="1825915"/>
            <a:ext cx="4667251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24" y="5334000"/>
            <a:ext cx="6705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8" y="3382504"/>
            <a:ext cx="46386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7781925" y="4187367"/>
            <a:ext cx="0" cy="1175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47" y="3382504"/>
            <a:ext cx="2929564" cy="134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47" y="5188055"/>
            <a:ext cx="2929564" cy="1162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9"/>
          <p:cNvCxnSpPr/>
          <p:nvPr/>
        </p:nvCxnSpPr>
        <p:spPr>
          <a:xfrm>
            <a:off x="638175" y="5114925"/>
            <a:ext cx="8505825" cy="0"/>
          </a:xfrm>
          <a:prstGeom prst="line">
            <a:avLst/>
          </a:prstGeom>
          <a:ln w="5715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 rot="16200000">
            <a:off x="-115876" y="3063982"/>
            <a:ext cx="187743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7030A0"/>
                </a:solidFill>
              </a:rPr>
              <a:t>Message.lvclass</a:t>
            </a:r>
            <a:endParaRPr lang="de-DE" dirty="0" smtClean="0">
              <a:solidFill>
                <a:srgbClr val="7030A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89275" y="5677971"/>
            <a:ext cx="146713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>
                <a:solidFill>
                  <a:srgbClr val="FF0000"/>
                </a:solidFill>
              </a:rPr>
              <a:t>Actor.lvclass</a:t>
            </a:r>
            <a:endParaRPr lang="de-DE" dirty="0" smtClean="0">
              <a:solidFill>
                <a:srgbClr val="FF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>
            <a:off x="5734050" y="2777160"/>
            <a:ext cx="1343026" cy="1537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48" y="1825916"/>
            <a:ext cx="2793876" cy="155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3815924" y="4669996"/>
            <a:ext cx="5471754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0" lvl="1"/>
            <a:r>
              <a:rPr lang="de-DE" sz="1600" b="1" dirty="0" err="1">
                <a:solidFill>
                  <a:srgbClr val="7030A0"/>
                </a:solidFill>
              </a:rPr>
              <a:t>Message:Do.vi</a:t>
            </a:r>
            <a:r>
              <a:rPr lang="de-DE" sz="1600" b="1" dirty="0"/>
              <a:t> </a:t>
            </a:r>
            <a:r>
              <a:rPr lang="de-DE" sz="1600" b="1" dirty="0" err="1" smtClean="0"/>
              <a:t>is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executed</a:t>
            </a:r>
            <a:r>
              <a:rPr lang="de-DE" sz="1600" b="1" dirty="0" smtClean="0"/>
              <a:t> in </a:t>
            </a:r>
            <a:r>
              <a:rPr lang="de-DE" sz="1600" b="1" dirty="0" err="1" smtClean="0"/>
              <a:t>context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Actor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smtClean="0">
                <a:solidFill>
                  <a:srgbClr val="FF0000"/>
                </a:solidFill>
              </a:rPr>
              <a:t>Core.vi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818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CS++ </a:t>
            </a:r>
            <a:r>
              <a:rPr lang="de-DE" dirty="0" err="1" smtClean="0"/>
              <a:t>Requirements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38250"/>
            <a:ext cx="8211834" cy="5362575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feature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i="1" dirty="0"/>
              <a:t>CS</a:t>
            </a:r>
            <a:r>
              <a:rPr lang="de-DE" dirty="0"/>
              <a:t> </a:t>
            </a:r>
            <a:r>
              <a:rPr lang="de-DE" dirty="0" smtClean="0"/>
              <a:t>Framework</a:t>
            </a:r>
            <a:br>
              <a:rPr lang="de-DE" dirty="0" smtClean="0"/>
            </a:br>
            <a:r>
              <a:rPr lang="de-DE" dirty="0" err="1" smtClean="0"/>
              <a:t>based</a:t>
            </a:r>
            <a:r>
              <a:rPr lang="de-DE" dirty="0" smtClean="0"/>
              <a:t> on LVOOP </a:t>
            </a:r>
            <a:r>
              <a:rPr lang="de-DE" dirty="0"/>
              <a:t>&amp; </a:t>
            </a:r>
            <a:r>
              <a:rPr lang="de-DE" dirty="0" err="1"/>
              <a:t>Dataflow</a:t>
            </a:r>
            <a:endParaRPr lang="de-DE" dirty="0" smtClean="0"/>
          </a:p>
          <a:p>
            <a:r>
              <a:rPr lang="de-DE" dirty="0" smtClean="0"/>
              <a:t>CS++ </a:t>
            </a:r>
            <a:r>
              <a:rPr lang="de-DE" dirty="0" err="1" smtClean="0"/>
              <a:t>Actor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usable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endParaRPr lang="de-DE" dirty="0" smtClean="0"/>
          </a:p>
          <a:p>
            <a:pPr lvl="1"/>
            <a:r>
              <a:rPr lang="de-DE" dirty="0" smtClean="0"/>
              <a:t>Option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deterministic</a:t>
            </a:r>
            <a:r>
              <a:rPr lang="de-DE" dirty="0" smtClean="0"/>
              <a:t> </a:t>
            </a:r>
            <a:r>
              <a:rPr lang="de-DE" dirty="0" err="1" smtClean="0"/>
              <a:t>dataflow</a:t>
            </a:r>
            <a:endParaRPr lang="de-DE" dirty="0"/>
          </a:p>
          <a:p>
            <a:pPr lvl="2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Timed</a:t>
            </a:r>
            <a:r>
              <a:rPr lang="de-DE" dirty="0" smtClean="0"/>
              <a:t> Loop on LV-</a:t>
            </a:r>
            <a:r>
              <a:rPr lang="de-DE" dirty="0" err="1" smtClean="0"/>
              <a:t>RealTime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endParaRPr lang="de-DE" dirty="0"/>
          </a:p>
          <a:p>
            <a:pPr lvl="2"/>
            <a:r>
              <a:rPr lang="de-DE" dirty="0" smtClean="0"/>
              <a:t>Providing </a:t>
            </a:r>
            <a:r>
              <a:rPr lang="de-DE" dirty="0" err="1" smtClean="0"/>
              <a:t>Sequence-Steps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 </a:t>
            </a:r>
            <a:r>
              <a:rPr lang="de-DE" dirty="0" err="1" smtClean="0"/>
              <a:t>Sequencer</a:t>
            </a:r>
            <a:endParaRPr lang="de-DE" dirty="0" smtClean="0"/>
          </a:p>
          <a:p>
            <a:r>
              <a:rPr lang="de-DE" dirty="0" smtClean="0"/>
              <a:t>Simple </a:t>
            </a:r>
            <a:r>
              <a:rPr lang="de-DE" dirty="0" err="1" smtClean="0"/>
              <a:t>Configuration</a:t>
            </a:r>
            <a:r>
              <a:rPr lang="de-DE" dirty="0" smtClean="0"/>
              <a:t> Database</a:t>
            </a:r>
            <a:endParaRPr lang="de-DE" dirty="0"/>
          </a:p>
          <a:p>
            <a:pPr lvl="1"/>
            <a:r>
              <a:rPr lang="de-DE" dirty="0" smtClean="0"/>
              <a:t>Default </a:t>
            </a:r>
            <a:r>
              <a:rPr lang="de-DE" dirty="0" err="1" smtClean="0"/>
              <a:t>ini</a:t>
            </a:r>
            <a:r>
              <a:rPr lang="de-DE" dirty="0" smtClean="0"/>
              <a:t>-files; </a:t>
            </a:r>
            <a:r>
              <a:rPr lang="de-DE" dirty="0" err="1" smtClean="0"/>
              <a:t>extendable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relational </a:t>
            </a:r>
            <a:r>
              <a:rPr lang="de-DE" dirty="0" err="1" smtClean="0"/>
              <a:t>database</a:t>
            </a:r>
            <a:endParaRPr lang="de-DE" dirty="0" smtClean="0"/>
          </a:p>
          <a:p>
            <a:r>
              <a:rPr lang="de-DE" dirty="0" smtClean="0"/>
              <a:t>Abstract Network Layer</a:t>
            </a:r>
          </a:p>
          <a:p>
            <a:pPr lvl="1"/>
            <a:r>
              <a:rPr lang="de-DE" dirty="0" smtClean="0"/>
              <a:t>Default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Variable</a:t>
            </a:r>
            <a:endParaRPr lang="en-US" dirty="0" smtClean="0"/>
          </a:p>
          <a:p>
            <a:pPr lvl="1"/>
            <a:r>
              <a:rPr lang="de-DE" dirty="0" err="1" smtClean="0"/>
              <a:t>DataSocket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heterogenious</a:t>
            </a:r>
            <a:r>
              <a:rPr lang="de-DE" dirty="0" smtClean="0"/>
              <a:t> LV-Systems </a:t>
            </a:r>
            <a:r>
              <a:rPr lang="de-DE" dirty="0" err="1" smtClean="0"/>
              <a:t>with</a:t>
            </a:r>
            <a:r>
              <a:rPr lang="de-DE" dirty="0" smtClean="0"/>
              <a:t> Linux/Mac</a:t>
            </a:r>
          </a:p>
          <a:p>
            <a:pPr lvl="1"/>
            <a:r>
              <a:rPr lang="de-DE" dirty="0" smtClean="0"/>
              <a:t>DIM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smooth </a:t>
            </a:r>
            <a:r>
              <a:rPr lang="de-DE" dirty="0" err="1" smtClean="0"/>
              <a:t>migration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i="1" dirty="0" smtClean="0"/>
              <a:t>CS</a:t>
            </a:r>
            <a:r>
              <a:rPr lang="de-DE" dirty="0" smtClean="0"/>
              <a:t> Framework</a:t>
            </a:r>
          </a:p>
          <a:p>
            <a:r>
              <a:rPr lang="de-DE" dirty="0" smtClean="0"/>
              <a:t>Focus</a:t>
            </a:r>
          </a:p>
          <a:p>
            <a:pPr lvl="1"/>
            <a:r>
              <a:rPr lang="de-DE" dirty="0" smtClean="0"/>
              <a:t>Easy Implementation </a:t>
            </a:r>
            <a:r>
              <a:rPr lang="de-DE" dirty="0"/>
              <a:t>(</a:t>
            </a:r>
            <a:r>
              <a:rPr lang="de-DE" dirty="0" smtClean="0"/>
              <a:t>just LabVIEW), </a:t>
            </a:r>
            <a:r>
              <a:rPr lang="de-DE" dirty="0" err="1" smtClean="0"/>
              <a:t>enforcement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design </a:t>
            </a:r>
            <a:r>
              <a:rPr lang="de-DE" dirty="0" err="1" smtClean="0"/>
              <a:t>rules</a:t>
            </a:r>
            <a:endParaRPr lang="de-DE" dirty="0" smtClean="0"/>
          </a:p>
          <a:p>
            <a:pPr lvl="1"/>
            <a:r>
              <a:rPr lang="de-DE" dirty="0" smtClean="0"/>
              <a:t>Easy </a:t>
            </a:r>
            <a:r>
              <a:rPr lang="de-DE" dirty="0" err="1" smtClean="0"/>
              <a:t>commissioning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reconfiguration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endParaRPr lang="de-DE" dirty="0" smtClean="0"/>
          </a:p>
          <a:p>
            <a:pPr lvl="1"/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runtime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82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CS++ </a:t>
            </a:r>
            <a:r>
              <a:rPr lang="de-DE" dirty="0" err="1" smtClean="0"/>
              <a:t>Architecture</a:t>
            </a:r>
            <a:endParaRPr lang="en-US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753809" y="1638513"/>
            <a:ext cx="7390066" cy="4247815"/>
            <a:chOff x="753809" y="1638513"/>
            <a:chExt cx="7390066" cy="4247815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753809" y="1638513"/>
              <a:ext cx="7270451" cy="3306375"/>
              <a:chOff x="753809" y="1638513"/>
              <a:chExt cx="7270451" cy="3306375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753809" y="1638514"/>
                <a:ext cx="738664" cy="330637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de-DE" dirty="0" err="1" smtClean="0"/>
                  <a:t>Shared</a:t>
                </a:r>
                <a:r>
                  <a:rPr lang="de-DE" dirty="0" smtClean="0"/>
                  <a:t> Variable Engine, DSC</a:t>
                </a:r>
                <a:r>
                  <a:rPr lang="en-US" dirty="0" smtClean="0"/>
                  <a:t>,</a:t>
                </a:r>
              </a:p>
              <a:p>
                <a:pPr algn="ctr"/>
                <a:r>
                  <a:rPr lang="de-DE" dirty="0" err="1" smtClean="0"/>
                  <a:t>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other</a:t>
                </a:r>
                <a:r>
                  <a:rPr lang="de-DE" dirty="0" smtClean="0"/>
                  <a:t> SCADA System</a:t>
                </a:r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2157609" y="4575556"/>
                <a:ext cx="5866651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Device Layer</a:t>
                </a:r>
                <a:endParaRPr lang="en-US" dirty="0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2157611" y="1638513"/>
                <a:ext cx="5866649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GUI Layer</a:t>
                </a:r>
                <a:endParaRPr lang="en-US" dirty="0"/>
              </a:p>
            </p:txBody>
          </p:sp>
          <p:sp>
            <p:nvSpPr>
              <p:cNvPr id="8" name="Textfeld 7"/>
              <p:cNvSpPr txBox="1"/>
              <p:nvPr/>
            </p:nvSpPr>
            <p:spPr>
              <a:xfrm>
                <a:off x="2157613" y="3014639"/>
                <a:ext cx="4291344" cy="369332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 smtClean="0"/>
                  <a:t>Control</a:t>
                </a:r>
                <a:r>
                  <a:rPr lang="de-DE" dirty="0" smtClean="0"/>
                  <a:t> Layer</a:t>
                </a:r>
                <a:endParaRPr lang="en-US" dirty="0"/>
              </a:p>
            </p:txBody>
          </p:sp>
          <p:cxnSp>
            <p:nvCxnSpPr>
              <p:cNvPr id="9" name="Gerade Verbindung mit Pfeil 8"/>
              <p:cNvCxnSpPr>
                <a:endCxn id="6" idx="1"/>
              </p:cNvCxnSpPr>
              <p:nvPr/>
            </p:nvCxnSpPr>
            <p:spPr>
              <a:xfrm>
                <a:off x="1519958" y="4760222"/>
                <a:ext cx="6072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Gerade Verbindung mit Pfeil 9"/>
              <p:cNvCxnSpPr/>
              <p:nvPr/>
            </p:nvCxnSpPr>
            <p:spPr>
              <a:xfrm>
                <a:off x="1507438" y="3199305"/>
                <a:ext cx="6501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10"/>
              <p:cNvCxnSpPr/>
              <p:nvPr/>
            </p:nvCxnSpPr>
            <p:spPr>
              <a:xfrm>
                <a:off x="1507438" y="1823179"/>
                <a:ext cx="6501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/>
              <p:cNvCxnSpPr/>
              <p:nvPr/>
            </p:nvCxnSpPr>
            <p:spPr>
              <a:xfrm flipV="1">
                <a:off x="2775031" y="2007845"/>
                <a:ext cx="0" cy="1006793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/>
              <p:nvPr/>
            </p:nvCxnSpPr>
            <p:spPr>
              <a:xfrm flipV="1">
                <a:off x="2775031" y="3383972"/>
                <a:ext cx="0" cy="119158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/>
              <p:cNvCxnSpPr/>
              <p:nvPr/>
            </p:nvCxnSpPr>
            <p:spPr>
              <a:xfrm flipV="1">
                <a:off x="7211229" y="2007845"/>
                <a:ext cx="0" cy="256771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uppieren 14"/>
            <p:cNvGrpSpPr/>
            <p:nvPr/>
          </p:nvGrpSpPr>
          <p:grpSpPr>
            <a:xfrm>
              <a:off x="784059" y="5516996"/>
              <a:ext cx="1820060" cy="369332"/>
              <a:chOff x="869784" y="5728991"/>
              <a:chExt cx="1820060" cy="369332"/>
            </a:xfrm>
          </p:grpSpPr>
          <p:cxnSp>
            <p:nvCxnSpPr>
              <p:cNvPr id="16" name="Gerade Verbindung mit Pfeil 15"/>
              <p:cNvCxnSpPr/>
              <p:nvPr/>
            </p:nvCxnSpPr>
            <p:spPr>
              <a:xfrm>
                <a:off x="869784" y="5910051"/>
                <a:ext cx="65017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6"/>
              <p:cNvSpPr txBox="1"/>
              <p:nvPr/>
            </p:nvSpPr>
            <p:spPr>
              <a:xfrm>
                <a:off x="1601523" y="5728991"/>
                <a:ext cx="10883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Network</a:t>
                </a:r>
                <a:endParaRPr lang="en-US" dirty="0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2892965" y="5513390"/>
              <a:ext cx="1850486" cy="369332"/>
              <a:chOff x="2807240" y="5513390"/>
              <a:chExt cx="1850486" cy="369332"/>
            </a:xfrm>
          </p:grpSpPr>
          <p:cxnSp>
            <p:nvCxnSpPr>
              <p:cNvPr id="19" name="Gerade Verbindung mit Pfeil 18"/>
              <p:cNvCxnSpPr/>
              <p:nvPr/>
            </p:nvCxnSpPr>
            <p:spPr>
              <a:xfrm>
                <a:off x="2807240" y="5694450"/>
                <a:ext cx="650174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feld 19"/>
              <p:cNvSpPr txBox="1"/>
              <p:nvPr/>
            </p:nvSpPr>
            <p:spPr>
              <a:xfrm>
                <a:off x="3538980" y="5513390"/>
                <a:ext cx="1118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Message</a:t>
                </a:r>
                <a:endParaRPr lang="en-US" i="1" dirty="0"/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5024259" y="5509784"/>
              <a:ext cx="3119616" cy="369332"/>
              <a:chOff x="2807240" y="5513390"/>
              <a:chExt cx="3119616" cy="369332"/>
            </a:xfrm>
          </p:grpSpPr>
          <p:cxnSp>
            <p:nvCxnSpPr>
              <p:cNvPr id="26" name="Gerade Verbindung mit Pfeil 25"/>
              <p:cNvCxnSpPr/>
              <p:nvPr/>
            </p:nvCxnSpPr>
            <p:spPr>
              <a:xfrm>
                <a:off x="2807240" y="5694450"/>
                <a:ext cx="65017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7" name="Textfeld 26"/>
              <p:cNvSpPr txBox="1"/>
              <p:nvPr/>
            </p:nvSpPr>
            <p:spPr>
              <a:xfrm>
                <a:off x="3538979" y="5513390"/>
                <a:ext cx="2387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 smtClean="0"/>
                  <a:t>Linked</a:t>
                </a:r>
                <a:r>
                  <a:rPr lang="de-DE" dirty="0" smtClean="0"/>
                  <a:t> Network </a:t>
                </a:r>
                <a:r>
                  <a:rPr lang="de-DE" dirty="0" err="1" smtClean="0"/>
                  <a:t>Actor</a:t>
                </a:r>
                <a:endParaRPr lang="en-US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87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CS++ </a:t>
            </a:r>
            <a:r>
              <a:rPr lang="de-DE" dirty="0" err="1" smtClean="0"/>
              <a:t>Classes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28725"/>
            <a:ext cx="8211834" cy="5305425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smtClean="0"/>
              <a:t>CS++Factory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create</a:t>
            </a:r>
            <a:r>
              <a:rPr lang="de-DE" dirty="0" smtClean="0"/>
              <a:t> </a:t>
            </a:r>
            <a:r>
              <a:rPr lang="de-DE" dirty="0" err="1" smtClean="0"/>
              <a:t>initialized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r>
              <a:rPr lang="de-DE" dirty="0" smtClean="0"/>
              <a:t> at </a:t>
            </a:r>
            <a:r>
              <a:rPr lang="de-DE" dirty="0" err="1" smtClean="0"/>
              <a:t>runtime</a:t>
            </a:r>
            <a:endParaRPr lang="de-DE" dirty="0" smtClean="0"/>
          </a:p>
          <a:p>
            <a:pPr lvl="1"/>
            <a:r>
              <a:rPr lang="de-DE" dirty="0" smtClean="0"/>
              <a:t>Parameters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ini</a:t>
            </a:r>
            <a:r>
              <a:rPr lang="de-DE" dirty="0" smtClean="0"/>
              <a:t>-file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lvl="1"/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clases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r>
              <a:rPr lang="de-DE" dirty="0" smtClean="0"/>
              <a:t> etc.</a:t>
            </a:r>
          </a:p>
          <a:p>
            <a:r>
              <a:rPr lang="de-DE" dirty="0" smtClean="0"/>
              <a:t>Objects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b="1" dirty="0" smtClean="0"/>
              <a:t>CS++Base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entities</a:t>
            </a:r>
            <a:r>
              <a:rPr lang="de-DE" dirty="0" smtClean="0"/>
              <a:t>; A </a:t>
            </a:r>
            <a:r>
              <a:rPr lang="de-DE" b="1" dirty="0" smtClean="0"/>
              <a:t>CS++Reference </a:t>
            </a:r>
            <a:r>
              <a:rPr lang="de-DE" dirty="0" err="1" smtClean="0"/>
              <a:t>contains</a:t>
            </a:r>
            <a:r>
              <a:rPr lang="de-DE" dirty="0" smtClean="0"/>
              <a:t> 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CS++</a:t>
            </a:r>
            <a:r>
              <a:rPr lang="de-DE" b="1" dirty="0" err="1" smtClean="0"/>
              <a:t>BaseActor</a:t>
            </a:r>
            <a:r>
              <a:rPr lang="de-DE" b="1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ancestor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all CS++ </a:t>
            </a:r>
            <a:r>
              <a:rPr lang="de-DE" dirty="0" err="1" smtClean="0"/>
              <a:t>Actors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adds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(</a:t>
            </a:r>
            <a:r>
              <a:rPr lang="de-DE" dirty="0" err="1" smtClean="0"/>
              <a:t>dynamic-dispatch</a:t>
            </a:r>
            <a:r>
              <a:rPr lang="de-DE" dirty="0" smtClean="0"/>
              <a:t>) </a:t>
            </a:r>
            <a:r>
              <a:rPr lang="de-DE" dirty="0" err="1" smtClean="0"/>
              <a:t>methods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Initialize Attibute.vi: Parse </a:t>
            </a:r>
            <a:r>
              <a:rPr lang="de-DE" dirty="0" err="1" smtClean="0"/>
              <a:t>initialization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After Launch </a:t>
            </a:r>
            <a:r>
              <a:rPr lang="de-DE" dirty="0" err="1" smtClean="0"/>
              <a:t>Init</a:t>
            </a:r>
            <a:r>
              <a:rPr lang="de-DE" dirty="0" smtClean="0"/>
              <a:t> Core.vi: </a:t>
            </a:r>
            <a:r>
              <a:rPr lang="de-DE" dirty="0" err="1" smtClean="0"/>
              <a:t>Acquire</a:t>
            </a:r>
            <a:r>
              <a:rPr lang="de-DE" dirty="0" smtClean="0"/>
              <a:t> </a:t>
            </a:r>
            <a:r>
              <a:rPr lang="de-DE" dirty="0" err="1" smtClean="0"/>
              <a:t>resources</a:t>
            </a:r>
            <a:r>
              <a:rPr lang="de-DE" dirty="0" smtClean="0"/>
              <a:t> after </a:t>
            </a:r>
            <a:r>
              <a:rPr lang="de-DE" dirty="0" err="1" smtClean="0"/>
              <a:t>launch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Actor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sz="1400" dirty="0" smtClean="0"/>
              <a:t>(This </a:t>
            </a:r>
            <a:r>
              <a:rPr lang="de-DE" sz="1400" dirty="0" err="1" smtClean="0"/>
              <a:t>should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first</a:t>
            </a:r>
            <a:r>
              <a:rPr lang="de-DE" sz="1400" dirty="0" smtClean="0"/>
              <a:t> </a:t>
            </a:r>
            <a:r>
              <a:rPr lang="de-DE" sz="1400" dirty="0" err="1" smtClean="0"/>
              <a:t>messaged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be</a:t>
            </a:r>
            <a:r>
              <a:rPr lang="de-DE" sz="1400" dirty="0" smtClean="0"/>
              <a:t> </a:t>
            </a:r>
            <a:r>
              <a:rPr lang="de-DE" sz="1400" dirty="0" err="1" smtClean="0"/>
              <a:t>received</a:t>
            </a:r>
            <a:r>
              <a:rPr lang="de-DE" sz="1400" dirty="0" smtClean="0"/>
              <a:t> after </a:t>
            </a:r>
            <a:r>
              <a:rPr lang="de-DE" sz="1400" dirty="0" err="1" smtClean="0"/>
              <a:t>launch</a:t>
            </a:r>
            <a:r>
              <a:rPr lang="de-DE" sz="1400" dirty="0" smtClean="0"/>
              <a:t>.)</a:t>
            </a:r>
          </a:p>
          <a:p>
            <a:pPr lvl="1"/>
            <a:r>
              <a:rPr lang="de-DE" dirty="0" err="1" smtClean="0"/>
              <a:t>Polling</a:t>
            </a:r>
            <a:r>
              <a:rPr lang="de-DE" dirty="0" smtClean="0"/>
              <a:t> Core.vi: pseudo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polling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Introspection</a:t>
            </a:r>
            <a:r>
              <a:rPr lang="de-DE" dirty="0" smtClean="0"/>
              <a:t> Core.vi: </a:t>
            </a:r>
            <a:r>
              <a:rPr lang="de-DE" dirty="0" err="1" smtClean="0"/>
              <a:t>returns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messages</a:t>
            </a:r>
            <a:r>
              <a:rPr lang="de-DE" dirty="0" smtClean="0"/>
              <a:t>. </a:t>
            </a:r>
          </a:p>
          <a:p>
            <a:pPr lvl="1"/>
            <a:r>
              <a:rPr lang="de-DE" dirty="0" smtClean="0"/>
              <a:t>Open/</a:t>
            </a:r>
            <a:r>
              <a:rPr lang="de-DE" dirty="0" err="1" smtClean="0"/>
              <a:t>close</a:t>
            </a:r>
            <a:r>
              <a:rPr lang="de-DE" dirty="0" smtClean="0"/>
              <a:t> Frontpanel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ctor</a:t>
            </a:r>
            <a:r>
              <a:rPr lang="de-DE" dirty="0" smtClean="0"/>
              <a:t> Core.vi</a:t>
            </a:r>
          </a:p>
          <a:p>
            <a:pPr lvl="1"/>
            <a:r>
              <a:rPr lang="de-DE" dirty="0" smtClean="0"/>
              <a:t>Launch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actor</a:t>
            </a:r>
            <a:r>
              <a:rPr lang="de-DE" dirty="0" smtClean="0"/>
              <a:t>, e.g. GUI-</a:t>
            </a:r>
            <a:r>
              <a:rPr lang="de-DE" dirty="0" err="1" smtClean="0"/>
              <a:t>Actor</a:t>
            </a:r>
            <a:r>
              <a:rPr lang="de-DE" dirty="0" smtClean="0"/>
              <a:t>.</a:t>
            </a:r>
          </a:p>
          <a:p>
            <a:r>
              <a:rPr lang="de-DE" b="1" dirty="0"/>
              <a:t>CS++</a:t>
            </a:r>
            <a:r>
              <a:rPr lang="de-DE" b="1" dirty="0" err="1"/>
              <a:t>BaseGUI</a:t>
            </a:r>
            <a:r>
              <a:rPr lang="de-DE" dirty="0"/>
              <a:t>: </a:t>
            </a:r>
            <a:r>
              <a:rPr lang="de-DE" dirty="0" err="1"/>
              <a:t>Ancestor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GUI </a:t>
            </a:r>
            <a:r>
              <a:rPr lang="de-DE" dirty="0" err="1" smtClean="0"/>
              <a:t>classes</a:t>
            </a:r>
            <a:r>
              <a:rPr lang="de-DE" dirty="0" smtClean="0"/>
              <a:t> (Template).</a:t>
            </a:r>
            <a:endParaRPr lang="en-US" dirty="0"/>
          </a:p>
          <a:p>
            <a:r>
              <a:rPr lang="de-DE" b="1" dirty="0" smtClean="0"/>
              <a:t>CS++</a:t>
            </a:r>
            <a:r>
              <a:rPr lang="de-DE" b="1" dirty="0" err="1" smtClean="0"/>
              <a:t>DeviceBase</a:t>
            </a:r>
            <a:r>
              <a:rPr lang="de-DE" dirty="0" smtClean="0"/>
              <a:t>: </a:t>
            </a:r>
            <a:r>
              <a:rPr lang="de-DE" dirty="0" err="1" smtClean="0"/>
              <a:t>Ancestor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438650"/>
            <a:ext cx="3695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5876925" y="4314825"/>
            <a:ext cx="1352550" cy="257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4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CS++ </a:t>
            </a:r>
            <a:r>
              <a:rPr lang="de-DE" dirty="0" err="1" smtClean="0"/>
              <a:t>StartActor</a:t>
            </a:r>
            <a:r>
              <a:rPr lang="de-DE" dirty="0" smtClean="0"/>
              <a:t> &amp; </a:t>
            </a:r>
            <a:r>
              <a:rPr lang="de-DE" dirty="0" err="1" smtClean="0"/>
              <a:t>MessageLogger</a:t>
            </a:r>
            <a:r>
              <a:rPr lang="de-DE" dirty="0" smtClean="0"/>
              <a:t> </a:t>
            </a:r>
            <a:r>
              <a:rPr lang="de-DE" dirty="0" err="1" smtClean="0"/>
              <a:t>ObjectManager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450" y="1228725"/>
            <a:ext cx="5175541" cy="5372100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CS++ </a:t>
            </a:r>
            <a:r>
              <a:rPr lang="de-DE" dirty="0" err="1" smtClean="0"/>
              <a:t>StartActor</a:t>
            </a:r>
            <a:endParaRPr lang="de-DE" dirty="0" smtClean="0"/>
          </a:p>
          <a:p>
            <a:pPr lvl="1"/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 Launch-VI</a:t>
            </a:r>
          </a:p>
          <a:p>
            <a:pPr lvl="2"/>
            <a:r>
              <a:rPr lang="de-DE" dirty="0" smtClean="0"/>
              <a:t>Supports </a:t>
            </a:r>
            <a:r>
              <a:rPr lang="de-DE" dirty="0" err="1" smtClean="0"/>
              <a:t>command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de-DE" dirty="0" smtClean="0"/>
          </a:p>
          <a:p>
            <a:pPr lvl="1"/>
            <a:r>
              <a:rPr lang="de-DE" dirty="0" err="1" smtClean="0"/>
              <a:t>Initializes</a:t>
            </a:r>
            <a:r>
              <a:rPr lang="de-DE" dirty="0" smtClean="0"/>
              <a:t> Message Logger</a:t>
            </a:r>
          </a:p>
          <a:p>
            <a:pPr lvl="1"/>
            <a:r>
              <a:rPr lang="de-DE" dirty="0" smtClean="0"/>
              <a:t>Launch </a:t>
            </a:r>
            <a:r>
              <a:rPr lang="de-DE" dirty="0" err="1" smtClean="0"/>
              <a:t>StartActors</a:t>
            </a:r>
            <a:r>
              <a:rPr lang="de-DE" dirty="0" smtClean="0"/>
              <a:t> at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action</a:t>
            </a:r>
            <a:endParaRPr lang="de-DE" dirty="0" smtClean="0"/>
          </a:p>
          <a:p>
            <a:pPr lvl="1"/>
            <a:r>
              <a:rPr lang="de-DE" dirty="0" smtClean="0"/>
              <a:t>User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launch</a:t>
            </a:r>
            <a:r>
              <a:rPr lang="de-DE" dirty="0" smtClean="0"/>
              <a:t> </a:t>
            </a:r>
            <a:r>
              <a:rPr lang="de-DE" dirty="0" err="1" smtClean="0"/>
              <a:t>Actors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menue</a:t>
            </a:r>
            <a:r>
              <a:rPr lang="de-DE" dirty="0" smtClean="0"/>
              <a:t> at </a:t>
            </a:r>
            <a:r>
              <a:rPr lang="de-DE" dirty="0" err="1" smtClean="0"/>
              <a:t>runtime</a:t>
            </a:r>
            <a:endParaRPr lang="de-DE" dirty="0" smtClean="0"/>
          </a:p>
          <a:p>
            <a:r>
              <a:rPr lang="de-DE" dirty="0" err="1" smtClean="0"/>
              <a:t>MessageLogger</a:t>
            </a:r>
            <a:endParaRPr lang="de-DE" dirty="0" smtClean="0"/>
          </a:p>
          <a:p>
            <a:pPr lvl="1"/>
            <a:r>
              <a:rPr lang="de-DE" dirty="0" err="1" smtClean="0"/>
              <a:t>Syslog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DSC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supported</a:t>
            </a:r>
            <a:endParaRPr lang="de-DE" dirty="0" smtClean="0"/>
          </a:p>
          <a:p>
            <a:pPr lvl="1"/>
            <a:r>
              <a:rPr lang="de-DE" dirty="0" smtClean="0"/>
              <a:t>DSC: Error </a:t>
            </a:r>
            <a:r>
              <a:rPr lang="de-DE" dirty="0" err="1" smtClean="0"/>
              <a:t>severity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mapped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alarm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endParaRPr lang="de-DE" dirty="0" smtClean="0"/>
          </a:p>
          <a:p>
            <a:r>
              <a:rPr lang="de-DE" dirty="0" err="1" smtClean="0"/>
              <a:t>Object</a:t>
            </a:r>
            <a:r>
              <a:rPr lang="de-DE" dirty="0" smtClean="0"/>
              <a:t> Manager</a:t>
            </a:r>
          </a:p>
          <a:p>
            <a:pPr lvl="1"/>
            <a:r>
              <a:rPr lang="de-DE" dirty="0" smtClean="0"/>
              <a:t>Displays a </a:t>
            </a:r>
            <a:r>
              <a:rPr lang="de-DE" dirty="0" err="1" smtClean="0"/>
              <a:t>list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actors</a:t>
            </a:r>
            <a:endParaRPr lang="de-DE" dirty="0" smtClean="0"/>
          </a:p>
          <a:p>
            <a:pPr lvl="1"/>
            <a:r>
              <a:rPr lang="de-DE" dirty="0" err="1"/>
              <a:t>D</a:t>
            </a:r>
            <a:r>
              <a:rPr lang="de-DE" dirty="0" err="1" smtClean="0"/>
              <a:t>ispatch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messages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actors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context</a:t>
            </a:r>
            <a:r>
              <a:rPr lang="de-DE" dirty="0" smtClean="0"/>
              <a:t> </a:t>
            </a:r>
            <a:r>
              <a:rPr lang="de-DE" dirty="0" err="1" smtClean="0"/>
              <a:t>menue</a:t>
            </a:r>
            <a:endParaRPr lang="de-DE" dirty="0" smtClean="0"/>
          </a:p>
          <a:p>
            <a:pPr lvl="1"/>
            <a:r>
              <a:rPr lang="de-DE" dirty="0" err="1" smtClean="0"/>
              <a:t>Dispatch</a:t>
            </a:r>
            <a:r>
              <a:rPr lang="de-DE" dirty="0" smtClean="0"/>
              <a:t> Message registered via </a:t>
            </a:r>
            <a:r>
              <a:rPr lang="de-DE" dirty="0" err="1" smtClean="0"/>
              <a:t>Introspection</a:t>
            </a:r>
            <a:r>
              <a:rPr lang="de-DE" dirty="0" smtClean="0"/>
              <a:t> Core.vi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actor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menu</a:t>
            </a:r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228724"/>
            <a:ext cx="2019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487462"/>
            <a:ext cx="2419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228724"/>
            <a:ext cx="3057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487460"/>
            <a:ext cx="25241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191125" y="1297095"/>
            <a:ext cx="3943350" cy="4647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800" dirty="0" smtClean="0"/>
              <a:t>[</a:t>
            </a:r>
            <a:r>
              <a:rPr lang="en-US" sz="800" dirty="0"/>
              <a:t>CS++</a:t>
            </a:r>
            <a:r>
              <a:rPr lang="en-US" sz="800" dirty="0" err="1"/>
              <a:t>StartActor</a:t>
            </a:r>
            <a:r>
              <a:rPr lang="en-US" sz="800" dirty="0"/>
              <a:t>]</a:t>
            </a:r>
          </a:p>
          <a:p>
            <a:r>
              <a:rPr lang="en-US" sz="800" dirty="0" err="1"/>
              <a:t>LVClassPath</a:t>
            </a:r>
            <a:r>
              <a:rPr lang="en-US" sz="800" dirty="0"/>
              <a:t>="CS++</a:t>
            </a:r>
            <a:r>
              <a:rPr lang="en-US" sz="800" dirty="0" err="1"/>
              <a:t>StartActor.lvlib:CS</a:t>
            </a:r>
            <a:r>
              <a:rPr lang="en-US" sz="800" dirty="0"/>
              <a:t>++</a:t>
            </a:r>
            <a:r>
              <a:rPr lang="en-US" sz="800" dirty="0" err="1"/>
              <a:t>StartActor.lvclass</a:t>
            </a:r>
            <a:r>
              <a:rPr lang="en-US" sz="800" dirty="0"/>
              <a:t>"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StartActor:CS</a:t>
            </a:r>
            <a:r>
              <a:rPr lang="en-US" sz="800" dirty="0"/>
              <a:t>++</a:t>
            </a:r>
            <a:r>
              <a:rPr lang="en-US" sz="800" dirty="0" err="1"/>
              <a:t>StartActor.Open_ActorCore</a:t>
            </a:r>
            <a:r>
              <a:rPr lang="en-US" sz="800" dirty="0"/>
              <a:t>=True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BaseActor:CS</a:t>
            </a:r>
            <a:r>
              <a:rPr lang="en-US" sz="800" dirty="0"/>
              <a:t>++</a:t>
            </a:r>
            <a:r>
              <a:rPr lang="en-US" sz="800" dirty="0" err="1"/>
              <a:t>BaseActor.ErrorDialog</a:t>
            </a:r>
            <a:r>
              <a:rPr lang="en-US" sz="800" dirty="0"/>
              <a:t>=True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StartActor:CS</a:t>
            </a:r>
            <a:r>
              <a:rPr lang="en-US" sz="800" dirty="0"/>
              <a:t>++</a:t>
            </a:r>
            <a:r>
              <a:rPr lang="en-US" sz="800" dirty="0" err="1"/>
              <a:t>StartActor.MessageLogger</a:t>
            </a:r>
            <a:r>
              <a:rPr lang="en-US" sz="800" dirty="0"/>
              <a:t>=""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StartActor:CS</a:t>
            </a:r>
            <a:r>
              <a:rPr lang="en-US" sz="800" dirty="0"/>
              <a:t>++</a:t>
            </a:r>
            <a:r>
              <a:rPr lang="en-US" sz="800" dirty="0" err="1"/>
              <a:t>StartActor.StartActors</a:t>
            </a:r>
            <a:r>
              <a:rPr lang="en-US" sz="800" dirty="0"/>
              <a:t>=CS++</a:t>
            </a:r>
            <a:r>
              <a:rPr lang="en-US" sz="800" dirty="0" err="1"/>
              <a:t>StartActor.StartActors</a:t>
            </a:r>
            <a:endParaRPr lang="en-US" sz="800" dirty="0"/>
          </a:p>
          <a:p>
            <a:r>
              <a:rPr lang="en-US" sz="800" dirty="0"/>
              <a:t>CS++</a:t>
            </a:r>
            <a:r>
              <a:rPr lang="en-US" sz="800" dirty="0" err="1"/>
              <a:t>StartActor:CS</a:t>
            </a:r>
            <a:r>
              <a:rPr lang="en-US" sz="800" dirty="0"/>
              <a:t>++</a:t>
            </a:r>
            <a:r>
              <a:rPr lang="en-US" sz="800" dirty="0" err="1"/>
              <a:t>StartActor.ActorList</a:t>
            </a:r>
            <a:r>
              <a:rPr lang="en-US" sz="800" dirty="0"/>
              <a:t>=CS++</a:t>
            </a:r>
            <a:r>
              <a:rPr lang="en-US" sz="800" dirty="0" err="1"/>
              <a:t>StartActor.ActorList</a:t>
            </a:r>
            <a:endParaRPr lang="en-US" sz="800" dirty="0"/>
          </a:p>
          <a:p>
            <a:endParaRPr lang="en-US" sz="800" dirty="0"/>
          </a:p>
          <a:p>
            <a:r>
              <a:rPr lang="en-US" sz="800" dirty="0"/>
              <a:t>[CS++</a:t>
            </a:r>
            <a:r>
              <a:rPr lang="en-US" sz="800" dirty="0" err="1"/>
              <a:t>StartActor.StartActors</a:t>
            </a:r>
            <a:r>
              <a:rPr lang="en-US" sz="800" dirty="0"/>
              <a:t>]</a:t>
            </a:r>
          </a:p>
          <a:p>
            <a:r>
              <a:rPr lang="en-US" sz="800" dirty="0"/>
              <a:t>#Actor Object to start with option to open its Actor Core.vi.</a:t>
            </a:r>
          </a:p>
          <a:p>
            <a:r>
              <a:rPr lang="en-US" sz="800" dirty="0" err="1"/>
              <a:t>ObjectManager</a:t>
            </a:r>
            <a:r>
              <a:rPr lang="en-US" sz="800" dirty="0"/>
              <a:t>=True</a:t>
            </a:r>
          </a:p>
          <a:p>
            <a:r>
              <a:rPr lang="en-US" sz="800" dirty="0"/>
              <a:t>#</a:t>
            </a:r>
            <a:r>
              <a:rPr lang="en-US" sz="800" dirty="0" err="1"/>
              <a:t>myBaseActor</a:t>
            </a:r>
            <a:r>
              <a:rPr lang="en-US" sz="800" dirty="0"/>
              <a:t>=False</a:t>
            </a:r>
          </a:p>
          <a:p>
            <a:endParaRPr lang="en-US" sz="800" dirty="0"/>
          </a:p>
          <a:p>
            <a:r>
              <a:rPr lang="en-US" sz="800" dirty="0"/>
              <a:t>[CS++</a:t>
            </a:r>
            <a:r>
              <a:rPr lang="en-US" sz="800" dirty="0" err="1"/>
              <a:t>StartActor.ActorList</a:t>
            </a:r>
            <a:r>
              <a:rPr lang="en-US" sz="800" dirty="0"/>
              <a:t>]</a:t>
            </a:r>
          </a:p>
          <a:p>
            <a:r>
              <a:rPr lang="en-US" sz="800" dirty="0"/>
              <a:t>List of Actor object to be started manually, with option to open its Actor Core.vi.</a:t>
            </a:r>
          </a:p>
          <a:p>
            <a:r>
              <a:rPr lang="en-US" sz="800" dirty="0" err="1"/>
              <a:t>myBaseActor</a:t>
            </a:r>
            <a:r>
              <a:rPr lang="en-US" sz="800" dirty="0"/>
              <a:t>=False</a:t>
            </a:r>
          </a:p>
          <a:p>
            <a:r>
              <a:rPr lang="en-US" sz="800" dirty="0" err="1"/>
              <a:t>myBaseProxy</a:t>
            </a:r>
            <a:r>
              <a:rPr lang="en-US" sz="800" dirty="0"/>
              <a:t>=True</a:t>
            </a:r>
          </a:p>
          <a:p>
            <a:r>
              <a:rPr lang="en-US" sz="800" dirty="0" err="1"/>
              <a:t>myDeviceActor</a:t>
            </a:r>
            <a:r>
              <a:rPr lang="en-US" sz="800" dirty="0"/>
              <a:t>=False</a:t>
            </a:r>
          </a:p>
          <a:p>
            <a:r>
              <a:rPr lang="en-US" sz="800" dirty="0" err="1"/>
              <a:t>myDeviceProxy</a:t>
            </a:r>
            <a:r>
              <a:rPr lang="en-US" sz="800" dirty="0"/>
              <a:t>=False</a:t>
            </a:r>
          </a:p>
          <a:p>
            <a:r>
              <a:rPr lang="en-US" sz="800" dirty="0" err="1" smtClean="0"/>
              <a:t>myDeviceGUI</a:t>
            </a:r>
            <a:r>
              <a:rPr lang="en-US" sz="800" dirty="0" smtClean="0"/>
              <a:t>=False</a:t>
            </a:r>
          </a:p>
          <a:p>
            <a:endParaRPr lang="de-DE" sz="800" dirty="0"/>
          </a:p>
          <a:p>
            <a:r>
              <a:rPr lang="en-US" sz="800" dirty="0"/>
              <a:t>[Syslog]</a:t>
            </a:r>
          </a:p>
          <a:p>
            <a:r>
              <a:rPr lang="en-US" sz="800" dirty="0" err="1"/>
              <a:t>LVClassPath</a:t>
            </a:r>
            <a:r>
              <a:rPr lang="en-US" sz="800" dirty="0"/>
              <a:t>="CS++</a:t>
            </a:r>
            <a:r>
              <a:rPr lang="en-US" sz="800" dirty="0" err="1"/>
              <a:t>Syslog.lvlib:CS</a:t>
            </a:r>
            <a:r>
              <a:rPr lang="en-US" sz="800" dirty="0"/>
              <a:t>++</a:t>
            </a:r>
            <a:r>
              <a:rPr lang="en-US" sz="800" dirty="0" err="1"/>
              <a:t>Syslog.lvclass</a:t>
            </a:r>
            <a:r>
              <a:rPr lang="en-US" sz="800" dirty="0"/>
              <a:t>"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Syslog:CS</a:t>
            </a:r>
            <a:r>
              <a:rPr lang="en-US" sz="800" dirty="0"/>
              <a:t>++</a:t>
            </a:r>
            <a:r>
              <a:rPr lang="en-US" sz="800" dirty="0" err="1"/>
              <a:t>Syslog.IP</a:t>
            </a:r>
            <a:r>
              <a:rPr lang="en-US" sz="800" dirty="0"/>
              <a:t>="140.181.78.202"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Syslog:CS</a:t>
            </a:r>
            <a:r>
              <a:rPr lang="en-US" sz="800" dirty="0"/>
              <a:t>++</a:t>
            </a:r>
            <a:r>
              <a:rPr lang="en-US" sz="800" dirty="0" err="1"/>
              <a:t>Syslog.Port</a:t>
            </a:r>
            <a:r>
              <a:rPr lang="en-US" sz="800" dirty="0"/>
              <a:t>=514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Syslog.CS</a:t>
            </a:r>
            <a:r>
              <a:rPr lang="en-US" sz="800" dirty="0"/>
              <a:t>++</a:t>
            </a:r>
            <a:r>
              <a:rPr lang="en-US" sz="800" dirty="0" err="1"/>
              <a:t>Syslog.Debug</a:t>
            </a:r>
            <a:r>
              <a:rPr lang="en-US" sz="800" dirty="0"/>
              <a:t>=True</a:t>
            </a:r>
          </a:p>
          <a:p>
            <a:endParaRPr lang="en-US" sz="800" dirty="0"/>
          </a:p>
          <a:p>
            <a:r>
              <a:rPr lang="en-US" sz="800" dirty="0"/>
              <a:t>[</a:t>
            </a:r>
            <a:r>
              <a:rPr lang="en-US" sz="800" dirty="0" err="1"/>
              <a:t>DSClog</a:t>
            </a:r>
            <a:r>
              <a:rPr lang="en-US" sz="800" dirty="0"/>
              <a:t>]</a:t>
            </a:r>
          </a:p>
          <a:p>
            <a:r>
              <a:rPr lang="en-US" sz="800" dirty="0" err="1"/>
              <a:t>LVClassPath</a:t>
            </a:r>
            <a:r>
              <a:rPr lang="en-US" sz="800" dirty="0"/>
              <a:t>="CS++</a:t>
            </a:r>
            <a:r>
              <a:rPr lang="en-US" sz="800" dirty="0" err="1"/>
              <a:t>DSCMsgLogger.lvlib:CS</a:t>
            </a:r>
            <a:r>
              <a:rPr lang="en-US" sz="800" dirty="0"/>
              <a:t>++</a:t>
            </a:r>
            <a:r>
              <a:rPr lang="en-US" sz="800" dirty="0" err="1"/>
              <a:t>DSCMsgLogger.lvclass</a:t>
            </a:r>
            <a:r>
              <a:rPr lang="en-US" sz="800" dirty="0"/>
              <a:t>"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DSCMsgLogger:CS</a:t>
            </a:r>
            <a:r>
              <a:rPr lang="en-US" sz="800" dirty="0"/>
              <a:t>++</a:t>
            </a:r>
            <a:r>
              <a:rPr lang="en-US" sz="800" dirty="0" err="1"/>
              <a:t>DSCMsgLogger.Process</a:t>
            </a:r>
            <a:r>
              <a:rPr lang="en-US" sz="800" dirty="0"/>
              <a:t>="CSPP-</a:t>
            </a:r>
            <a:r>
              <a:rPr lang="en-US" sz="800" dirty="0" err="1"/>
              <a:t>MsgLogger</a:t>
            </a:r>
            <a:r>
              <a:rPr lang="en-US" sz="800" dirty="0"/>
              <a:t>"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DSCMsgLogger:CS</a:t>
            </a:r>
            <a:r>
              <a:rPr lang="en-US" sz="800" dirty="0"/>
              <a:t>++</a:t>
            </a:r>
            <a:r>
              <a:rPr lang="en-US" sz="800" dirty="0" err="1"/>
              <a:t>DSCMsgLogger.Error</a:t>
            </a:r>
            <a:r>
              <a:rPr lang="en-US" sz="800" dirty="0"/>
              <a:t>= "</a:t>
            </a:r>
            <a:r>
              <a:rPr lang="en-US" sz="800" dirty="0" smtClean="0"/>
              <a:t>Alarm“</a:t>
            </a:r>
          </a:p>
          <a:p>
            <a:endParaRPr lang="de-DE" sz="800" dirty="0"/>
          </a:p>
          <a:p>
            <a:r>
              <a:rPr lang="en-US" sz="800" dirty="0"/>
              <a:t>[</a:t>
            </a:r>
            <a:r>
              <a:rPr lang="en-US" sz="800" dirty="0" err="1"/>
              <a:t>ObjectManager</a:t>
            </a:r>
            <a:r>
              <a:rPr lang="en-US" sz="800" dirty="0"/>
              <a:t>]</a:t>
            </a:r>
          </a:p>
          <a:p>
            <a:r>
              <a:rPr lang="en-US" sz="800" dirty="0" err="1"/>
              <a:t>LVClassPath</a:t>
            </a:r>
            <a:r>
              <a:rPr lang="en-US" sz="800" dirty="0"/>
              <a:t>="CS++</a:t>
            </a:r>
            <a:r>
              <a:rPr lang="en-US" sz="800" dirty="0" err="1"/>
              <a:t>ObjectManager.lvlib:CS</a:t>
            </a:r>
            <a:r>
              <a:rPr lang="en-US" sz="800" dirty="0"/>
              <a:t>++</a:t>
            </a:r>
            <a:r>
              <a:rPr lang="en-US" sz="800" dirty="0" err="1"/>
              <a:t>ObjectManager.lvclass</a:t>
            </a:r>
            <a:r>
              <a:rPr lang="en-US" sz="800" dirty="0"/>
              <a:t>"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BaseActor:CS</a:t>
            </a:r>
            <a:r>
              <a:rPr lang="en-US" sz="800" dirty="0"/>
              <a:t>++</a:t>
            </a:r>
            <a:r>
              <a:rPr lang="en-US" sz="800" dirty="0" err="1"/>
              <a:t>BaseActor.ErrorDialog</a:t>
            </a:r>
            <a:r>
              <a:rPr lang="en-US" sz="800" dirty="0"/>
              <a:t>=True</a:t>
            </a:r>
          </a:p>
          <a:p>
            <a:r>
              <a:rPr lang="en-US" sz="800" dirty="0"/>
              <a:t>CS++</a:t>
            </a:r>
            <a:r>
              <a:rPr lang="en-US" sz="800" dirty="0" err="1"/>
              <a:t>BaseActor:CS</a:t>
            </a:r>
            <a:r>
              <a:rPr lang="en-US" sz="800" dirty="0"/>
              <a:t>++</a:t>
            </a:r>
            <a:r>
              <a:rPr lang="en-US" sz="800" dirty="0" err="1"/>
              <a:t>BaseActor.PollingInterval_s</a:t>
            </a:r>
            <a:r>
              <a:rPr lang="en-US" sz="800" dirty="0"/>
              <a:t>=1.</a:t>
            </a:r>
          </a:p>
          <a:p>
            <a:endParaRPr lang="en-US" sz="800" dirty="0"/>
          </a:p>
        </p:txBody>
      </p:sp>
      <p:sp>
        <p:nvSpPr>
          <p:cNvPr id="5" name="Rechteck 4"/>
          <p:cNvSpPr/>
          <p:nvPr/>
        </p:nvSpPr>
        <p:spPr>
          <a:xfrm>
            <a:off x="5238750" y="1323975"/>
            <a:ext cx="3848100" cy="938209"/>
          </a:xfrm>
          <a:prstGeom prst="rect">
            <a:avLst/>
          </a:prstGeom>
          <a:solidFill>
            <a:srgbClr val="FDBB63">
              <a:alpha val="1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5238750" y="2262184"/>
            <a:ext cx="3848100" cy="1585916"/>
          </a:xfrm>
          <a:prstGeom prst="rect">
            <a:avLst/>
          </a:prstGeom>
          <a:solidFill>
            <a:srgbClr val="FDBB63">
              <a:alpha val="1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5238750" y="3848100"/>
            <a:ext cx="3848100" cy="1333500"/>
          </a:xfrm>
          <a:prstGeom prst="rect">
            <a:avLst/>
          </a:prstGeom>
          <a:solidFill>
            <a:srgbClr val="FDBB63">
              <a:alpha val="1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5238750" y="5181600"/>
            <a:ext cx="3848100" cy="619125"/>
          </a:xfrm>
          <a:prstGeom prst="rect">
            <a:avLst/>
          </a:prstGeom>
          <a:solidFill>
            <a:srgbClr val="FDBB63">
              <a:alpha val="1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CS++ Device </a:t>
            </a:r>
            <a:r>
              <a:rPr lang="de-DE" dirty="0" err="1" smtClean="0"/>
              <a:t>Classes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33487"/>
            <a:ext cx="8211834" cy="5338763"/>
          </a:xfrm>
        </p:spPr>
        <p:txBody>
          <a:bodyPr>
            <a:normAutofit/>
          </a:bodyPr>
          <a:lstStyle/>
          <a:p>
            <a:r>
              <a:rPr lang="de-DE" sz="2000" dirty="0"/>
              <a:t>CS++</a:t>
            </a:r>
            <a:r>
              <a:rPr lang="de-DE" sz="2000" dirty="0" err="1"/>
              <a:t>DCPwr</a:t>
            </a:r>
            <a:r>
              <a:rPr lang="de-DE" sz="2000" dirty="0"/>
              <a:t>, </a:t>
            </a:r>
            <a:r>
              <a:rPr lang="de-DE" sz="2000" dirty="0" smtClean="0"/>
              <a:t>CS++DMM, CS++</a:t>
            </a:r>
            <a:r>
              <a:rPr lang="de-DE" sz="2000" dirty="0" err="1" smtClean="0"/>
              <a:t>Fgen</a:t>
            </a:r>
            <a:r>
              <a:rPr lang="de-DE" sz="2000" dirty="0" smtClean="0"/>
              <a:t>, CS++</a:t>
            </a:r>
            <a:r>
              <a:rPr lang="de-DE" sz="2000" dirty="0" err="1" smtClean="0"/>
              <a:t>Scope</a:t>
            </a:r>
            <a:r>
              <a:rPr lang="de-DE" sz="2000" dirty="0" smtClean="0"/>
              <a:t> &amp; GUI</a:t>
            </a:r>
          </a:p>
          <a:p>
            <a:pPr lvl="1"/>
            <a:r>
              <a:rPr lang="de-DE" sz="1600" dirty="0" smtClean="0"/>
              <a:t>IVI Implementation </a:t>
            </a:r>
            <a:r>
              <a:rPr lang="de-DE" sz="1600" dirty="0" err="1" smtClean="0"/>
              <a:t>available</a:t>
            </a:r>
            <a:endParaRPr lang="de-DE" sz="1600" dirty="0" smtClean="0"/>
          </a:p>
          <a:p>
            <a:r>
              <a:rPr lang="de-DE" sz="2000" dirty="0"/>
              <a:t>CS++Motor, CS++</a:t>
            </a:r>
            <a:r>
              <a:rPr lang="de-DE" sz="2000" dirty="0" smtClean="0"/>
              <a:t>MCS &amp; GUI</a:t>
            </a:r>
          </a:p>
          <a:p>
            <a:pPr lvl="1"/>
            <a:r>
              <a:rPr lang="de-DE" sz="1600" dirty="0" err="1" smtClean="0"/>
              <a:t>Concrete</a:t>
            </a:r>
            <a:r>
              <a:rPr lang="de-DE" sz="1600" dirty="0" smtClean="0"/>
              <a:t> </a:t>
            </a:r>
            <a:r>
              <a:rPr lang="de-DE" sz="1600" dirty="0" err="1" smtClean="0"/>
              <a:t>implementation</a:t>
            </a:r>
            <a:r>
              <a:rPr lang="de-DE" sz="1600" dirty="0" smtClean="0"/>
              <a:t> </a:t>
            </a:r>
            <a:r>
              <a:rPr lang="de-DE" sz="1600" dirty="0" err="1" smtClean="0"/>
              <a:t>examples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.</a:t>
            </a:r>
            <a:endParaRPr lang="de-DE" sz="1600" dirty="0"/>
          </a:p>
          <a:p>
            <a:endParaRPr lang="de-DE" sz="2000" dirty="0" smtClean="0"/>
          </a:p>
        </p:txBody>
      </p:sp>
      <p:grpSp>
        <p:nvGrpSpPr>
          <p:cNvPr id="6" name="Gruppieren 5"/>
          <p:cNvGrpSpPr/>
          <p:nvPr/>
        </p:nvGrpSpPr>
        <p:grpSpPr>
          <a:xfrm>
            <a:off x="1063313" y="2680638"/>
            <a:ext cx="6885062" cy="3861445"/>
            <a:chOff x="827584" y="1484784"/>
            <a:chExt cx="7677150" cy="458152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484784"/>
              <a:ext cx="7677150" cy="458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6012160" y="2204864"/>
              <a:ext cx="15055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CS++</a:t>
              </a:r>
              <a:r>
                <a:rPr lang="de-DE" dirty="0" err="1" smtClean="0"/>
                <a:t>DCPwr</a:t>
              </a:r>
              <a:endParaRPr lang="de-DE" dirty="0" smtClean="0"/>
            </a:p>
            <a:p>
              <a:r>
                <a:rPr lang="de-DE" dirty="0" smtClean="0"/>
                <a:t>CS++DMM</a:t>
              </a:r>
            </a:p>
            <a:p>
              <a:r>
                <a:rPr lang="de-DE" dirty="0" smtClean="0"/>
                <a:t>CS++</a:t>
              </a:r>
              <a:r>
                <a:rPr lang="de-DE" dirty="0" err="1" smtClean="0"/>
                <a:t>Fgen</a:t>
              </a:r>
              <a:endParaRPr lang="de-DE" dirty="0" smtClean="0"/>
            </a:p>
            <a:p>
              <a:r>
                <a:rPr lang="de-DE" dirty="0" smtClean="0"/>
                <a:t>CS++</a:t>
              </a:r>
              <a:r>
                <a:rPr lang="de-DE" dirty="0" err="1" smtClean="0"/>
                <a:t>Scope</a:t>
              </a:r>
              <a:endParaRPr lang="en-US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 flipH="1">
              <a:off x="4067944" y="2348880"/>
              <a:ext cx="1944216" cy="20162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H="1">
              <a:off x="4666159" y="2708920"/>
              <a:ext cx="1346001" cy="16561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 flipH="1">
              <a:off x="5148064" y="2996952"/>
              <a:ext cx="864096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H="1">
              <a:off x="5580112" y="3284984"/>
              <a:ext cx="432048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899592" y="4293095"/>
              <a:ext cx="1697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Corresponding</a:t>
              </a:r>
              <a:endParaRPr lang="de-DE" dirty="0" smtClean="0"/>
            </a:p>
            <a:p>
              <a:r>
                <a:rPr lang="de-DE" dirty="0" smtClean="0"/>
                <a:t>GUIs</a:t>
              </a:r>
              <a:endParaRPr lang="en-US" dirty="0"/>
            </a:p>
          </p:txBody>
        </p:sp>
        <p:cxnSp>
          <p:nvCxnSpPr>
            <p:cNvPr id="14" name="Gerade Verbindung mit Pfeil 13"/>
            <p:cNvCxnSpPr/>
            <p:nvPr/>
          </p:nvCxnSpPr>
          <p:spPr>
            <a:xfrm flipH="1">
              <a:off x="1907704" y="4509120"/>
              <a:ext cx="180020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H="1">
              <a:off x="2483768" y="4509120"/>
              <a:ext cx="172819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 flipH="1">
              <a:off x="2987824" y="4509120"/>
              <a:ext cx="180020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flipH="1">
              <a:off x="3491880" y="4509120"/>
              <a:ext cx="180020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3105709" y="2758862"/>
              <a:ext cx="1488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AlarmViewer</a:t>
              </a:r>
              <a:endParaRPr lang="de-DE" dirty="0" smtClean="0"/>
            </a:p>
            <a:p>
              <a:r>
                <a:rPr lang="de-DE" dirty="0" err="1" smtClean="0"/>
                <a:t>TrendViewer</a:t>
              </a:r>
              <a:endParaRPr lang="en-US" dirty="0"/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H="1">
              <a:off x="1619672" y="2924944"/>
              <a:ext cx="1486037" cy="8506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flipH="1">
              <a:off x="2051720" y="3212976"/>
              <a:ext cx="1053989" cy="562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/>
            <p:cNvSpPr txBox="1"/>
            <p:nvPr/>
          </p:nvSpPr>
          <p:spPr>
            <a:xfrm>
              <a:off x="5825295" y="5088485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IVI Implementation</a:t>
              </a:r>
              <a:endParaRPr lang="en-US" dirty="0"/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H="1">
              <a:off x="5753287" y="5271499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5810652" y="4509120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Need </a:t>
              </a:r>
              <a:r>
                <a:rPr lang="de-DE" dirty="0" err="1" smtClean="0"/>
                <a:t>for</a:t>
              </a:r>
              <a:r>
                <a:rPr lang="de-DE" dirty="0" smtClean="0"/>
                <a:t> </a:t>
              </a:r>
              <a:r>
                <a:rPr lang="de-DE" dirty="0" err="1" smtClean="0"/>
                <a:t>help</a:t>
              </a:r>
              <a:r>
                <a:rPr lang="de-DE" dirty="0" smtClean="0"/>
                <a:t>!</a:t>
              </a:r>
              <a:endParaRPr lang="en-US" dirty="0"/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>
              <a:off x="6084168" y="414908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6516216" y="4149080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7020272" y="414622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24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Distributed </a:t>
            </a:r>
            <a:r>
              <a:rPr lang="de-DE" dirty="0" err="1"/>
              <a:t>Actor</a:t>
            </a:r>
            <a:r>
              <a:rPr lang="de-DE" dirty="0"/>
              <a:t> </a:t>
            </a:r>
            <a:r>
              <a:rPr lang="de-DE" dirty="0" smtClean="0"/>
              <a:t>Communication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4"/>
            <a:ext cx="8211834" cy="5140615"/>
          </a:xfrm>
        </p:spPr>
        <p:txBody>
          <a:bodyPr>
            <a:normAutofit fontScale="92500"/>
          </a:bodyPr>
          <a:lstStyle/>
          <a:p>
            <a:r>
              <a:rPr lang="de-DE" dirty="0" err="1"/>
              <a:t>Linked</a:t>
            </a:r>
            <a:r>
              <a:rPr lang="de-DE" dirty="0"/>
              <a:t> Network </a:t>
            </a:r>
            <a:r>
              <a:rPr lang="de-DE" dirty="0" err="1"/>
              <a:t>Actor</a:t>
            </a:r>
            <a:endParaRPr lang="de-DE" dirty="0"/>
          </a:p>
          <a:p>
            <a:pPr lvl="1"/>
            <a:r>
              <a:rPr lang="de-DE" dirty="0" err="1" smtClean="0"/>
              <a:t>uses</a:t>
            </a:r>
            <a:r>
              <a:rPr lang="de-DE" dirty="0" smtClean="0"/>
              <a:t> Network-Streams</a:t>
            </a:r>
          </a:p>
          <a:p>
            <a:pPr lvl="1"/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decibel.ni.com/content/docs/DOC-43921</a:t>
            </a:r>
            <a:endParaRPr lang="de-DE" dirty="0" smtClean="0"/>
          </a:p>
          <a:p>
            <a:pPr lvl="1"/>
            <a:r>
              <a:rPr lang="de-DE" dirty="0" err="1" smtClean="0"/>
              <a:t>One-to-One</a:t>
            </a:r>
            <a:r>
              <a:rPr lang="de-DE" dirty="0" smtClean="0"/>
              <a:t> Communication</a:t>
            </a:r>
          </a:p>
          <a:p>
            <a:pPr lvl="1"/>
            <a:r>
              <a:rPr lang="de-DE" dirty="0" smtClean="0"/>
              <a:t>Extension: CS++LNA</a:t>
            </a:r>
          </a:p>
          <a:p>
            <a:pPr lvl="2"/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decoupling</a:t>
            </a:r>
            <a:r>
              <a:rPr lang="de-DE" dirty="0" smtClean="0"/>
              <a:t> (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dependencies</a:t>
            </a:r>
            <a:r>
              <a:rPr lang="de-DE" dirty="0" smtClean="0"/>
              <a:t> in .</a:t>
            </a:r>
            <a:r>
              <a:rPr lang="de-DE" dirty="0" err="1" smtClean="0"/>
              <a:t>lvproj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 err="1" smtClean="0"/>
              <a:t>Process</a:t>
            </a:r>
            <a:r>
              <a:rPr lang="de-DE" dirty="0" smtClean="0"/>
              <a:t> Variables (</a:t>
            </a:r>
            <a:r>
              <a:rPr lang="de-DE" dirty="0" err="1" smtClean="0"/>
              <a:t>especially</a:t>
            </a:r>
            <a:r>
              <a:rPr lang="de-DE" dirty="0" smtClean="0"/>
              <a:t>: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smtClean="0"/>
              <a:t>Variables)</a:t>
            </a:r>
          </a:p>
          <a:p>
            <a:pPr lvl="1"/>
            <a:r>
              <a:rPr lang="de-DE" dirty="0" err="1"/>
              <a:t>D</a:t>
            </a:r>
            <a:r>
              <a:rPr lang="de-DE" dirty="0" err="1" smtClean="0"/>
              <a:t>ecoupling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layers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b="1" dirty="0" smtClean="0"/>
              <a:t>M</a:t>
            </a:r>
            <a:r>
              <a:rPr lang="de-DE" dirty="0" smtClean="0"/>
              <a:t>odel, </a:t>
            </a:r>
            <a:r>
              <a:rPr lang="de-DE" b="1" dirty="0"/>
              <a:t>V</a:t>
            </a:r>
            <a:r>
              <a:rPr lang="de-DE" dirty="0"/>
              <a:t>iew, </a:t>
            </a:r>
            <a:r>
              <a:rPr lang="de-DE" b="1" dirty="0" err="1" smtClean="0"/>
              <a:t>C</a:t>
            </a:r>
            <a:r>
              <a:rPr lang="de-DE" dirty="0" err="1" smtClean="0"/>
              <a:t>ontroler</a:t>
            </a:r>
            <a:r>
              <a:rPr lang="de-DE" dirty="0" smtClean="0"/>
              <a:t>) </a:t>
            </a:r>
          </a:p>
          <a:p>
            <a:pPr lvl="1"/>
            <a:r>
              <a:rPr lang="de-DE" dirty="0" err="1" smtClean="0"/>
              <a:t>One-to-Many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Many-To-One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endParaRPr lang="de-DE" dirty="0" smtClean="0"/>
          </a:p>
          <a:p>
            <a:pPr lvl="1"/>
            <a:r>
              <a:rPr lang="de-DE" dirty="0" err="1" smtClean="0"/>
              <a:t>Prefered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 in </a:t>
            </a:r>
            <a:r>
              <a:rPr lang="de-DE" b="1" dirty="0" smtClean="0"/>
              <a:t>CS++</a:t>
            </a:r>
          </a:p>
          <a:p>
            <a:pPr lvl="1"/>
            <a:r>
              <a:rPr lang="de-DE" dirty="0"/>
              <a:t>A</a:t>
            </a:r>
            <a:r>
              <a:rPr lang="de-DE" dirty="0" smtClean="0"/>
              <a:t>dvantages: </a:t>
            </a:r>
          </a:p>
          <a:p>
            <a:pPr lvl="2"/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heterogenous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protocolls</a:t>
            </a:r>
            <a:r>
              <a:rPr lang="de-DE" dirty="0" smtClean="0"/>
              <a:t>, e.g. DIM</a:t>
            </a:r>
          </a:p>
          <a:p>
            <a:pPr lvl="2"/>
            <a:r>
              <a:rPr lang="de-DE" dirty="0" err="1" smtClean="0"/>
              <a:t>Shared</a:t>
            </a:r>
            <a:r>
              <a:rPr lang="de-DE" dirty="0" smtClean="0"/>
              <a:t> Variables:</a:t>
            </a:r>
          </a:p>
          <a:p>
            <a:pPr lvl="3"/>
            <a:r>
              <a:rPr lang="de-DE" dirty="0" smtClean="0"/>
              <a:t>DSM, DSC: Historical </a:t>
            </a:r>
            <a:r>
              <a:rPr lang="de-DE" dirty="0" err="1" smtClean="0"/>
              <a:t>Trending</a:t>
            </a:r>
            <a:r>
              <a:rPr lang="de-DE" dirty="0" smtClean="0"/>
              <a:t>, </a:t>
            </a:r>
            <a:r>
              <a:rPr lang="de-DE" dirty="0" err="1" smtClean="0"/>
              <a:t>Alarming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Security (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permission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1214438"/>
            <a:ext cx="35337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5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9542"/>
            <a:ext cx="6242342" cy="807330"/>
          </a:xfrm>
        </p:spPr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8211834" cy="513109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Motivation</a:t>
            </a:r>
          </a:p>
          <a:p>
            <a:r>
              <a:rPr lang="de-DE" dirty="0" smtClean="0"/>
              <a:t>Crash Course: LVOOP</a:t>
            </a:r>
          </a:p>
          <a:p>
            <a:r>
              <a:rPr lang="de-DE" dirty="0" err="1" smtClean="0"/>
              <a:t>Actor</a:t>
            </a:r>
            <a:r>
              <a:rPr lang="de-DE" dirty="0" smtClean="0"/>
              <a:t> Design Pattern: </a:t>
            </a:r>
          </a:p>
          <a:p>
            <a:pPr lvl="1"/>
            <a:r>
              <a:rPr lang="de-DE" dirty="0" smtClean="0"/>
              <a:t>Classic: </a:t>
            </a:r>
            <a:r>
              <a:rPr lang="de-DE" dirty="0" err="1" smtClean="0"/>
              <a:t>Queued</a:t>
            </a:r>
            <a:r>
              <a:rPr lang="de-DE" dirty="0" smtClean="0"/>
              <a:t> State Maschine </a:t>
            </a:r>
          </a:p>
          <a:p>
            <a:pPr lvl="1"/>
            <a:r>
              <a:rPr lang="de-DE" dirty="0" err="1" smtClean="0"/>
              <a:t>Object-oriented</a:t>
            </a:r>
            <a:r>
              <a:rPr lang="de-DE" dirty="0" smtClean="0"/>
              <a:t>: </a:t>
            </a:r>
            <a:r>
              <a:rPr lang="de-DE" dirty="0" err="1" smtClean="0"/>
              <a:t>Actor</a:t>
            </a:r>
            <a:r>
              <a:rPr lang="de-DE" dirty="0" smtClean="0"/>
              <a:t> Framework</a:t>
            </a:r>
          </a:p>
          <a:p>
            <a:r>
              <a:rPr lang="de-DE" dirty="0" smtClean="0"/>
              <a:t>CS++ </a:t>
            </a:r>
            <a:r>
              <a:rPr lang="de-DE" dirty="0" err="1" smtClean="0"/>
              <a:t>Classes</a:t>
            </a:r>
            <a:endParaRPr lang="de-DE" dirty="0" smtClean="0"/>
          </a:p>
          <a:p>
            <a:r>
              <a:rPr lang="de-DE" dirty="0" smtClean="0"/>
              <a:t>Communication</a:t>
            </a:r>
          </a:p>
          <a:p>
            <a:pPr lvl="1"/>
            <a:r>
              <a:rPr lang="en-US" dirty="0" smtClean="0"/>
              <a:t>Local</a:t>
            </a:r>
            <a:r>
              <a:rPr lang="de-DE" dirty="0" smtClean="0"/>
              <a:t>: </a:t>
            </a:r>
            <a:r>
              <a:rPr lang="de-DE" dirty="0" err="1" smtClean="0"/>
              <a:t>Actor</a:t>
            </a:r>
            <a:r>
              <a:rPr lang="de-DE" dirty="0" smtClean="0"/>
              <a:t>-Messages</a:t>
            </a:r>
          </a:p>
          <a:p>
            <a:pPr lvl="1"/>
            <a:r>
              <a:rPr lang="de-DE" dirty="0" smtClean="0"/>
              <a:t>Distributed:</a:t>
            </a:r>
          </a:p>
          <a:p>
            <a:pPr lvl="2"/>
            <a:r>
              <a:rPr lang="de-DE" dirty="0" err="1" smtClean="0"/>
              <a:t>Linked</a:t>
            </a:r>
            <a:r>
              <a:rPr lang="de-DE" dirty="0" smtClean="0"/>
              <a:t> Network </a:t>
            </a:r>
            <a:r>
              <a:rPr lang="de-DE" dirty="0" err="1" smtClean="0"/>
              <a:t>Actor</a:t>
            </a:r>
            <a:endParaRPr lang="de-DE" dirty="0" smtClean="0"/>
          </a:p>
          <a:p>
            <a:pPr lvl="3"/>
            <a:r>
              <a:rPr lang="de-DE" dirty="0" smtClean="0"/>
              <a:t>Network-Stream</a:t>
            </a:r>
          </a:p>
          <a:p>
            <a:pPr lvl="2"/>
            <a:r>
              <a:rPr lang="en-US" dirty="0" smtClean="0"/>
              <a:t>Shared</a:t>
            </a:r>
            <a:r>
              <a:rPr lang="de-DE" dirty="0" smtClean="0"/>
              <a:t> Variable</a:t>
            </a:r>
          </a:p>
          <a:p>
            <a:pPr lvl="2"/>
            <a:r>
              <a:rPr lang="de-DE" dirty="0" smtClean="0"/>
              <a:t>PV Monitor</a:t>
            </a:r>
          </a:p>
          <a:p>
            <a:r>
              <a:rPr lang="de-DE" dirty="0" smtClean="0"/>
              <a:t>CS++ Message-</a:t>
            </a:r>
            <a:r>
              <a:rPr lang="de-DE" dirty="0" err="1" smtClean="0"/>
              <a:t>Maker</a:t>
            </a:r>
            <a:endParaRPr lang="de-DE" dirty="0" smtClean="0"/>
          </a:p>
          <a:p>
            <a:r>
              <a:rPr lang="de-DE" dirty="0" smtClean="0"/>
              <a:t>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CS++ </a:t>
            </a:r>
            <a:r>
              <a:rPr lang="de-DE" dirty="0" err="1" smtClean="0"/>
              <a:t>Process</a:t>
            </a:r>
            <a:r>
              <a:rPr lang="de-DE" dirty="0" smtClean="0"/>
              <a:t> Variable </a:t>
            </a:r>
            <a:r>
              <a:rPr lang="de-DE" dirty="0" err="1" smtClean="0"/>
              <a:t>Classes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33487"/>
            <a:ext cx="8211834" cy="5338763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dirty="0" err="1" smtClean="0"/>
              <a:t>Alarm&amp;Event</a:t>
            </a:r>
            <a:r>
              <a:rPr lang="de-DE" sz="2000" dirty="0" smtClean="0"/>
              <a:t>, </a:t>
            </a:r>
            <a:r>
              <a:rPr lang="de-DE" sz="2000" dirty="0" err="1" smtClean="0"/>
              <a:t>ProcessVariable</a:t>
            </a:r>
            <a:r>
              <a:rPr lang="de-DE" sz="2000" dirty="0" smtClean="0"/>
              <a:t>, </a:t>
            </a:r>
            <a:r>
              <a:rPr lang="de-DE" sz="2000" dirty="0" err="1" smtClean="0"/>
              <a:t>PVConnection</a:t>
            </a:r>
            <a:r>
              <a:rPr lang="de-DE" sz="2000" dirty="0" smtClean="0"/>
              <a:t>,</a:t>
            </a:r>
            <a:br>
              <a:rPr lang="de-DE" sz="2000" dirty="0" smtClean="0"/>
            </a:br>
            <a:r>
              <a:rPr lang="de-DE" sz="2000" dirty="0" err="1" smtClean="0"/>
              <a:t>PVMonitor</a:t>
            </a:r>
            <a:r>
              <a:rPr lang="de-DE" sz="2000" dirty="0" smtClean="0"/>
              <a:t>, </a:t>
            </a:r>
            <a:r>
              <a:rPr lang="de-DE" sz="2000" dirty="0" err="1" smtClean="0"/>
              <a:t>PVProxy</a:t>
            </a:r>
            <a:endParaRPr lang="de-DE" sz="2000" dirty="0" smtClean="0"/>
          </a:p>
          <a:p>
            <a:pPr lvl="1"/>
            <a:r>
              <a:rPr lang="de-DE" sz="1600" dirty="0" err="1" smtClean="0"/>
              <a:t>Encapsulates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network</a:t>
            </a:r>
            <a:r>
              <a:rPr lang="de-DE" sz="1600" dirty="0" smtClean="0"/>
              <a:t> </a:t>
            </a:r>
            <a:r>
              <a:rPr lang="de-DE" sz="1600" dirty="0" err="1" smtClean="0"/>
              <a:t>communication</a:t>
            </a:r>
            <a:endParaRPr lang="de-DE" sz="1600" dirty="0" smtClean="0"/>
          </a:p>
          <a:p>
            <a:pPr lvl="1"/>
            <a:r>
              <a:rPr lang="de-DE" sz="1600" dirty="0" err="1" smtClean="0"/>
              <a:t>Connects</a:t>
            </a:r>
            <a:r>
              <a:rPr lang="de-DE" sz="1600" dirty="0" smtClean="0"/>
              <a:t> PV </a:t>
            </a:r>
            <a:r>
              <a:rPr lang="de-DE" sz="1600" dirty="0" err="1" smtClean="0"/>
              <a:t>to</a:t>
            </a:r>
            <a:r>
              <a:rPr lang="de-DE" sz="1600" dirty="0" smtClean="0"/>
              <a:t> AF Messages (Observer Pattern)</a:t>
            </a:r>
          </a:p>
          <a:p>
            <a:pPr lvl="2"/>
            <a:r>
              <a:rPr lang="de-DE" sz="1400" b="1" dirty="0" err="1" smtClean="0"/>
              <a:t>DataSocket</a:t>
            </a:r>
            <a:r>
              <a:rPr lang="de-DE" sz="1400" dirty="0" smtClean="0"/>
              <a:t>: </a:t>
            </a:r>
            <a:r>
              <a:rPr lang="de-DE" sz="1400" dirty="0" err="1" smtClean="0"/>
              <a:t>DSConnection</a:t>
            </a:r>
            <a:r>
              <a:rPr lang="de-DE" sz="1400" dirty="0" smtClean="0"/>
              <a:t> &amp; CS++</a:t>
            </a:r>
            <a:r>
              <a:rPr lang="de-DE" sz="1400" dirty="0" err="1" smtClean="0"/>
              <a:t>DSMonitor</a:t>
            </a:r>
            <a:endParaRPr lang="de-DE" sz="1400" dirty="0" smtClean="0"/>
          </a:p>
          <a:p>
            <a:pPr lvl="2"/>
            <a:r>
              <a:rPr lang="de-DE" sz="1400" b="1" dirty="0" err="1" smtClean="0"/>
              <a:t>Shared</a:t>
            </a:r>
            <a:r>
              <a:rPr lang="de-DE" sz="1400" b="1" dirty="0" smtClean="0"/>
              <a:t> Variable</a:t>
            </a:r>
            <a:r>
              <a:rPr lang="de-DE" sz="1400" dirty="0" smtClean="0"/>
              <a:t>: </a:t>
            </a:r>
            <a:r>
              <a:rPr lang="de-DE" sz="1400" dirty="0" err="1" smtClean="0"/>
              <a:t>DVConnection</a:t>
            </a:r>
            <a:r>
              <a:rPr lang="de-DE" sz="1400" dirty="0" smtClean="0"/>
              <a:t> </a:t>
            </a:r>
            <a:r>
              <a:rPr lang="de-DE" sz="1400" dirty="0"/>
              <a:t>&amp; CS</a:t>
            </a:r>
            <a:r>
              <a:rPr lang="de-DE" sz="1400" dirty="0" smtClean="0"/>
              <a:t>++</a:t>
            </a:r>
            <a:r>
              <a:rPr lang="de-DE" sz="1400" dirty="0" err="1" smtClean="0"/>
              <a:t>SVMonitor</a:t>
            </a:r>
            <a:endParaRPr lang="de-DE" sz="1400" dirty="0" smtClean="0"/>
          </a:p>
          <a:p>
            <a:pPr lvl="2"/>
            <a:r>
              <a:rPr lang="de-DE" sz="1400" b="1" dirty="0" smtClean="0"/>
              <a:t>DIM</a:t>
            </a:r>
            <a:r>
              <a:rPr lang="de-DE" sz="1400" dirty="0"/>
              <a:t>: </a:t>
            </a:r>
            <a:r>
              <a:rPr lang="de-DE" sz="1400" dirty="0" err="1" smtClean="0"/>
              <a:t>DIMConnection</a:t>
            </a:r>
            <a:r>
              <a:rPr lang="de-DE" sz="1400" dirty="0"/>
              <a:t> </a:t>
            </a:r>
            <a:r>
              <a:rPr lang="de-DE" sz="1400" dirty="0" smtClean="0"/>
              <a:t>&amp;</a:t>
            </a:r>
            <a:r>
              <a:rPr lang="de-DE" sz="1400" dirty="0" smtClean="0"/>
              <a:t> </a:t>
            </a:r>
            <a:r>
              <a:rPr lang="de-DE" sz="1400" dirty="0" err="1"/>
              <a:t>DIMMonitor</a:t>
            </a:r>
            <a:endParaRPr lang="de-DE" sz="1400" dirty="0"/>
          </a:p>
          <a:p>
            <a:endParaRPr lang="de-DE" sz="2000" dirty="0" smtClean="0"/>
          </a:p>
          <a:p>
            <a:r>
              <a:rPr lang="de-DE" sz="2000" dirty="0" smtClean="0"/>
              <a:t>Data </a:t>
            </a:r>
            <a:r>
              <a:rPr lang="de-DE" sz="2000" dirty="0" err="1"/>
              <a:t>Logging</a:t>
            </a:r>
            <a:r>
              <a:rPr lang="de-DE" sz="2000" dirty="0"/>
              <a:t> &amp; </a:t>
            </a:r>
            <a:r>
              <a:rPr lang="de-DE" sz="2000" dirty="0" err="1"/>
              <a:t>Supervisory</a:t>
            </a:r>
            <a:r>
              <a:rPr lang="de-DE" sz="2000" dirty="0"/>
              <a:t> Control (DSC)</a:t>
            </a:r>
          </a:p>
          <a:p>
            <a:pPr lvl="1"/>
            <a:r>
              <a:rPr lang="de-DE" sz="1800" dirty="0" err="1"/>
              <a:t>DSCMonitor</a:t>
            </a:r>
            <a:r>
              <a:rPr lang="de-DE" sz="1800" dirty="0"/>
              <a:t> (event-</a:t>
            </a:r>
            <a:r>
              <a:rPr lang="de-DE" sz="1800" dirty="0" err="1"/>
              <a:t>driven</a:t>
            </a:r>
            <a:r>
              <a:rPr lang="de-DE" sz="1800" dirty="0"/>
              <a:t>), </a:t>
            </a:r>
            <a:r>
              <a:rPr lang="de-DE" sz="1800" dirty="0" err="1"/>
              <a:t>DSCAlarmViewer</a:t>
            </a:r>
            <a:r>
              <a:rPr lang="de-DE" sz="1800" dirty="0"/>
              <a:t>, </a:t>
            </a:r>
            <a:r>
              <a:rPr lang="de-DE" sz="1800" dirty="0" err="1"/>
              <a:t>DSCTrendViewer</a:t>
            </a:r>
            <a:endParaRPr lang="de-DE" sz="1800" dirty="0"/>
          </a:p>
          <a:p>
            <a:pPr lvl="1"/>
            <a:r>
              <a:rPr lang="de-DE" sz="1800" dirty="0" err="1"/>
              <a:t>DSCManager</a:t>
            </a:r>
            <a:r>
              <a:rPr lang="de-DE" sz="1800" dirty="0"/>
              <a:t> </a:t>
            </a:r>
            <a:r>
              <a:rPr lang="de-DE" sz="1800" dirty="0" err="1"/>
              <a:t>dealing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configuration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deployment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Shared</a:t>
            </a:r>
            <a:r>
              <a:rPr lang="de-DE" sz="1800" dirty="0"/>
              <a:t> Variables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processes</a:t>
            </a:r>
            <a:r>
              <a:rPr lang="de-DE" sz="1800" dirty="0" smtClean="0"/>
              <a:t>.</a:t>
            </a:r>
          </a:p>
          <a:p>
            <a:pPr lvl="1"/>
            <a:r>
              <a:rPr lang="de-DE" sz="1800" dirty="0" err="1"/>
              <a:t>Shared</a:t>
            </a:r>
            <a:r>
              <a:rPr lang="de-DE" sz="1800" dirty="0"/>
              <a:t> Variables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bound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OPC-Items</a:t>
            </a:r>
          </a:p>
          <a:p>
            <a:pPr lvl="1"/>
            <a:r>
              <a:rPr lang="de-DE" sz="1800" dirty="0"/>
              <a:t>OPC-UA-Interface </a:t>
            </a:r>
            <a:r>
              <a:rPr lang="de-DE" sz="1800" dirty="0" err="1"/>
              <a:t>Actor</a:t>
            </a:r>
            <a:r>
              <a:rPr lang="de-DE" sz="1800" dirty="0"/>
              <a:t> </a:t>
            </a:r>
            <a:r>
              <a:rPr lang="de-DE" sz="1800" dirty="0" err="1"/>
              <a:t>maps</a:t>
            </a:r>
            <a:r>
              <a:rPr lang="de-DE" sz="1800" dirty="0"/>
              <a:t> </a:t>
            </a:r>
            <a:r>
              <a:rPr lang="de-DE" sz="1800" dirty="0" err="1"/>
              <a:t>process</a:t>
            </a:r>
            <a:r>
              <a:rPr lang="de-DE" sz="1800" dirty="0"/>
              <a:t> variables </a:t>
            </a:r>
            <a:r>
              <a:rPr lang="de-DE" sz="1800" dirty="0" err="1"/>
              <a:t>to</a:t>
            </a:r>
            <a:r>
              <a:rPr lang="de-DE" sz="1800" dirty="0"/>
              <a:t> OPC-UA-</a:t>
            </a:r>
            <a:r>
              <a:rPr lang="de-DE" sz="1800" dirty="0"/>
              <a:t>I</a:t>
            </a:r>
            <a:r>
              <a:rPr lang="de-DE" sz="1800" dirty="0"/>
              <a:t>tems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5039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Distributed </a:t>
            </a:r>
            <a:r>
              <a:rPr lang="de-DE" dirty="0" err="1" smtClean="0"/>
              <a:t>Actor</a:t>
            </a:r>
            <a:r>
              <a:rPr lang="de-DE" dirty="0" smtClean="0"/>
              <a:t> Communication II</a:t>
            </a:r>
            <a:br>
              <a:rPr lang="de-DE" dirty="0" smtClean="0"/>
            </a:br>
            <a:r>
              <a:rPr lang="de-DE" dirty="0" smtClean="0"/>
              <a:t>CS++ </a:t>
            </a:r>
            <a:r>
              <a:rPr lang="de-DE" dirty="0" err="1" smtClean="0"/>
              <a:t>Classes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714" y="1450685"/>
            <a:ext cx="6489258" cy="5140615"/>
          </a:xfrm>
        </p:spPr>
        <p:txBody>
          <a:bodyPr>
            <a:normAutofit fontScale="70000" lnSpcReduction="20000"/>
          </a:bodyPr>
          <a:lstStyle/>
          <a:p>
            <a:r>
              <a:rPr lang="de-DE" dirty="0" err="1" smtClean="0"/>
              <a:t>PV.lvclass</a:t>
            </a:r>
            <a:r>
              <a:rPr lang="de-DE" dirty="0" smtClean="0"/>
              <a:t> &amp; </a:t>
            </a:r>
            <a:r>
              <a:rPr lang="de-DE" dirty="0" err="1" smtClean="0"/>
              <a:t>AE.lvclass</a:t>
            </a:r>
            <a:endParaRPr lang="de-DE" dirty="0" smtClean="0"/>
          </a:p>
          <a:p>
            <a:pPr lvl="1"/>
            <a:r>
              <a:rPr lang="de-DE" dirty="0" smtClean="0"/>
              <a:t>passive PV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larm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err="1" smtClean="0"/>
              <a:t>PVConnection.lvclass</a:t>
            </a:r>
            <a:endParaRPr lang="de-DE" dirty="0"/>
          </a:p>
          <a:p>
            <a:pPr lvl="1"/>
            <a:r>
              <a:rPr lang="de-DE" dirty="0" err="1" smtClean="0"/>
              <a:t>DSConnection</a:t>
            </a:r>
            <a:r>
              <a:rPr lang="de-DE" dirty="0" smtClean="0"/>
              <a:t>, </a:t>
            </a:r>
            <a:r>
              <a:rPr lang="de-DE" dirty="0" err="1" smtClean="0"/>
              <a:t>SVConnection</a:t>
            </a:r>
            <a:r>
              <a:rPr lang="de-DE" dirty="0" smtClean="0"/>
              <a:t>, </a:t>
            </a:r>
            <a:r>
              <a:rPr lang="de-DE" dirty="0" err="1" smtClean="0"/>
              <a:t>DSCConnection</a:t>
            </a:r>
            <a:r>
              <a:rPr lang="de-DE" dirty="0" smtClean="0"/>
              <a:t>, </a:t>
            </a:r>
            <a:r>
              <a:rPr lang="de-DE" dirty="0" err="1" smtClean="0"/>
              <a:t>DIMConnection</a:t>
            </a:r>
            <a:endParaRPr lang="de-DE" dirty="0" smtClean="0"/>
          </a:p>
          <a:p>
            <a:pPr lvl="1"/>
            <a:r>
              <a:rPr lang="de-DE" dirty="0" smtClean="0"/>
              <a:t>Connection </a:t>
            </a:r>
            <a:r>
              <a:rPr lang="de-DE" dirty="0" err="1" smtClean="0"/>
              <a:t>to</a:t>
            </a:r>
            <a:r>
              <a:rPr lang="de-DE" dirty="0" smtClean="0"/>
              <a:t> Variable (open / </a:t>
            </a:r>
            <a:r>
              <a:rPr lang="de-DE" dirty="0" err="1" smtClean="0"/>
              <a:t>close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read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endParaRPr lang="de-DE" dirty="0" smtClean="0"/>
          </a:p>
          <a:p>
            <a:r>
              <a:rPr lang="de-DE" dirty="0" smtClean="0"/>
              <a:t>An </a:t>
            </a:r>
            <a:r>
              <a:rPr lang="de-DE" dirty="0" err="1" smtClean="0"/>
              <a:t>Actor</a:t>
            </a:r>
            <a:r>
              <a:rPr lang="de-DE" dirty="0" smtClean="0"/>
              <a:t> </a:t>
            </a:r>
            <a:r>
              <a:rPr lang="de-DE" dirty="0" err="1" smtClean="0"/>
              <a:t>publish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tatus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PV‘s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Actor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subscribe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PV‘s</a:t>
            </a:r>
            <a:r>
              <a:rPr lang="de-DE" dirty="0" smtClean="0"/>
              <a:t> oder </a:t>
            </a:r>
            <a:r>
              <a:rPr lang="de-DE" dirty="0" err="1" smtClean="0"/>
              <a:t>AE‘s</a:t>
            </a:r>
            <a:endParaRPr lang="de-DE" dirty="0" smtClean="0"/>
          </a:p>
          <a:p>
            <a:pPr lvl="1"/>
            <a:r>
              <a:rPr lang="de-DE" dirty="0" err="1" smtClean="0"/>
              <a:t>PVMonitor.lvclass</a:t>
            </a:r>
            <a:endParaRPr lang="de-DE" dirty="0"/>
          </a:p>
          <a:p>
            <a:pPr lvl="1"/>
            <a:r>
              <a:rPr lang="de-DE" dirty="0" err="1" smtClean="0"/>
              <a:t>DSMonitor</a:t>
            </a:r>
            <a:r>
              <a:rPr lang="de-DE" dirty="0" smtClean="0"/>
              <a:t>, </a:t>
            </a:r>
            <a:r>
              <a:rPr lang="de-DE" dirty="0" err="1" smtClean="0"/>
              <a:t>SVMonitor</a:t>
            </a:r>
            <a:r>
              <a:rPr lang="de-DE" dirty="0" smtClean="0"/>
              <a:t>, </a:t>
            </a:r>
            <a:r>
              <a:rPr lang="de-DE" dirty="0" err="1" smtClean="0"/>
              <a:t>DSCMonitor</a:t>
            </a:r>
            <a:r>
              <a:rPr lang="de-DE" dirty="0" smtClean="0"/>
              <a:t>, </a:t>
            </a:r>
            <a:r>
              <a:rPr lang="de-DE" dirty="0" err="1" smtClean="0"/>
              <a:t>DIMMonitor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err="1" smtClean="0"/>
              <a:t>Use</a:t>
            </a:r>
            <a:r>
              <a:rPr lang="de-DE" dirty="0" smtClean="0"/>
              <a:t> Cases</a:t>
            </a:r>
          </a:p>
          <a:p>
            <a:pPr lvl="1"/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Display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usage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PV &amp; AE</a:t>
            </a:r>
          </a:p>
          <a:p>
            <a:pPr lvl="1"/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React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Commands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change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Set-Values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99" y="95249"/>
            <a:ext cx="1232121" cy="434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20" y="95249"/>
            <a:ext cx="1180679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36" y="4145168"/>
            <a:ext cx="1323455" cy="104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85" y="1366354"/>
            <a:ext cx="1562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5165473" y="3442251"/>
            <a:ext cx="1422499" cy="3045750"/>
            <a:chOff x="6088644" y="1881187"/>
            <a:chExt cx="2769605" cy="45434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644" y="1881187"/>
              <a:ext cx="1152525" cy="3429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099" y="1881187"/>
              <a:ext cx="1581150" cy="45434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SVMonitor.lvclass:Actor</a:t>
            </a:r>
            <a:r>
              <a:rPr lang="de-DE" dirty="0" smtClean="0"/>
              <a:t> Core.vi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450685"/>
            <a:ext cx="6120338" cy="1216045"/>
          </a:xfrm>
        </p:spPr>
        <p:txBody>
          <a:bodyPr>
            <a:normAutofit/>
          </a:bodyPr>
          <a:lstStyle/>
          <a:p>
            <a:r>
              <a:rPr lang="de-DE" sz="1800" dirty="0" smtClean="0"/>
              <a:t>Monitor-</a:t>
            </a:r>
            <a:r>
              <a:rPr lang="de-DE" sz="1800" dirty="0" err="1" smtClean="0"/>
              <a:t>Actors</a:t>
            </a:r>
            <a:r>
              <a:rPr lang="de-DE" sz="1800" dirty="0" smtClean="0"/>
              <a:t> </a:t>
            </a:r>
            <a:r>
              <a:rPr lang="de-DE" sz="1800" dirty="0" err="1" smtClean="0"/>
              <a:t>react</a:t>
            </a:r>
            <a:r>
              <a:rPr lang="de-DE" sz="1800" dirty="0" smtClean="0"/>
              <a:t> on </a:t>
            </a:r>
            <a:r>
              <a:rPr lang="de-DE" sz="1800" dirty="0" err="1" smtClean="0"/>
              <a:t>changes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PVs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dispatch</a:t>
            </a:r>
            <a:r>
              <a:rPr lang="de-DE" sz="1800" dirty="0" smtClean="0"/>
              <a:t> Messages </a:t>
            </a:r>
            <a:r>
              <a:rPr lang="de-DE" sz="1800" dirty="0" err="1" smtClean="0"/>
              <a:t>to</a:t>
            </a:r>
            <a:r>
              <a:rPr lang="de-DE" sz="1800" dirty="0" smtClean="0"/>
              <a:t> registered </a:t>
            </a:r>
            <a:r>
              <a:rPr lang="de-DE" sz="1800" dirty="0" err="1" smtClean="0"/>
              <a:t>Observers</a:t>
            </a:r>
            <a:r>
              <a:rPr lang="de-DE" sz="1800" dirty="0" smtClean="0"/>
              <a:t>.</a:t>
            </a:r>
            <a:endParaRPr lang="de-DE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4" y="2666730"/>
            <a:ext cx="7763237" cy="377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03" y="1540128"/>
            <a:ext cx="222763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9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22564" y="1450685"/>
            <a:ext cx="8454735" cy="5159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de-DE" sz="1800" dirty="0" smtClean="0"/>
              <a:t>Create PV-Update-Event:</a:t>
            </a: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pPr>
              <a:buFont typeface="+mj-lt"/>
              <a:buAutoNum type="arabicPeriod" startAt="2"/>
            </a:pPr>
            <a:r>
              <a:rPr lang="de-DE" sz="1800" dirty="0" smtClean="0"/>
              <a:t>Start Monitor </a:t>
            </a:r>
            <a:r>
              <a:rPr lang="de-DE" sz="1800" dirty="0" err="1" smtClean="0"/>
              <a:t>Actor</a:t>
            </a:r>
            <a:r>
              <a:rPr lang="de-DE" sz="1800" dirty="0" smtClean="0"/>
              <a:t> </a:t>
            </a:r>
            <a:r>
              <a:rPr lang="de-DE" sz="1800" dirty="0" err="1"/>
              <a:t>a</a:t>
            </a:r>
            <a:r>
              <a:rPr lang="de-DE" sz="1800" dirty="0" err="1" smtClean="0"/>
              <a:t>nd</a:t>
            </a:r>
            <a:r>
              <a:rPr lang="de-DE" sz="1800" dirty="0" smtClean="0"/>
              <a:t> </a:t>
            </a:r>
            <a:r>
              <a:rPr lang="de-DE" sz="1800" dirty="0" err="1" smtClean="0"/>
              <a:t>register</a:t>
            </a:r>
            <a:r>
              <a:rPr lang="de-DE" sz="1800" dirty="0" smtClean="0"/>
              <a:t> Messages:</a:t>
            </a:r>
          </a:p>
          <a:p>
            <a:pPr>
              <a:buFont typeface="+mj-lt"/>
              <a:buAutoNum type="arabicPeriod" startAt="2"/>
            </a:pPr>
            <a:endParaRPr lang="de-DE" sz="1800" dirty="0"/>
          </a:p>
          <a:p>
            <a:pPr>
              <a:buFont typeface="+mj-lt"/>
              <a:buAutoNum type="arabicPeriod" startAt="2"/>
            </a:pPr>
            <a:endParaRPr lang="de-DE" sz="1800" dirty="0" smtClean="0"/>
          </a:p>
          <a:p>
            <a:pPr>
              <a:buFont typeface="+mj-lt"/>
              <a:buAutoNum type="arabicPeriod" startAt="2"/>
            </a:pPr>
            <a:endParaRPr lang="de-DE" sz="1800" dirty="0"/>
          </a:p>
          <a:p>
            <a:pPr>
              <a:buFont typeface="+mj-lt"/>
              <a:buAutoNum type="arabicPeriod" startAt="2"/>
            </a:pPr>
            <a:endParaRPr lang="de-DE" sz="1800" dirty="0" smtClean="0"/>
          </a:p>
          <a:p>
            <a:pPr>
              <a:buFont typeface="+mj-lt"/>
              <a:buAutoNum type="arabicPeriod" startAt="2"/>
            </a:pPr>
            <a:r>
              <a:rPr lang="de-DE" sz="1800" dirty="0" err="1" smtClean="0"/>
              <a:t>React</a:t>
            </a:r>
            <a:r>
              <a:rPr lang="de-DE" sz="1800" dirty="0" smtClean="0"/>
              <a:t> on PV-Update-Event</a:t>
            </a:r>
            <a:br>
              <a:rPr lang="de-DE" sz="1800" dirty="0" smtClean="0"/>
            </a:br>
            <a:r>
              <a:rPr lang="de-DE" sz="1800" dirty="0" smtClean="0"/>
              <a:t>in GUI-loop:</a:t>
            </a: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de-DE" sz="2200" b="1" dirty="0" err="1" smtClean="0">
                <a:latin typeface="+mj-lt"/>
              </a:rPr>
              <a:t>Use</a:t>
            </a:r>
            <a:r>
              <a:rPr lang="de-DE" sz="2200" b="1" dirty="0" smtClean="0">
                <a:latin typeface="+mj-lt"/>
              </a:rPr>
              <a:t> Case: D</a:t>
            </a:r>
            <a:r>
              <a:rPr lang="de-DE" sz="2200" b="1" dirty="0" smtClean="0"/>
              <a:t>isplay/</a:t>
            </a:r>
            <a:r>
              <a:rPr lang="de-DE" sz="2200" b="1" dirty="0" err="1"/>
              <a:t>U</a:t>
            </a:r>
            <a:r>
              <a:rPr lang="de-DE" sz="2200" b="1" dirty="0" err="1" smtClean="0"/>
              <a:t>sage</a:t>
            </a:r>
            <a:r>
              <a:rPr lang="de-DE" sz="2200" b="1" dirty="0" smtClean="0"/>
              <a:t> </a:t>
            </a:r>
            <a:r>
              <a:rPr lang="de-DE" sz="2200" b="1" dirty="0" smtClean="0">
                <a:latin typeface="+mj-lt"/>
              </a:rPr>
              <a:t>PV &amp; AE</a:t>
            </a:r>
            <a:br>
              <a:rPr lang="de-DE" sz="2200" b="1" dirty="0" smtClean="0">
                <a:latin typeface="+mj-lt"/>
              </a:rPr>
            </a:br>
            <a:r>
              <a:rPr lang="de-DE" b="1" dirty="0" err="1" smtClean="0">
                <a:latin typeface="+mj-lt"/>
              </a:rPr>
              <a:t>Example</a:t>
            </a:r>
            <a:r>
              <a:rPr lang="de-DE" b="1" dirty="0" smtClean="0">
                <a:latin typeface="+mj-lt"/>
              </a:rPr>
              <a:t>: GUI</a:t>
            </a:r>
            <a:endParaRPr lang="en-US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55" y="1808137"/>
            <a:ext cx="4552951" cy="106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17" y="3469861"/>
            <a:ext cx="2809875" cy="11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4" y="3471303"/>
            <a:ext cx="2191251" cy="109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4148122" y="4676898"/>
            <a:ext cx="4995878" cy="1933452"/>
            <a:chOff x="4148122" y="4676898"/>
            <a:chExt cx="4995878" cy="193345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122" y="4676898"/>
              <a:ext cx="4995878" cy="193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Gerade Verbindung mit Pfeil 3"/>
            <p:cNvCxnSpPr/>
            <p:nvPr/>
          </p:nvCxnSpPr>
          <p:spPr>
            <a:xfrm>
              <a:off x="6410325" y="5543550"/>
              <a:ext cx="23573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6183954" y="5662797"/>
              <a:ext cx="1459054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600" i="1" dirty="0" smtClean="0"/>
                <a:t>Display on FP</a:t>
              </a:r>
              <a:endParaRPr lang="en-US" sz="16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1407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2564" y="270000"/>
            <a:ext cx="6702135" cy="787557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de-DE" sz="2200" b="1" dirty="0" err="1">
                <a:latin typeface="+mj-lt"/>
              </a:rPr>
              <a:t>Use</a:t>
            </a:r>
            <a:r>
              <a:rPr lang="de-DE" sz="2200" b="1" dirty="0">
                <a:latin typeface="+mj-lt"/>
              </a:rPr>
              <a:t> </a:t>
            </a:r>
            <a:r>
              <a:rPr lang="de-DE" sz="2200" b="1" dirty="0" smtClean="0">
                <a:latin typeface="+mj-lt"/>
              </a:rPr>
              <a:t>Case:</a:t>
            </a:r>
            <a:br>
              <a:rPr lang="de-DE" sz="2200" b="1" dirty="0" smtClean="0">
                <a:latin typeface="+mj-lt"/>
              </a:rPr>
            </a:br>
            <a:r>
              <a:rPr lang="de-DE" sz="2200" b="1" dirty="0" err="1" smtClean="0">
                <a:latin typeface="+mj-lt"/>
              </a:rPr>
              <a:t>Commands</a:t>
            </a:r>
            <a:r>
              <a:rPr lang="de-DE" sz="2200" b="1" dirty="0" smtClean="0">
                <a:latin typeface="+mj-lt"/>
              </a:rPr>
              <a:t> / Set-Value </a:t>
            </a:r>
            <a:r>
              <a:rPr lang="de-DE" sz="2200" b="1" dirty="0" err="1" smtClean="0">
                <a:latin typeface="+mj-lt"/>
              </a:rPr>
              <a:t>changes</a:t>
            </a:r>
            <a:r>
              <a:rPr lang="de-DE" sz="2200" b="1" dirty="0" smtClean="0">
                <a:latin typeface="+mj-lt"/>
              </a:rPr>
              <a:t/>
            </a:r>
            <a:br>
              <a:rPr lang="de-DE" sz="2200" b="1" dirty="0" smtClean="0">
                <a:latin typeface="+mj-lt"/>
              </a:rPr>
            </a:br>
            <a:r>
              <a:rPr lang="de-DE" b="1" dirty="0" err="1" smtClean="0">
                <a:latin typeface="+mj-lt"/>
              </a:rPr>
              <a:t>Example</a:t>
            </a:r>
            <a:r>
              <a:rPr lang="de-DE" b="1" dirty="0" smtClean="0">
                <a:latin typeface="+mj-lt"/>
              </a:rPr>
              <a:t>: </a:t>
            </a:r>
            <a:r>
              <a:rPr lang="de-DE" b="1" dirty="0" err="1" smtClean="0">
                <a:latin typeface="+mj-lt"/>
              </a:rPr>
              <a:t>DeviceActor</a:t>
            </a:r>
            <a:endParaRPr lang="en-US" b="1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2990850"/>
            <a:ext cx="63341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67150" y="5819775"/>
            <a:ext cx="473719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Register Messages,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sent</a:t>
            </a:r>
            <a:r>
              <a:rPr lang="de-DE" dirty="0" smtClean="0"/>
              <a:t> </a:t>
            </a:r>
            <a:r>
              <a:rPr lang="de-DE" dirty="0" err="1" smtClean="0"/>
              <a:t>directly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associated</a:t>
            </a:r>
            <a:r>
              <a:rPr lang="de-DE" dirty="0" smtClean="0"/>
              <a:t> „Worker </a:t>
            </a:r>
            <a:r>
              <a:rPr lang="de-DE" dirty="0" err="1" smtClean="0"/>
              <a:t>Actor</a:t>
            </a:r>
            <a:r>
              <a:rPr lang="de-DE" dirty="0" smtClean="0"/>
              <a:t>“.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467099" y="3733800"/>
            <a:ext cx="457201" cy="2200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343025"/>
            <a:ext cx="257401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422565" y="1450685"/>
            <a:ext cx="5768686" cy="5159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 smtClean="0"/>
              <a:t>PVProxy</a:t>
            </a:r>
            <a:r>
              <a:rPr lang="de-DE" sz="1800" dirty="0" smtClean="0"/>
              <a:t> </a:t>
            </a:r>
            <a:r>
              <a:rPr lang="de-DE" sz="1800" dirty="0" err="1" smtClean="0"/>
              <a:t>Actor</a:t>
            </a:r>
            <a:r>
              <a:rPr lang="de-DE" sz="1800" dirty="0" smtClean="0"/>
              <a:t> </a:t>
            </a:r>
            <a:r>
              <a:rPr lang="de-DE" sz="1800" dirty="0" err="1" smtClean="0"/>
              <a:t>initializing</a:t>
            </a:r>
            <a:r>
              <a:rPr lang="de-DE" sz="1800" dirty="0" smtClean="0"/>
              <a:t> </a:t>
            </a:r>
            <a:r>
              <a:rPr lang="de-DE" sz="1800" dirty="0" err="1" smtClean="0"/>
              <a:t>collaboration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Device- </a:t>
            </a:r>
            <a:r>
              <a:rPr lang="de-DE" sz="1800" dirty="0" err="1"/>
              <a:t>a</a:t>
            </a:r>
            <a:r>
              <a:rPr lang="de-DE" sz="1800" dirty="0" err="1" smtClean="0"/>
              <a:t>nd</a:t>
            </a:r>
            <a:r>
              <a:rPr lang="de-DE" sz="1800" dirty="0" smtClean="0"/>
              <a:t> Monitor-</a:t>
            </a:r>
            <a:r>
              <a:rPr lang="de-DE" sz="1800" dirty="0" err="1" smtClean="0"/>
              <a:t>Actor</a:t>
            </a:r>
            <a:r>
              <a:rPr lang="de-DE" sz="1800" dirty="0" smtClean="0"/>
              <a:t>.</a:t>
            </a:r>
          </a:p>
          <a:p>
            <a:endParaRPr lang="de-DE" sz="1800" dirty="0" smtClean="0"/>
          </a:p>
          <a:p>
            <a:r>
              <a:rPr lang="de-DE" sz="1800" dirty="0" smtClean="0"/>
              <a:t>Separate PV-</a:t>
            </a:r>
            <a:r>
              <a:rPr lang="de-DE" sz="1800" dirty="0" err="1" smtClean="0"/>
              <a:t>Subscription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Device-Aktor.</a:t>
            </a:r>
          </a:p>
          <a:p>
            <a:pPr marL="0" indent="0">
              <a:buNone/>
            </a:pPr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971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CS++ </a:t>
            </a:r>
            <a:r>
              <a:rPr lang="de-DE" dirty="0" err="1" smtClean="0"/>
              <a:t>Configuration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79688" y="1632987"/>
            <a:ext cx="8264235" cy="404433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200" dirty="0" smtClean="0"/>
              <a:t>[</a:t>
            </a:r>
            <a:r>
              <a:rPr lang="en-US" sz="1200" dirty="0" err="1"/>
              <a:t>myBaseActor</a:t>
            </a:r>
            <a:r>
              <a:rPr lang="en-US" sz="1200" dirty="0"/>
              <a:t>]</a:t>
            </a:r>
          </a:p>
          <a:p>
            <a:r>
              <a:rPr lang="en-US" sz="1200" dirty="0" err="1"/>
              <a:t>LVClassPath</a:t>
            </a:r>
            <a:r>
              <a:rPr lang="en-US" sz="1200" dirty="0"/>
              <a:t>="CS++</a:t>
            </a:r>
            <a:r>
              <a:rPr lang="en-US" sz="1200" dirty="0" err="1"/>
              <a:t>BaseActor.lvlib:CS</a:t>
            </a:r>
            <a:r>
              <a:rPr lang="en-US" sz="1200" dirty="0"/>
              <a:t>++</a:t>
            </a:r>
            <a:r>
              <a:rPr lang="en-US" sz="1200" dirty="0" err="1"/>
              <a:t>BaseActor.lvclass</a:t>
            </a:r>
            <a:r>
              <a:rPr lang="en-US" sz="1200" dirty="0"/>
              <a:t>"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BaseActor.DefaultGUI</a:t>
            </a:r>
            <a:r>
              <a:rPr lang="en-US" sz="1200" dirty="0"/>
              <a:t>=""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BaseActor.LaunchDefaultGUI</a:t>
            </a:r>
            <a:r>
              <a:rPr lang="en-US" sz="1200" dirty="0"/>
              <a:t>=False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BaseActor.ErrorDialog</a:t>
            </a:r>
            <a:r>
              <a:rPr lang="en-US" sz="1200" dirty="0"/>
              <a:t>=True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BaseActor.PollingInterval_s</a:t>
            </a:r>
            <a:r>
              <a:rPr lang="en-US" sz="1200" dirty="0"/>
              <a:t>=-1.</a:t>
            </a:r>
          </a:p>
          <a:p>
            <a:endParaRPr lang="en-US" sz="1200" dirty="0"/>
          </a:p>
          <a:p>
            <a:r>
              <a:rPr lang="en-US" sz="1200" dirty="0"/>
              <a:t>[</a:t>
            </a:r>
            <a:r>
              <a:rPr lang="en-US" sz="1200" dirty="0" err="1"/>
              <a:t>myBaseActor.URLs</a:t>
            </a:r>
            <a:r>
              <a:rPr lang="en-US" sz="1200" dirty="0"/>
              <a:t>]</a:t>
            </a:r>
          </a:p>
          <a:p>
            <a:r>
              <a:rPr lang="en-US" sz="1200" dirty="0" err="1"/>
              <a:t>PollingMode</a:t>
            </a:r>
            <a:r>
              <a:rPr lang="en-US" sz="1200" dirty="0"/>
              <a:t>="</a:t>
            </a:r>
            <a:r>
              <a:rPr lang="en-US" sz="1200" dirty="0" err="1"/>
              <a:t>ni.var.psp</a:t>
            </a:r>
            <a:r>
              <a:rPr lang="en-US" sz="1200" dirty="0" smtClean="0"/>
              <a:t>://localhost/</a:t>
            </a:r>
            <a:r>
              <a:rPr lang="en-US" sz="1200" dirty="0" err="1" smtClean="0"/>
              <a:t>CSPP_Core_SV</a:t>
            </a:r>
            <a:r>
              <a:rPr lang="en-US" sz="1200" dirty="0" smtClean="0"/>
              <a:t>/myBaseActor_PollingMode</a:t>
            </a:r>
            <a:r>
              <a:rPr lang="en-US" sz="1200" dirty="0"/>
              <a:t>?.1"</a:t>
            </a:r>
          </a:p>
          <a:p>
            <a:r>
              <a:rPr lang="en-US" sz="1200" dirty="0" err="1"/>
              <a:t>PollingTime</a:t>
            </a:r>
            <a:r>
              <a:rPr lang="en-US" sz="1200" dirty="0"/>
              <a:t>="</a:t>
            </a:r>
            <a:r>
              <a:rPr lang="en-US" sz="1200" dirty="0" err="1"/>
              <a:t>ni.var.psp</a:t>
            </a:r>
            <a:r>
              <a:rPr lang="en-US" sz="1200" dirty="0"/>
              <a:t>://localhost/</a:t>
            </a:r>
            <a:r>
              <a:rPr lang="en-US" sz="1200" dirty="0" err="1"/>
              <a:t>CSPP_Core_SV</a:t>
            </a:r>
            <a:r>
              <a:rPr lang="en-US" sz="1200" dirty="0"/>
              <a:t>/myBaseActor_PollingTime?.1"</a:t>
            </a:r>
          </a:p>
          <a:p>
            <a:r>
              <a:rPr lang="en-US" sz="1200" dirty="0" err="1"/>
              <a:t>PollingInterval</a:t>
            </a:r>
            <a:r>
              <a:rPr lang="en-US" sz="1200" dirty="0"/>
              <a:t>="</a:t>
            </a:r>
            <a:r>
              <a:rPr lang="en-US" sz="1200" dirty="0" err="1"/>
              <a:t>ni.var.psp</a:t>
            </a:r>
            <a:r>
              <a:rPr lang="en-US" sz="1200" dirty="0"/>
              <a:t>://localhost/</a:t>
            </a:r>
            <a:r>
              <a:rPr lang="en-US" sz="1200" dirty="0" err="1"/>
              <a:t>CSPP_Core_SV</a:t>
            </a:r>
            <a:r>
              <a:rPr lang="en-US" sz="1200" dirty="0"/>
              <a:t>/myBaseActor_PollingInterval?.1"</a:t>
            </a:r>
          </a:p>
          <a:p>
            <a:endParaRPr lang="en-US" sz="1200" dirty="0"/>
          </a:p>
          <a:p>
            <a:r>
              <a:rPr lang="en-US" sz="1200" dirty="0"/>
              <a:t>[</a:t>
            </a:r>
            <a:r>
              <a:rPr lang="en-US" sz="1200" dirty="0" err="1"/>
              <a:t>myBaseProxy</a:t>
            </a:r>
            <a:r>
              <a:rPr lang="en-US" sz="1200" dirty="0"/>
              <a:t>]</a:t>
            </a:r>
          </a:p>
          <a:p>
            <a:r>
              <a:rPr lang="en-US" sz="1200" dirty="0" err="1"/>
              <a:t>LVClassPath</a:t>
            </a:r>
            <a:r>
              <a:rPr lang="en-US" sz="1200" dirty="0"/>
              <a:t>="CS++</a:t>
            </a:r>
            <a:r>
              <a:rPr lang="en-US" sz="1200" dirty="0" err="1"/>
              <a:t>PVProxy.lvlib:CS</a:t>
            </a:r>
            <a:r>
              <a:rPr lang="en-US" sz="1200" dirty="0"/>
              <a:t>++</a:t>
            </a:r>
            <a:r>
              <a:rPr lang="en-US" sz="1200" dirty="0" err="1"/>
              <a:t>PVProxy.lvclass</a:t>
            </a:r>
            <a:r>
              <a:rPr lang="en-US" sz="1200" dirty="0"/>
              <a:t>"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BaseActor.DefaultGUI</a:t>
            </a:r>
            <a:r>
              <a:rPr lang="en-US" sz="1200" dirty="0"/>
              <a:t>=""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BaseActor.LaunchDefaultGUI</a:t>
            </a:r>
            <a:r>
              <a:rPr lang="en-US" sz="1200" dirty="0"/>
              <a:t>=False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BaseActor.ErrorDialog</a:t>
            </a:r>
            <a:r>
              <a:rPr lang="en-US" sz="1200" dirty="0"/>
              <a:t>=True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BaseActor:CS</a:t>
            </a:r>
            <a:r>
              <a:rPr lang="en-US" sz="1200" dirty="0"/>
              <a:t>++</a:t>
            </a:r>
            <a:r>
              <a:rPr lang="en-US" sz="1200" dirty="0" err="1"/>
              <a:t>BaseActor.PollingInterval_s</a:t>
            </a:r>
            <a:r>
              <a:rPr lang="en-US" sz="1200" dirty="0"/>
              <a:t>=-1.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PVProxy:CS</a:t>
            </a:r>
            <a:r>
              <a:rPr lang="en-US" sz="1200" dirty="0"/>
              <a:t>++</a:t>
            </a:r>
            <a:r>
              <a:rPr lang="en-US" sz="1200" dirty="0" err="1"/>
              <a:t>PVProxy.WorkerActor</a:t>
            </a:r>
            <a:r>
              <a:rPr lang="en-US" sz="1200" dirty="0"/>
              <a:t>="</a:t>
            </a:r>
            <a:r>
              <a:rPr lang="en-US" sz="1200" dirty="0" err="1"/>
              <a:t>myBaseActor</a:t>
            </a:r>
            <a:r>
              <a:rPr lang="en-US" sz="1200" dirty="0"/>
              <a:t>"</a:t>
            </a:r>
          </a:p>
          <a:p>
            <a:r>
              <a:rPr lang="en-US" sz="1200" dirty="0"/>
              <a:t>CS++</a:t>
            </a:r>
            <a:r>
              <a:rPr lang="en-US" sz="1200" dirty="0" err="1"/>
              <a:t>PVProxy:CS</a:t>
            </a:r>
            <a:r>
              <a:rPr lang="en-US" sz="1200" dirty="0"/>
              <a:t>++</a:t>
            </a:r>
            <a:r>
              <a:rPr lang="en-US" sz="1200" dirty="0" err="1"/>
              <a:t>PVProxy.DelayedActivation</a:t>
            </a:r>
            <a:r>
              <a:rPr lang="en-US" sz="1200" dirty="0"/>
              <a:t>=True</a:t>
            </a:r>
          </a:p>
          <a:p>
            <a:endParaRPr lang="en-US" sz="1200" dirty="0"/>
          </a:p>
          <a:p>
            <a:r>
              <a:rPr lang="en-US" sz="1200" dirty="0"/>
              <a:t>[</a:t>
            </a:r>
            <a:r>
              <a:rPr lang="en-US" sz="1200" dirty="0" err="1"/>
              <a:t>myBaseProxy.URLs</a:t>
            </a:r>
            <a:r>
              <a:rPr lang="en-US" sz="1200" dirty="0"/>
              <a:t>]</a:t>
            </a:r>
          </a:p>
          <a:p>
            <a:r>
              <a:rPr lang="en-US" sz="1200" dirty="0"/>
              <a:t>Activate="</a:t>
            </a:r>
            <a:r>
              <a:rPr lang="en-US" sz="1200" dirty="0" err="1"/>
              <a:t>ni.var.psp</a:t>
            </a:r>
            <a:r>
              <a:rPr lang="en-US" sz="1200" dirty="0"/>
              <a:t>://localhost/</a:t>
            </a:r>
            <a:r>
              <a:rPr lang="en-US" sz="1200" dirty="0" err="1"/>
              <a:t>CSPP_Core_SV</a:t>
            </a:r>
            <a:r>
              <a:rPr lang="en-US" sz="1200" dirty="0"/>
              <a:t>/myBaseProxy_Activate?.1"</a:t>
            </a:r>
          </a:p>
          <a:p>
            <a:r>
              <a:rPr lang="en-US" sz="1200" dirty="0" err="1"/>
              <a:t>WorkerActor</a:t>
            </a:r>
            <a:r>
              <a:rPr lang="en-US" sz="1200" dirty="0"/>
              <a:t>="</a:t>
            </a:r>
            <a:r>
              <a:rPr lang="en-US" sz="1200" dirty="0" err="1"/>
              <a:t>ni.var.psp</a:t>
            </a:r>
            <a:r>
              <a:rPr lang="en-US" sz="1200" dirty="0"/>
              <a:t>://localhost04/</a:t>
            </a:r>
            <a:r>
              <a:rPr lang="en-US" sz="1200" dirty="0" err="1"/>
              <a:t>CSPP_Core_SV</a:t>
            </a:r>
            <a:r>
              <a:rPr lang="en-US" sz="1200" dirty="0"/>
              <a:t>/myBaseProxy_WorkerActor|1024?.1"</a:t>
            </a:r>
          </a:p>
          <a:p>
            <a:r>
              <a:rPr lang="en-US" sz="1200" dirty="0" err="1"/>
              <a:t>Polling_Interval_Msg</a:t>
            </a:r>
            <a:r>
              <a:rPr lang="en-US" sz="1200" dirty="0"/>
              <a:t>="</a:t>
            </a:r>
            <a:r>
              <a:rPr lang="en-US" sz="1200" dirty="0" err="1"/>
              <a:t>ni.var.psp</a:t>
            </a:r>
            <a:r>
              <a:rPr lang="en-US" sz="1200" dirty="0"/>
              <a:t>://localhost/</a:t>
            </a:r>
            <a:r>
              <a:rPr lang="en-US" sz="1200" dirty="0" err="1"/>
              <a:t>CSPP_Core_SV</a:t>
            </a:r>
            <a:r>
              <a:rPr lang="en-US" sz="1200" dirty="0"/>
              <a:t>/myBaseActor_PollingInterval?.1"</a:t>
            </a:r>
          </a:p>
          <a:p>
            <a:r>
              <a:rPr lang="en-US" sz="1200" dirty="0" err="1"/>
              <a:t>Polling_Start_Stop_Msg</a:t>
            </a:r>
            <a:r>
              <a:rPr lang="en-US" sz="1200" dirty="0"/>
              <a:t>="</a:t>
            </a:r>
            <a:r>
              <a:rPr lang="en-US" sz="1200" dirty="0" err="1"/>
              <a:t>ni.var.psp</a:t>
            </a:r>
            <a:r>
              <a:rPr lang="en-US" sz="1200" dirty="0"/>
              <a:t>://localhost4/</a:t>
            </a:r>
            <a:r>
              <a:rPr lang="en-US" sz="1200" dirty="0" err="1"/>
              <a:t>CSPP_Core_SV</a:t>
            </a:r>
            <a:r>
              <a:rPr lang="en-US" sz="1200" dirty="0"/>
              <a:t>/myBaseActor_PollingStartStop?.1</a:t>
            </a:r>
            <a:r>
              <a:rPr lang="en-US" sz="1200" dirty="0" smtClean="0"/>
              <a:t>"</a:t>
            </a:r>
            <a:endParaRPr lang="en-US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279690" y="1630380"/>
            <a:ext cx="7102185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PV_Protocols</a:t>
            </a:r>
            <a:r>
              <a:rPr lang="en-US" sz="1400" dirty="0"/>
              <a:t>]</a:t>
            </a:r>
          </a:p>
          <a:p>
            <a:r>
              <a:rPr lang="en-US" sz="1400" dirty="0" err="1"/>
              <a:t>ni.var.psp</a:t>
            </a:r>
            <a:r>
              <a:rPr lang="en-US" sz="1400" dirty="0"/>
              <a:t>=</a:t>
            </a:r>
            <a:r>
              <a:rPr lang="en-US" sz="1400" dirty="0" err="1"/>
              <a:t>DSCConnection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[</a:t>
            </a:r>
            <a:r>
              <a:rPr lang="en-US" sz="1400" dirty="0" err="1" smtClean="0"/>
              <a:t>DSCConnection</a:t>
            </a:r>
            <a:r>
              <a:rPr lang="en-US" sz="1400" dirty="0" smtClean="0"/>
              <a:t>]</a:t>
            </a:r>
          </a:p>
          <a:p>
            <a:r>
              <a:rPr lang="en-US" sz="1400" dirty="0" err="1" smtClean="0"/>
              <a:t>LVClassPath</a:t>
            </a:r>
            <a:r>
              <a:rPr lang="en-US" sz="1400" dirty="0" smtClean="0"/>
              <a:t>="CS++</a:t>
            </a:r>
            <a:r>
              <a:rPr lang="en-US" sz="1400" dirty="0" err="1" smtClean="0"/>
              <a:t>DSCConnection.lvlib:DSCConnection.lvclass</a:t>
            </a:r>
            <a:r>
              <a:rPr lang="en-US" sz="1400" dirty="0" smtClean="0"/>
              <a:t>"</a:t>
            </a:r>
          </a:p>
          <a:p>
            <a:endParaRPr lang="en-US" sz="1400" dirty="0"/>
          </a:p>
          <a:p>
            <a:r>
              <a:rPr lang="en-US" sz="1400" dirty="0"/>
              <a:t>#_</a:t>
            </a:r>
            <a:r>
              <a:rPr lang="en-US" sz="1400" dirty="0" err="1"/>
              <a:t>p:Polling</a:t>
            </a:r>
            <a:r>
              <a:rPr lang="en-US" sz="1400" dirty="0"/>
              <a:t>; _</a:t>
            </a:r>
            <a:r>
              <a:rPr lang="en-US" sz="1400" dirty="0" err="1"/>
              <a:t>e:Events</a:t>
            </a:r>
            <a:endParaRPr lang="en-US" sz="1400" dirty="0"/>
          </a:p>
          <a:p>
            <a:r>
              <a:rPr lang="en-US" sz="1400" dirty="0"/>
              <a:t>[</a:t>
            </a:r>
            <a:r>
              <a:rPr lang="en-US" sz="1400" dirty="0" err="1"/>
              <a:t>PV_Monitors</a:t>
            </a:r>
            <a:r>
              <a:rPr lang="en-US" sz="1400" dirty="0"/>
              <a:t>]</a:t>
            </a:r>
          </a:p>
          <a:p>
            <a:r>
              <a:rPr lang="en-US" sz="1400" dirty="0" err="1"/>
              <a:t>ni.var.psp_p</a:t>
            </a:r>
            <a:r>
              <a:rPr lang="en-US" sz="1400" dirty="0"/>
              <a:t>=</a:t>
            </a:r>
            <a:r>
              <a:rPr lang="en-US" sz="1400" dirty="0" err="1"/>
              <a:t>DSCMonitor</a:t>
            </a:r>
            <a:endParaRPr lang="en-US" sz="1400" dirty="0"/>
          </a:p>
          <a:p>
            <a:r>
              <a:rPr lang="en-US" sz="1400" dirty="0" err="1"/>
              <a:t>ni.var.psp_e</a:t>
            </a:r>
            <a:r>
              <a:rPr lang="en-US" sz="1400" dirty="0"/>
              <a:t>=</a:t>
            </a:r>
            <a:r>
              <a:rPr lang="en-US" sz="1400" dirty="0" err="1"/>
              <a:t>DSCMonitor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[</a:t>
            </a:r>
            <a:r>
              <a:rPr lang="en-US" sz="1400" dirty="0" err="1"/>
              <a:t>DSCMonitor</a:t>
            </a:r>
            <a:r>
              <a:rPr lang="en-US" sz="1400" dirty="0"/>
              <a:t>]</a:t>
            </a:r>
          </a:p>
          <a:p>
            <a:r>
              <a:rPr lang="en-US" sz="1400" dirty="0" err="1"/>
              <a:t>LVClassPath</a:t>
            </a:r>
            <a:r>
              <a:rPr lang="en-US" sz="1400" dirty="0"/>
              <a:t>="CS++</a:t>
            </a:r>
            <a:r>
              <a:rPr lang="en-US" sz="1400" dirty="0" err="1"/>
              <a:t>DSCMonitor.lvlib:CS</a:t>
            </a:r>
            <a:r>
              <a:rPr lang="en-US" sz="1400" dirty="0"/>
              <a:t>++</a:t>
            </a:r>
            <a:r>
              <a:rPr lang="en-US" sz="1400" dirty="0" err="1"/>
              <a:t>DSCMonitor.lvclass</a:t>
            </a:r>
            <a:r>
              <a:rPr lang="en-US" sz="1400" dirty="0" smtClean="0"/>
              <a:t>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60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CS++ Message </a:t>
            </a:r>
            <a:r>
              <a:rPr lang="de-DE" dirty="0" err="1" smtClean="0"/>
              <a:t>Maker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174460"/>
            <a:ext cx="4659024" cy="4903585"/>
          </a:xfrm>
        </p:spPr>
        <p:txBody>
          <a:bodyPr>
            <a:normAutofit/>
          </a:bodyPr>
          <a:lstStyle/>
          <a:p>
            <a:r>
              <a:rPr lang="de-DE" sz="2200" dirty="0" err="1"/>
              <a:t>E</a:t>
            </a:r>
            <a:r>
              <a:rPr lang="de-DE" sz="2200" dirty="0" err="1" smtClean="0"/>
              <a:t>xtend</a:t>
            </a:r>
            <a:r>
              <a:rPr lang="de-DE" sz="2200" dirty="0" smtClean="0"/>
              <a:t> Massage </a:t>
            </a:r>
            <a:r>
              <a:rPr lang="de-DE" sz="2200" dirty="0" err="1" smtClean="0"/>
              <a:t>Maker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br>
              <a:rPr lang="de-DE" sz="2200" dirty="0" smtClean="0"/>
            </a:br>
            <a:r>
              <a:rPr lang="de-DE" sz="2200" dirty="0" smtClean="0"/>
              <a:t>CS++ </a:t>
            </a:r>
            <a:r>
              <a:rPr lang="de-DE" sz="2200" dirty="0"/>
              <a:t>M</a:t>
            </a:r>
            <a:r>
              <a:rPr lang="de-DE" sz="2200" dirty="0" smtClean="0"/>
              <a:t>essages</a:t>
            </a:r>
          </a:p>
          <a:p>
            <a:r>
              <a:rPr lang="de-DE" sz="2200" dirty="0" err="1" smtClean="0"/>
              <a:t>Developed</a:t>
            </a:r>
            <a:r>
              <a:rPr lang="de-DE" sz="2200" dirty="0" smtClean="0"/>
              <a:t> </a:t>
            </a:r>
            <a:r>
              <a:rPr lang="de-DE" sz="2200" dirty="0" err="1" smtClean="0"/>
              <a:t>from</a:t>
            </a:r>
            <a:r>
              <a:rPr lang="de-DE" sz="2200" dirty="0" smtClean="0"/>
              <a:t> </a:t>
            </a:r>
            <a:r>
              <a:rPr lang="de-DE" sz="2200" dirty="0" err="1" smtClean="0"/>
              <a:t>scratch</a:t>
            </a:r>
            <a:r>
              <a:rPr lang="de-DE" sz="2200" dirty="0" smtClean="0"/>
              <a:t>.</a:t>
            </a:r>
          </a:p>
          <a:p>
            <a:r>
              <a:rPr lang="de-DE" sz="2200" dirty="0" err="1" smtClean="0"/>
              <a:t>Current</a:t>
            </a:r>
            <a:r>
              <a:rPr lang="de-DE" sz="2200" dirty="0" smtClean="0"/>
              <a:t> </a:t>
            </a:r>
            <a:r>
              <a:rPr lang="de-DE" sz="2200" dirty="0" err="1"/>
              <a:t>v</a:t>
            </a:r>
            <a:r>
              <a:rPr lang="de-DE" sz="2200" dirty="0" err="1" smtClean="0"/>
              <a:t>ersion</a:t>
            </a:r>
            <a:r>
              <a:rPr lang="de-DE" sz="2200" dirty="0" smtClean="0"/>
              <a:t> </a:t>
            </a:r>
            <a:r>
              <a:rPr lang="de-DE" sz="2200" dirty="0" err="1" smtClean="0"/>
              <a:t>adds</a:t>
            </a:r>
            <a:r>
              <a:rPr lang="de-DE" sz="2200" dirty="0" smtClean="0"/>
              <a:t> </a:t>
            </a:r>
            <a:r>
              <a:rPr lang="de-DE" sz="2200" dirty="0" err="1" smtClean="0"/>
              <a:t>two</a:t>
            </a:r>
            <a:r>
              <a:rPr lang="de-DE" sz="2200" dirty="0" smtClean="0"/>
              <a:t> additional </a:t>
            </a:r>
            <a:r>
              <a:rPr lang="de-DE" sz="2200" dirty="0" err="1" smtClean="0"/>
              <a:t>features</a:t>
            </a:r>
            <a:r>
              <a:rPr lang="de-DE" sz="2200" dirty="0" smtClean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1260185"/>
            <a:ext cx="4062411" cy="492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" y="4309581"/>
            <a:ext cx="7153275" cy="232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9" y="4274280"/>
            <a:ext cx="5957887" cy="23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346363" y="3051799"/>
            <a:ext cx="4659024" cy="50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800" dirty="0"/>
              <a:t>C</a:t>
            </a:r>
            <a:r>
              <a:rPr lang="de-DE" sz="1800" dirty="0" smtClean="0"/>
              <a:t>reate Dialog.vi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46364" y="3027986"/>
            <a:ext cx="4659024" cy="1625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de-DE" sz="1800" dirty="0" smtClean="0"/>
          </a:p>
          <a:p>
            <a:pPr lvl="1"/>
            <a:r>
              <a:rPr lang="de-DE" sz="1800" dirty="0" err="1" smtClean="0"/>
              <a:t>Inherit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</a:t>
            </a:r>
            <a:r>
              <a:rPr lang="de-DE" sz="1800" dirty="0" err="1" smtClean="0"/>
              <a:t>PVUpdate</a:t>
            </a:r>
            <a:r>
              <a:rPr lang="de-DE" sz="1800" dirty="0" smtClean="0"/>
              <a:t> </a:t>
            </a:r>
            <a:r>
              <a:rPr lang="de-DE" sz="1800" dirty="0" err="1" smtClean="0"/>
              <a:t>Msg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modify</a:t>
            </a:r>
            <a:r>
              <a:rPr lang="de-DE" sz="1800" dirty="0" smtClean="0"/>
              <a:t> </a:t>
            </a:r>
            <a:r>
              <a:rPr lang="de-DE" sz="1800" dirty="0" err="1" smtClean="0"/>
              <a:t>parameter</a:t>
            </a:r>
            <a:r>
              <a:rPr lang="de-DE" sz="1800" dirty="0" smtClean="0"/>
              <a:t> </a:t>
            </a:r>
            <a:r>
              <a:rPr lang="de-DE" sz="1800" dirty="0" err="1" smtClean="0"/>
              <a:t>extraction</a:t>
            </a:r>
            <a:r>
              <a:rPr lang="de-DE" sz="1800" dirty="0" smtClean="0"/>
              <a:t> </a:t>
            </a:r>
            <a:r>
              <a:rPr lang="de-DE" sz="1800" dirty="0" err="1" smtClean="0"/>
              <a:t>from</a:t>
            </a:r>
            <a:r>
              <a:rPr lang="de-DE" sz="1800" dirty="0" smtClean="0"/>
              <a:t> PV in Do.vi: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6123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CS++ Message </a:t>
            </a:r>
            <a:r>
              <a:rPr lang="de-DE" dirty="0" err="1" smtClean="0"/>
              <a:t>Maker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 smtClean="0"/>
              <a:t>More Features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b="1" dirty="0" smtClean="0"/>
              <a:t>CS++</a:t>
            </a:r>
            <a:r>
              <a:rPr lang="de-DE" sz="2200" dirty="0" smtClean="0"/>
              <a:t> Massage </a:t>
            </a:r>
            <a:r>
              <a:rPr lang="de-DE" sz="2200" dirty="0" err="1" smtClean="0"/>
              <a:t>Maker</a:t>
            </a:r>
            <a:r>
              <a:rPr lang="de-DE" sz="2200" dirty="0" smtClean="0"/>
              <a:t>:</a:t>
            </a:r>
          </a:p>
          <a:p>
            <a:pPr marL="857250" lvl="1" indent="-400050">
              <a:buFont typeface="+mj-lt"/>
              <a:buAutoNum type="romanLcPeriod"/>
            </a:pPr>
            <a:r>
              <a:rPr lang="de-DE" sz="1800" dirty="0" smtClean="0"/>
              <a:t>Focus on simple </a:t>
            </a:r>
            <a:r>
              <a:rPr lang="de-DE" sz="1800" dirty="0" err="1" smtClean="0"/>
              <a:t>Extensibility</a:t>
            </a:r>
            <a:r>
              <a:rPr lang="de-DE" sz="1800" dirty="0" smtClean="0"/>
              <a:t>:</a:t>
            </a:r>
          </a:p>
          <a:p>
            <a:pPr lvl="2"/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each</a:t>
            </a:r>
            <a:r>
              <a:rPr lang="de-DE" sz="1600" dirty="0" smtClean="0"/>
              <a:t> VI </a:t>
            </a:r>
            <a:r>
              <a:rPr lang="de-DE" sz="1600" dirty="0"/>
              <a:t>in Message, </a:t>
            </a:r>
            <a:r>
              <a:rPr lang="de-DE" sz="1600" dirty="0" smtClean="0"/>
              <a:t>2 </a:t>
            </a:r>
            <a:r>
              <a:rPr lang="de-DE" sz="1600" dirty="0" err="1" smtClean="0"/>
              <a:t>Step-Preparation</a:t>
            </a:r>
            <a:r>
              <a:rPr lang="de-DE" sz="1600" dirty="0" smtClean="0"/>
              <a:t>:</a:t>
            </a:r>
            <a:endParaRPr lang="de-DE" sz="1600" dirty="0"/>
          </a:p>
          <a:p>
            <a:pPr marL="1714500" lvl="3" indent="-342900">
              <a:buFont typeface="+mj-lt"/>
              <a:buAutoNum type="arabicPeriod"/>
            </a:pPr>
            <a:r>
              <a:rPr lang="de-DE" sz="1400" dirty="0" err="1" smtClean="0"/>
              <a:t>Copy</a:t>
            </a:r>
            <a:r>
              <a:rPr lang="de-DE" sz="1400" dirty="0" smtClean="0"/>
              <a:t> </a:t>
            </a:r>
            <a:r>
              <a:rPr lang="de-DE" sz="1400" dirty="0" err="1" smtClean="0"/>
              <a:t>from</a:t>
            </a:r>
            <a:r>
              <a:rPr lang="de-DE" sz="1400" dirty="0" smtClean="0"/>
              <a:t> Template-Folder (easy, </a:t>
            </a:r>
            <a:r>
              <a:rPr lang="de-DE" sz="1400" dirty="0" err="1" smtClean="0"/>
              <a:t>butr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lead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errors</a:t>
            </a:r>
            <a:r>
              <a:rPr lang="de-DE" sz="1400" dirty="0" smtClean="0"/>
              <a:t>, s.u.)</a:t>
            </a:r>
          </a:p>
          <a:p>
            <a:pPr lvl="2"/>
            <a:endParaRPr lang="de-DE" sz="1600" dirty="0" smtClean="0"/>
          </a:p>
          <a:p>
            <a:pPr lvl="2"/>
            <a:endParaRPr lang="de-DE" sz="1600" dirty="0"/>
          </a:p>
          <a:p>
            <a:pPr lvl="2"/>
            <a:endParaRPr lang="de-DE" sz="1600" dirty="0" smtClean="0"/>
          </a:p>
          <a:p>
            <a:pPr marL="1714500" lvl="3" indent="-342900">
              <a:buFont typeface="+mj-lt"/>
              <a:buAutoNum type="arabicPeriod" startAt="2"/>
            </a:pPr>
            <a:r>
              <a:rPr lang="de-DE" sz="1400" dirty="0" smtClean="0"/>
              <a:t>Modify </a:t>
            </a:r>
            <a:r>
              <a:rPr lang="de-DE" sz="1400" dirty="0" err="1" smtClean="0"/>
              <a:t>using</a:t>
            </a:r>
            <a:r>
              <a:rPr lang="de-DE" sz="1400" dirty="0" smtClean="0"/>
              <a:t> VI-Scripting-</a:t>
            </a:r>
            <a:r>
              <a:rPr lang="de-DE" sz="1400" dirty="0" err="1" smtClean="0"/>
              <a:t>Methods</a:t>
            </a:r>
            <a:endParaRPr lang="de-DE" sz="1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149475" y="2859090"/>
            <a:ext cx="3886200" cy="762000"/>
            <a:chOff x="2073275" y="2320925"/>
            <a:chExt cx="3886200" cy="762000"/>
          </a:xfrm>
        </p:grpSpPr>
        <p:pic>
          <p:nvPicPr>
            <p:cNvPr id="2050" name="Picture 2" descr=" Bild in Originalgröße anzeigen 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3275" y="2320925"/>
              <a:ext cx="123825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 Bild in Originalgröße anzeigen 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475" y="2320925"/>
              <a:ext cx="762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Nach unten gekrümmter Pfeil 3"/>
            <p:cNvSpPr/>
            <p:nvPr/>
          </p:nvSpPr>
          <p:spPr>
            <a:xfrm>
              <a:off x="3057525" y="2428875"/>
              <a:ext cx="2139950" cy="371476"/>
            </a:xfrm>
            <a:prstGeom prst="curvedDownArrow">
              <a:avLst>
                <a:gd name="adj1" fmla="val 38970"/>
                <a:gd name="adj2" fmla="val 106476"/>
                <a:gd name="adj3" fmla="val 29762"/>
              </a:avLst>
            </a:prstGeom>
            <a:solidFill>
              <a:srgbClr val="FDBB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57" y="3952875"/>
            <a:ext cx="4540387" cy="24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3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CS++ Message </a:t>
            </a:r>
            <a:r>
              <a:rPr lang="de-DE" dirty="0" err="1" smtClean="0"/>
              <a:t>Maker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 smtClean="0"/>
              <a:t>More Features </a:t>
            </a:r>
            <a:r>
              <a:rPr lang="de-DE" sz="2200" dirty="0" err="1" smtClean="0"/>
              <a:t>of</a:t>
            </a:r>
            <a:r>
              <a:rPr lang="de-DE" sz="2200" dirty="0" smtClean="0"/>
              <a:t> CS++ Massage </a:t>
            </a:r>
            <a:r>
              <a:rPr lang="de-DE" sz="2200" dirty="0" err="1" smtClean="0"/>
              <a:t>Makers</a:t>
            </a:r>
            <a:r>
              <a:rPr lang="de-DE" sz="2200" dirty="0" smtClean="0"/>
              <a:t>:</a:t>
            </a:r>
          </a:p>
          <a:p>
            <a:pPr marL="857250" lvl="1" indent="-400050">
              <a:buFont typeface="+mj-lt"/>
              <a:buAutoNum type="romanLcPeriod" startAt="2"/>
            </a:pPr>
            <a:r>
              <a:rPr lang="de-DE" sz="1800" dirty="0" smtClean="0"/>
              <a:t>Focus on </a:t>
            </a:r>
            <a:r>
              <a:rPr lang="de-DE" sz="1800" dirty="0"/>
              <a:t>U</a:t>
            </a:r>
            <a:r>
              <a:rPr lang="de-DE" sz="1800" dirty="0" smtClean="0"/>
              <a:t>sability:</a:t>
            </a:r>
          </a:p>
          <a:p>
            <a:pPr marL="1257300" lvl="2" indent="-400050"/>
            <a:r>
              <a:rPr lang="de-DE" sz="1600" dirty="0" smtClean="0"/>
              <a:t>Tool </a:t>
            </a:r>
            <a:r>
              <a:rPr lang="de-DE" sz="1600" dirty="0" err="1" smtClean="0"/>
              <a:t>designed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„Part time“-</a:t>
            </a:r>
            <a:r>
              <a:rPr lang="de-DE" sz="1600" dirty="0" err="1" smtClean="0"/>
              <a:t>developer</a:t>
            </a:r>
            <a:endParaRPr lang="de-DE" sz="1600" dirty="0" smtClean="0"/>
          </a:p>
          <a:p>
            <a:pPr marL="1257300" lvl="2" indent="-400050"/>
            <a:r>
              <a:rPr lang="de-DE" sz="1600" dirty="0" smtClean="0"/>
              <a:t>Clear </a:t>
            </a:r>
            <a:r>
              <a:rPr lang="de-DE" sz="1600" dirty="0" err="1" smtClean="0"/>
              <a:t>error</a:t>
            </a:r>
            <a:r>
              <a:rPr lang="de-DE" sz="1600" dirty="0" smtClean="0"/>
              <a:t> </a:t>
            </a:r>
            <a:r>
              <a:rPr lang="de-DE" sz="1600" dirty="0" err="1" smtClean="0"/>
              <a:t>messages</a:t>
            </a:r>
            <a:r>
              <a:rPr lang="de-DE" sz="1600" dirty="0" smtClean="0"/>
              <a:t> </a:t>
            </a:r>
            <a:r>
              <a:rPr lang="de-DE" sz="1600" dirty="0" err="1" smtClean="0"/>
              <a:t>if</a:t>
            </a:r>
            <a:r>
              <a:rPr lang="de-DE" sz="1600" dirty="0" smtClean="0"/>
              <a:t> not </a:t>
            </a:r>
            <a:r>
              <a:rPr lang="de-DE" sz="1600" dirty="0" err="1" smtClean="0"/>
              <a:t>avoidable</a:t>
            </a:r>
            <a:endParaRPr lang="de-DE" sz="1600" dirty="0" smtClean="0"/>
          </a:p>
          <a:p>
            <a:pPr marL="1257300" lvl="2" indent="-400050"/>
            <a:r>
              <a:rPr lang="de-DE" sz="1600" dirty="0" smtClean="0"/>
              <a:t>User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have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option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switch</a:t>
            </a:r>
            <a:r>
              <a:rPr lang="de-DE" sz="1600" dirty="0" smtClean="0"/>
              <a:t> </a:t>
            </a:r>
            <a:r>
              <a:rPr lang="de-DE" sz="1600" dirty="0" err="1" smtClean="0"/>
              <a:t>between</a:t>
            </a:r>
            <a:r>
              <a:rPr lang="de-DE" sz="1600" dirty="0" smtClean="0"/>
              <a:t> different „Message-</a:t>
            </a:r>
            <a:r>
              <a:rPr lang="de-DE" sz="1600" dirty="0" err="1" smtClean="0"/>
              <a:t>Types</a:t>
            </a:r>
            <a:r>
              <a:rPr lang="de-DE" sz="1600" dirty="0" smtClean="0"/>
              <a:t>“:</a:t>
            </a:r>
          </a:p>
          <a:p>
            <a:pPr marL="1714500" lvl="3" indent="-400050"/>
            <a:r>
              <a:rPr lang="de-DE" sz="1400" dirty="0" smtClean="0"/>
              <a:t>Durch das Kopieren / Löschen von Dateien und Hinzufügen / Entfernen von VIs zu Bibliotheken erzeugt LabVIEW hierbei im Normalfall viele Fehler</a:t>
            </a:r>
          </a:p>
          <a:p>
            <a:pPr marL="1714500" lvl="3" indent="-400050"/>
            <a:r>
              <a:rPr lang="de-DE" sz="1400" dirty="0" smtClean="0"/>
              <a:t>Mehrere Fälle abzuarbeiten, je nachdem ob File schon im Zielverzeichnis und/oder in der Zielklasse vorhanden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4229100"/>
            <a:ext cx="5626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9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38250"/>
            <a:ext cx="8211834" cy="4829174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Aktor Framework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very</a:t>
            </a:r>
            <a:r>
              <a:rPr lang="de-DE" dirty="0" smtClean="0"/>
              <a:t> flexible Design-Model</a:t>
            </a:r>
          </a:p>
          <a:p>
            <a:r>
              <a:rPr lang="de-DE" dirty="0" smtClean="0"/>
              <a:t>Communication </a:t>
            </a:r>
            <a:r>
              <a:rPr lang="de-DE" dirty="0" err="1" smtClean="0"/>
              <a:t>within</a:t>
            </a:r>
            <a:r>
              <a:rPr lang="de-DE" dirty="0" smtClean="0"/>
              <a:t> AF:</a:t>
            </a:r>
          </a:p>
          <a:p>
            <a:pPr lvl="1"/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dispatching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message</a:t>
            </a:r>
            <a:r>
              <a:rPr lang="de-DE" dirty="0" smtClean="0"/>
              <a:t> </a:t>
            </a:r>
            <a:r>
              <a:rPr lang="de-DE" dirty="0" err="1" smtClean="0"/>
              <a:t>objects</a:t>
            </a:r>
            <a:endParaRPr lang="de-DE" dirty="0" smtClean="0"/>
          </a:p>
          <a:p>
            <a:pPr lvl="1"/>
            <a:r>
              <a:rPr lang="de-DE" dirty="0" smtClean="0"/>
              <a:t>Communication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Actors</a:t>
            </a:r>
            <a:r>
              <a:rPr lang="de-DE" dirty="0" smtClean="0"/>
              <a:t> in </a:t>
            </a:r>
            <a:r>
              <a:rPr lang="de-DE" dirty="0" err="1" smtClean="0"/>
              <a:t>distributed</a:t>
            </a:r>
            <a:r>
              <a:rPr lang="de-DE" dirty="0" smtClean="0"/>
              <a:t> Systems (LNA)</a:t>
            </a:r>
          </a:p>
          <a:p>
            <a:r>
              <a:rPr lang="de-DE" dirty="0" smtClean="0"/>
              <a:t>CS++ </a:t>
            </a:r>
            <a:r>
              <a:rPr lang="de-DE" dirty="0" err="1" smtClean="0"/>
              <a:t>provides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default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endParaRPr lang="de-DE" dirty="0" smtClean="0"/>
          </a:p>
          <a:p>
            <a:pPr lvl="1"/>
            <a:r>
              <a:rPr lang="de-DE" dirty="0" smtClean="0"/>
              <a:t>Entity, Device- &amp; GUI-</a:t>
            </a:r>
            <a:r>
              <a:rPr lang="de-DE" dirty="0" err="1" smtClean="0"/>
              <a:t>Actor</a:t>
            </a:r>
            <a:endParaRPr lang="de-DE" dirty="0" smtClean="0"/>
          </a:p>
          <a:p>
            <a:pPr lvl="1"/>
            <a:r>
              <a:rPr lang="de-DE" dirty="0" smtClean="0"/>
              <a:t>PV Interface</a:t>
            </a:r>
          </a:p>
          <a:p>
            <a:pPr lvl="2"/>
            <a:r>
              <a:rPr lang="de-DE" dirty="0" err="1" smtClean="0"/>
              <a:t>PVConnection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 smtClean="0"/>
          </a:p>
          <a:p>
            <a:pPr lvl="2"/>
            <a:r>
              <a:rPr lang="de-DE" dirty="0" err="1" smtClean="0"/>
              <a:t>Subscription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PVs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PVMonitor</a:t>
            </a:r>
            <a:r>
              <a:rPr lang="de-DE" dirty="0"/>
              <a:t> </a:t>
            </a:r>
            <a:r>
              <a:rPr lang="de-DE" dirty="0" err="1" smtClean="0"/>
              <a:t>Actors</a:t>
            </a:r>
            <a:endParaRPr lang="de-DE" dirty="0" smtClean="0"/>
          </a:p>
          <a:p>
            <a:pPr lvl="1"/>
            <a:r>
              <a:rPr lang="de-DE" dirty="0" err="1" smtClean="0"/>
              <a:t>MessageLogger</a:t>
            </a:r>
            <a:r>
              <a:rPr lang="de-DE" dirty="0" smtClean="0"/>
              <a:t>, </a:t>
            </a:r>
            <a:r>
              <a:rPr lang="de-DE" dirty="0" err="1" smtClean="0"/>
              <a:t>Introspection</a:t>
            </a:r>
            <a:r>
              <a:rPr lang="de-DE" dirty="0" smtClean="0"/>
              <a:t> &amp; </a:t>
            </a:r>
            <a:r>
              <a:rPr lang="de-DE" dirty="0" err="1" smtClean="0"/>
              <a:t>ObjectManager</a:t>
            </a:r>
            <a:endParaRPr lang="de-DE" dirty="0" smtClean="0"/>
          </a:p>
          <a:p>
            <a:pPr lvl="1"/>
            <a:r>
              <a:rPr lang="de-DE" dirty="0" smtClean="0"/>
              <a:t>CS++RT </a:t>
            </a:r>
            <a:r>
              <a:rPr lang="de-DE" dirty="0" err="1" smtClean="0"/>
              <a:t>actors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watchdog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endParaRPr lang="de-DE" dirty="0"/>
          </a:p>
          <a:p>
            <a:r>
              <a:rPr lang="de-DE" dirty="0" smtClean="0"/>
              <a:t>CS++ Message </a:t>
            </a:r>
            <a:r>
              <a:rPr lang="de-DE" dirty="0" err="1" smtClean="0"/>
              <a:t>Maker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Messages</a:t>
            </a:r>
          </a:p>
          <a:p>
            <a:r>
              <a:rPr lang="de-DE" dirty="0" smtClean="0"/>
              <a:t>CS++ </a:t>
            </a:r>
            <a:r>
              <a:rPr lang="de-DE" dirty="0" err="1" smtClean="0"/>
              <a:t>Applications</a:t>
            </a:r>
            <a:endParaRPr lang="de-DE" dirty="0" smtClean="0"/>
          </a:p>
          <a:p>
            <a:pPr lvl="1"/>
            <a:r>
              <a:rPr lang="de-DE" dirty="0" smtClean="0"/>
              <a:t>Motion Control 16 </a:t>
            </a:r>
            <a:r>
              <a:rPr lang="de-DE" dirty="0" err="1" smtClean="0"/>
              <a:t>axes</a:t>
            </a:r>
            <a:r>
              <a:rPr lang="de-DE" dirty="0" smtClean="0"/>
              <a:t> at Cave A</a:t>
            </a:r>
          </a:p>
          <a:p>
            <a:pPr lvl="1"/>
            <a:r>
              <a:rPr lang="de-DE" dirty="0" smtClean="0"/>
              <a:t>Serial Teststand </a:t>
            </a:r>
            <a:r>
              <a:rPr lang="de-DE" dirty="0" err="1" smtClean="0"/>
              <a:t>for</a:t>
            </a:r>
            <a:r>
              <a:rPr lang="de-DE" dirty="0" smtClean="0"/>
              <a:t> SIS-100 </a:t>
            </a:r>
            <a:r>
              <a:rPr lang="de-DE" dirty="0" err="1" smtClean="0"/>
              <a:t>supraconducting</a:t>
            </a:r>
            <a:r>
              <a:rPr lang="de-DE" dirty="0" smtClean="0"/>
              <a:t> </a:t>
            </a:r>
            <a:r>
              <a:rPr lang="de-DE" dirty="0" err="1" smtClean="0"/>
              <a:t>dipole</a:t>
            </a:r>
            <a:r>
              <a:rPr lang="de-DE" dirty="0" smtClean="0"/>
              <a:t> </a:t>
            </a:r>
            <a:r>
              <a:rPr lang="de-DE" dirty="0" err="1" smtClean="0"/>
              <a:t>magnets</a:t>
            </a: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1600199" y="6067424"/>
            <a:ext cx="4114801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Thanks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your</a:t>
            </a:r>
            <a:r>
              <a:rPr lang="de-DE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Attention!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958513" y="6248400"/>
            <a:ext cx="3185487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600" dirty="0"/>
              <a:t>https://github.com/HB-GSI/CSPP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3801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Motivation I</a:t>
            </a:r>
            <a:br>
              <a:rPr lang="de-DE" dirty="0" smtClean="0"/>
            </a:br>
            <a:r>
              <a:rPr lang="de-DE" i="1" dirty="0" smtClean="0"/>
              <a:t>CS</a:t>
            </a:r>
            <a:r>
              <a:rPr lang="de-DE" dirty="0" smtClean="0"/>
              <a:t> Framework </a:t>
            </a:r>
            <a:r>
              <a:rPr lang="de-DE" dirty="0" smtClean="0">
                <a:latin typeface="Times New Roman"/>
                <a:cs typeface="Times New Roman"/>
              </a:rPr>
              <a:t>→</a:t>
            </a:r>
            <a:r>
              <a:rPr lang="de-DE" dirty="0" smtClean="0"/>
              <a:t> CS++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47775"/>
            <a:ext cx="8211834" cy="5362575"/>
          </a:xfrm>
        </p:spPr>
        <p:txBody>
          <a:bodyPr>
            <a:normAutofit/>
          </a:bodyPr>
          <a:lstStyle/>
          <a:p>
            <a:r>
              <a:rPr lang="de-DE" sz="2200" i="1" dirty="0" smtClean="0"/>
              <a:t>CS</a:t>
            </a:r>
            <a:r>
              <a:rPr lang="de-DE" sz="2200" dirty="0" smtClean="0"/>
              <a:t> Framework</a:t>
            </a:r>
          </a:p>
          <a:p>
            <a:pPr lvl="1"/>
            <a:r>
              <a:rPr lang="en-US" sz="1900" i="1" dirty="0" smtClean="0"/>
              <a:t>CS</a:t>
            </a:r>
            <a:r>
              <a:rPr lang="en-US" sz="1900" dirty="0" smtClean="0"/>
              <a:t> </a:t>
            </a:r>
            <a:r>
              <a:rPr lang="en-US" sz="1900" dirty="0"/>
              <a:t>is a multi-threaded, event driven, object oriented and distributed framework with SCADA functionality. An experiment control system can be developed by combining the </a:t>
            </a:r>
            <a:r>
              <a:rPr lang="en-US" sz="1900" i="1" dirty="0"/>
              <a:t>CS</a:t>
            </a:r>
            <a:r>
              <a:rPr lang="en-US" sz="1900" dirty="0"/>
              <a:t> framework with experiment specific add-ons. </a:t>
            </a:r>
            <a:r>
              <a:rPr lang="en-US" sz="1900" i="1" dirty="0"/>
              <a:t>CS</a:t>
            </a:r>
            <a:r>
              <a:rPr lang="en-US" sz="1900" dirty="0"/>
              <a:t> is supported on MS-Windows and on Linux (real-time OS </a:t>
            </a:r>
            <a:r>
              <a:rPr lang="en-US" sz="1900" dirty="0" err="1"/>
              <a:t>Pharlap</a:t>
            </a:r>
            <a:r>
              <a:rPr lang="en-US" sz="1900" dirty="0"/>
              <a:t>, LabVIEW </a:t>
            </a:r>
            <a:r>
              <a:rPr lang="en-US" sz="1900" dirty="0" smtClean="0"/>
              <a:t>RT)</a:t>
            </a:r>
          </a:p>
          <a:p>
            <a:pPr lvl="1"/>
            <a:r>
              <a:rPr lang="de-DE" sz="1900" dirty="0" err="1" smtClean="0"/>
              <a:t>Artificial</a:t>
            </a:r>
            <a:r>
              <a:rPr lang="de-DE" sz="1900" dirty="0" smtClean="0"/>
              <a:t> </a:t>
            </a:r>
            <a:r>
              <a:rPr lang="de-DE" sz="1900" dirty="0" err="1" smtClean="0"/>
              <a:t>object-oriented</a:t>
            </a:r>
            <a:r>
              <a:rPr lang="de-DE" sz="1900" dirty="0" smtClean="0"/>
              <a:t> </a:t>
            </a:r>
            <a:r>
              <a:rPr lang="de-DE" sz="1900" dirty="0" err="1" smtClean="0"/>
              <a:t>approach</a:t>
            </a:r>
            <a:r>
              <a:rPr lang="de-DE" sz="1900" dirty="0" smtClean="0"/>
              <a:t> </a:t>
            </a:r>
            <a:r>
              <a:rPr lang="de-DE" sz="1900" dirty="0" err="1" smtClean="0"/>
              <a:t>started</a:t>
            </a:r>
            <a:r>
              <a:rPr lang="de-DE" sz="1900" dirty="0" smtClean="0"/>
              <a:t> </a:t>
            </a:r>
            <a:r>
              <a:rPr lang="de-DE" sz="1900" dirty="0" err="1" smtClean="0"/>
              <a:t>with</a:t>
            </a:r>
            <a:r>
              <a:rPr lang="de-DE" sz="1900" dirty="0" smtClean="0"/>
              <a:t> LabVIEW 6i</a:t>
            </a:r>
          </a:p>
          <a:p>
            <a:pPr lvl="2"/>
            <a:r>
              <a:rPr lang="de-DE" sz="1700" dirty="0" smtClean="0"/>
              <a:t>Reference </a:t>
            </a:r>
            <a:r>
              <a:rPr lang="de-DE" sz="1700" dirty="0" err="1" smtClean="0"/>
              <a:t>based</a:t>
            </a:r>
            <a:r>
              <a:rPr lang="de-DE" sz="1700" dirty="0" smtClean="0"/>
              <a:t> (VI-Server), Multiple </a:t>
            </a:r>
            <a:r>
              <a:rPr lang="de-DE" sz="1700" dirty="0" err="1" smtClean="0"/>
              <a:t>Inheritance</a:t>
            </a:r>
            <a:r>
              <a:rPr lang="de-DE" sz="1700" dirty="0" smtClean="0"/>
              <a:t> like C++</a:t>
            </a:r>
          </a:p>
          <a:p>
            <a:pPr lvl="2"/>
            <a:r>
              <a:rPr lang="de-DE" sz="1600" i="1" dirty="0" err="1"/>
              <a:t>Complex</a:t>
            </a:r>
            <a:r>
              <a:rPr lang="de-DE" sz="1600" i="1" dirty="0"/>
              <a:t> </a:t>
            </a:r>
            <a:r>
              <a:rPr lang="de-DE" sz="1600" i="1" dirty="0" err="1"/>
              <a:t>with</a:t>
            </a:r>
            <a:r>
              <a:rPr lang="de-DE" sz="1600" i="1" dirty="0"/>
              <a:t> </a:t>
            </a:r>
            <a:r>
              <a:rPr lang="de-DE" sz="1600" i="1" dirty="0" err="1"/>
              <a:t>many</a:t>
            </a:r>
            <a:r>
              <a:rPr lang="de-DE" sz="1600" i="1" dirty="0"/>
              <a:t> </a:t>
            </a:r>
            <a:r>
              <a:rPr lang="de-DE" sz="1600" i="1" dirty="0" err="1"/>
              <a:t>recommendations</a:t>
            </a:r>
            <a:r>
              <a:rPr lang="de-DE" sz="1600" i="1" dirty="0"/>
              <a:t> </a:t>
            </a:r>
            <a:r>
              <a:rPr lang="de-DE" sz="1600" i="1" dirty="0" err="1"/>
              <a:t>which</a:t>
            </a:r>
            <a:r>
              <a:rPr lang="de-DE" sz="1600" i="1" dirty="0"/>
              <a:t> </a:t>
            </a:r>
            <a:r>
              <a:rPr lang="de-DE" sz="1600" i="1" dirty="0" err="1"/>
              <a:t>cannot</a:t>
            </a:r>
            <a:r>
              <a:rPr lang="de-DE" sz="1600" i="1" dirty="0"/>
              <a:t> </a:t>
            </a:r>
            <a:r>
              <a:rPr lang="de-DE" sz="1600" i="1" dirty="0" err="1"/>
              <a:t>be</a:t>
            </a:r>
            <a:r>
              <a:rPr lang="de-DE" sz="1600" i="1" dirty="0"/>
              <a:t> </a:t>
            </a:r>
            <a:r>
              <a:rPr lang="de-DE" sz="1600" i="1" dirty="0" err="1"/>
              <a:t>enforced</a:t>
            </a:r>
            <a:r>
              <a:rPr lang="de-DE" sz="1600" i="1" dirty="0"/>
              <a:t>.</a:t>
            </a:r>
          </a:p>
          <a:p>
            <a:pPr lvl="1"/>
            <a:r>
              <a:rPr lang="de-DE" sz="1900" dirty="0" smtClean="0"/>
              <a:t>Network </a:t>
            </a:r>
            <a:r>
              <a:rPr lang="de-DE" sz="1900" dirty="0" err="1" smtClean="0"/>
              <a:t>layer</a:t>
            </a:r>
            <a:r>
              <a:rPr lang="de-DE" sz="1900" dirty="0" smtClean="0"/>
              <a:t>: </a:t>
            </a:r>
            <a:r>
              <a:rPr lang="de-DE" sz="1900" b="1" dirty="0" smtClean="0"/>
              <a:t>D</a:t>
            </a:r>
            <a:r>
              <a:rPr lang="de-DE" sz="1900" dirty="0" smtClean="0"/>
              <a:t>istributed </a:t>
            </a:r>
            <a:r>
              <a:rPr lang="de-DE" sz="1900" b="1" dirty="0" smtClean="0"/>
              <a:t>I</a:t>
            </a:r>
            <a:r>
              <a:rPr lang="de-DE" sz="1900" dirty="0" smtClean="0"/>
              <a:t>nformation </a:t>
            </a:r>
            <a:r>
              <a:rPr lang="de-DE" sz="1900" b="1" dirty="0" smtClean="0"/>
              <a:t>M</a:t>
            </a:r>
            <a:r>
              <a:rPr lang="de-DE" sz="1900" dirty="0" smtClean="0"/>
              <a:t>anagement (DIM)</a:t>
            </a:r>
          </a:p>
          <a:p>
            <a:pPr lvl="1"/>
            <a:r>
              <a:rPr lang="de-DE" sz="1900" dirty="0" err="1" smtClean="0"/>
              <a:t>Mainly</a:t>
            </a:r>
            <a:r>
              <a:rPr lang="de-DE" sz="1900" dirty="0" smtClean="0"/>
              <a:t> </a:t>
            </a:r>
            <a:r>
              <a:rPr lang="de-DE" sz="1900" dirty="0" err="1" smtClean="0"/>
              <a:t>used</a:t>
            </a:r>
            <a:r>
              <a:rPr lang="de-DE" sz="1900" dirty="0" smtClean="0"/>
              <a:t> </a:t>
            </a:r>
            <a:r>
              <a:rPr lang="de-DE" sz="1900" dirty="0" err="1" smtClean="0"/>
              <a:t>with</a:t>
            </a:r>
            <a:r>
              <a:rPr lang="de-DE" sz="1900" dirty="0" smtClean="0"/>
              <a:t> Laser (PHELIX, POLARIS) </a:t>
            </a:r>
            <a:r>
              <a:rPr lang="de-DE" sz="1900" dirty="0" err="1" smtClean="0"/>
              <a:t>and</a:t>
            </a:r>
            <a:r>
              <a:rPr lang="de-DE" sz="1900" dirty="0" smtClean="0"/>
              <a:t> </a:t>
            </a:r>
            <a:r>
              <a:rPr lang="de-DE" sz="1900" dirty="0" err="1" smtClean="0"/>
              <a:t>many</a:t>
            </a:r>
            <a:r>
              <a:rPr lang="de-DE" sz="1900" dirty="0" smtClean="0"/>
              <a:t> </a:t>
            </a:r>
            <a:r>
              <a:rPr lang="de-DE" sz="1900" dirty="0" err="1" smtClean="0"/>
              <a:t>Iontraps</a:t>
            </a:r>
            <a:endParaRPr lang="de-DE" sz="19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3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05805"/>
            <a:ext cx="8172000" cy="648072"/>
          </a:xfrm>
        </p:spPr>
        <p:txBody>
          <a:bodyPr/>
          <a:lstStyle/>
          <a:p>
            <a:r>
              <a:rPr lang="de-DE" dirty="0"/>
              <a:t>Referenzen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000" y="1314450"/>
            <a:ext cx="8172000" cy="476960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LabVIEW </a:t>
            </a:r>
            <a:r>
              <a:rPr lang="en-US" sz="1800" dirty="0" err="1" smtClean="0"/>
              <a:t>Menue</a:t>
            </a:r>
            <a:r>
              <a:rPr lang="en-US" sz="1800" dirty="0" smtClean="0"/>
              <a:t>&gt;Help&gt;LabVIEW </a:t>
            </a:r>
            <a:r>
              <a:rPr lang="en-US" sz="1800" dirty="0"/>
              <a:t>Help... -&gt; Contents -&gt; Fundamentals -&gt; LabVIEW Object-Oriented Programming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/>
              <a:t>LabVIEW </a:t>
            </a:r>
            <a:r>
              <a:rPr lang="en-US" sz="1800" dirty="0" err="1" smtClean="0"/>
              <a:t>Menue</a:t>
            </a:r>
            <a:r>
              <a:rPr lang="en-US" sz="1800" dirty="0" smtClean="0"/>
              <a:t>&gt;Help&gt; </a:t>
            </a:r>
            <a:r>
              <a:rPr lang="en-US" sz="1800" dirty="0"/>
              <a:t>Find Examples -&gt; Browse by Task -&gt; Fundamentals -&gt; Object-Oriented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hlinkClick r:id="rId2"/>
              </a:rPr>
              <a:t>LabVIEW </a:t>
            </a:r>
            <a:r>
              <a:rPr lang="en-US" sz="1800" dirty="0">
                <a:hlinkClick r:id="rId2"/>
              </a:rPr>
              <a:t>Object-Oriented Programming: The Decisions Behind the Design</a:t>
            </a:r>
            <a:r>
              <a:rPr lang="en-US" sz="180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>
                <a:hlinkClick r:id="rId3"/>
              </a:rPr>
              <a:t>LabVIEW </a:t>
            </a:r>
            <a:r>
              <a:rPr lang="de-DE" sz="1800" dirty="0" err="1">
                <a:hlinkClick r:id="rId3"/>
              </a:rPr>
              <a:t>Object-Oriented</a:t>
            </a:r>
            <a:r>
              <a:rPr lang="de-DE" sz="1800" dirty="0">
                <a:hlinkClick r:id="rId3"/>
              </a:rPr>
              <a:t> </a:t>
            </a:r>
            <a:r>
              <a:rPr lang="de-DE" sz="1800" dirty="0" err="1">
                <a:hlinkClick r:id="rId3"/>
              </a:rPr>
              <a:t>Programming</a:t>
            </a:r>
            <a:r>
              <a:rPr lang="de-DE" sz="1800" dirty="0">
                <a:hlinkClick r:id="rId3"/>
              </a:rPr>
              <a:t> FAQ</a:t>
            </a:r>
            <a:endParaRPr lang="de-DE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linkClick r:id="rId4"/>
              </a:rPr>
              <a:t>Applying Common OO Design Patterns to LabVIEW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>
                <a:hlinkClick r:id="rId5"/>
              </a:rPr>
              <a:t>HGF </a:t>
            </a:r>
            <a:r>
              <a:rPr lang="de-DE" sz="1800" dirty="0" err="1">
                <a:hlinkClick r:id="rId5"/>
              </a:rPr>
              <a:t>Baseclass</a:t>
            </a:r>
            <a:r>
              <a:rPr lang="de-DE" sz="1800" dirty="0">
                <a:hlinkClick r:id="rId5"/>
              </a:rPr>
              <a:t> Library</a:t>
            </a:r>
            <a:r>
              <a:rPr lang="de-DE" sz="1800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>
                <a:hlinkClick r:id="rId6"/>
              </a:rPr>
              <a:t>Mobile Agent System</a:t>
            </a:r>
            <a:endParaRPr lang="de-DE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err="1">
                <a:hlinkClick r:id="rId7"/>
              </a:rPr>
              <a:t>Actor</a:t>
            </a:r>
            <a:r>
              <a:rPr lang="de-DE" sz="1800" dirty="0">
                <a:hlinkClick r:id="rId7"/>
              </a:rPr>
              <a:t> Framework</a:t>
            </a:r>
            <a:endParaRPr lang="de-DE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hlinkClick r:id="rId8"/>
              </a:rPr>
              <a:t>Measurement Abstraction and Model-View-Controller (MVC) Project with Actor Framework in LabVIEW </a:t>
            </a: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/>
              <a:t>Status of the CS framework and its successor CS++</a:t>
            </a:r>
            <a:endParaRPr lang="en-US" sz="1800" dirty="0" smtClean="0"/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1300" dirty="0" smtClean="0">
                <a:hlinkClick r:id="rId9" action="ppaction://hlinkfile"/>
              </a:rPr>
              <a:t>GSI Annual Report 2014</a:t>
            </a:r>
            <a:br>
              <a:rPr lang="en-US" sz="1300" dirty="0" smtClean="0">
                <a:hlinkClick r:id="rId9" action="ppaction://hlinkfile"/>
              </a:rPr>
            </a:br>
            <a:r>
              <a:rPr lang="en-US" sz="1300" dirty="0" smtClean="0">
                <a:hlinkClick r:id="rId9" action="ppaction://hlinkfile"/>
              </a:rPr>
              <a:t>https</a:t>
            </a:r>
            <a:r>
              <a:rPr lang="en-US" sz="1300" dirty="0">
                <a:hlinkClick r:id="rId9" action="ppaction://hlinkfile"/>
              </a:rPr>
              <a:t>://repository.gsi.de/record/183651/files/SR2014-Contents-Main-Part.pdf</a:t>
            </a:r>
            <a:endParaRPr lang="en-US" sz="13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i="1" dirty="0" smtClean="0"/>
              <a:t>Thanks </a:t>
            </a:r>
            <a:r>
              <a:rPr lang="en-US" sz="1800" i="1" dirty="0"/>
              <a:t>to Stephen Mercer for his contributions to web documents &amp; </a:t>
            </a:r>
            <a:r>
              <a:rPr lang="en-US" sz="1800" i="1" dirty="0" smtClean="0"/>
              <a:t>discussions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1235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DIMMonitor.lvclass:Actor</a:t>
            </a:r>
            <a:r>
              <a:rPr lang="de-DE" dirty="0" smtClean="0"/>
              <a:t> Core.vi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5425"/>
            <a:ext cx="9144001" cy="353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Motivation II</a:t>
            </a:r>
            <a:br>
              <a:rPr lang="de-DE" dirty="0" smtClean="0"/>
            </a:br>
            <a:r>
              <a:rPr lang="de-DE" i="1" dirty="0" smtClean="0"/>
              <a:t>CS</a:t>
            </a:r>
            <a:r>
              <a:rPr lang="de-DE" dirty="0" smtClean="0"/>
              <a:t> Framework </a:t>
            </a:r>
            <a:r>
              <a:rPr lang="de-DE" dirty="0" smtClean="0">
                <a:latin typeface="Times New Roman"/>
                <a:cs typeface="Times New Roman"/>
              </a:rPr>
              <a:t>→</a:t>
            </a:r>
            <a:r>
              <a:rPr lang="de-DE" dirty="0" smtClean="0"/>
              <a:t> CS++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1" y="1247775"/>
            <a:ext cx="8953499" cy="5362575"/>
          </a:xfrm>
        </p:spPr>
        <p:txBody>
          <a:bodyPr>
            <a:normAutofit/>
          </a:bodyPr>
          <a:lstStyle/>
          <a:p>
            <a:r>
              <a:rPr lang="de-DE" sz="2200" dirty="0" smtClean="0"/>
              <a:t>CS++ Class </a:t>
            </a:r>
            <a:r>
              <a:rPr lang="de-DE" sz="2200" dirty="0"/>
              <a:t>L</a:t>
            </a:r>
            <a:r>
              <a:rPr lang="de-DE" sz="2200" dirty="0" smtClean="0"/>
              <a:t>ibrary</a:t>
            </a:r>
          </a:p>
          <a:p>
            <a:pPr lvl="1"/>
            <a:r>
              <a:rPr lang="de-DE" sz="1900" dirty="0" err="1" smtClean="0"/>
              <a:t>Integrate</a:t>
            </a:r>
            <a:r>
              <a:rPr lang="de-DE" sz="1900" dirty="0" smtClean="0"/>
              <a:t> non LabVIEW </a:t>
            </a:r>
            <a:r>
              <a:rPr lang="de-DE" sz="1900" dirty="0" err="1" smtClean="0"/>
              <a:t>experts</a:t>
            </a:r>
            <a:r>
              <a:rPr lang="de-DE" sz="1900" dirty="0"/>
              <a:t> </a:t>
            </a:r>
            <a:r>
              <a:rPr lang="de-DE" sz="1900" dirty="0" smtClean="0"/>
              <a:t>like </a:t>
            </a:r>
            <a:r>
              <a:rPr lang="de-DE" sz="1900" dirty="0" err="1" smtClean="0"/>
              <a:t>short</a:t>
            </a:r>
            <a:r>
              <a:rPr lang="de-DE" sz="1900" dirty="0" smtClean="0"/>
              <a:t> </a:t>
            </a:r>
            <a:r>
              <a:rPr lang="de-DE" sz="1900" dirty="0" err="1" smtClean="0"/>
              <a:t>term</a:t>
            </a:r>
            <a:r>
              <a:rPr lang="de-DE" sz="1900" dirty="0" smtClean="0"/>
              <a:t> Bachelor &amp; Master </a:t>
            </a:r>
            <a:r>
              <a:rPr lang="de-DE" sz="1900" dirty="0" err="1" smtClean="0"/>
              <a:t>students</a:t>
            </a:r>
            <a:endParaRPr lang="de-DE" sz="1900" dirty="0" smtClean="0"/>
          </a:p>
          <a:p>
            <a:pPr lvl="2"/>
            <a:r>
              <a:rPr lang="de-DE" sz="1700" dirty="0" smtClean="0"/>
              <a:t>CLAD </a:t>
            </a:r>
            <a:r>
              <a:rPr lang="de-DE" sz="1700" dirty="0" err="1" smtClean="0"/>
              <a:t>level</a:t>
            </a:r>
            <a:r>
              <a:rPr lang="de-DE" sz="1700" dirty="0" smtClean="0"/>
              <a:t> </a:t>
            </a:r>
            <a:r>
              <a:rPr lang="de-DE" sz="1700" dirty="0" err="1" smtClean="0"/>
              <a:t>implementing</a:t>
            </a:r>
            <a:r>
              <a:rPr lang="de-DE" sz="1700" dirty="0" smtClean="0"/>
              <a:t> </a:t>
            </a:r>
            <a:r>
              <a:rPr lang="de-DE" sz="1700" dirty="0" err="1" smtClean="0"/>
              <a:t>derived</a:t>
            </a:r>
            <a:r>
              <a:rPr lang="de-DE" sz="1700" dirty="0" smtClean="0"/>
              <a:t> </a:t>
            </a:r>
            <a:r>
              <a:rPr lang="de-DE" sz="1700" dirty="0" err="1" smtClean="0"/>
              <a:t>classes</a:t>
            </a:r>
            <a:endParaRPr lang="de-DE" sz="1700" dirty="0" smtClean="0"/>
          </a:p>
          <a:p>
            <a:pPr lvl="1"/>
            <a:r>
              <a:rPr lang="de-DE" sz="1900" b="1" dirty="0" smtClean="0"/>
              <a:t>Plan</a:t>
            </a:r>
            <a:r>
              <a:rPr lang="de-DE" sz="1900" dirty="0" smtClean="0"/>
              <a:t>: </a:t>
            </a:r>
            <a:r>
              <a:rPr lang="de-DE" sz="1900" dirty="0" err="1" smtClean="0"/>
              <a:t>Similar</a:t>
            </a:r>
            <a:r>
              <a:rPr lang="de-DE" sz="1900" dirty="0" smtClean="0"/>
              <a:t> </a:t>
            </a:r>
            <a:r>
              <a:rPr lang="de-DE" sz="1900" dirty="0" err="1" smtClean="0"/>
              <a:t>feature</a:t>
            </a:r>
            <a:r>
              <a:rPr lang="de-DE" sz="1900" dirty="0" smtClean="0"/>
              <a:t> </a:t>
            </a:r>
            <a:r>
              <a:rPr lang="de-DE" sz="1900" dirty="0" err="1" smtClean="0"/>
              <a:t>set</a:t>
            </a:r>
            <a:r>
              <a:rPr lang="de-DE" sz="1900" dirty="0" smtClean="0"/>
              <a:t> </a:t>
            </a:r>
            <a:r>
              <a:rPr lang="de-DE" sz="1900" dirty="0" err="1" smtClean="0"/>
              <a:t>as</a:t>
            </a:r>
            <a:r>
              <a:rPr lang="de-DE" sz="1900" dirty="0" smtClean="0"/>
              <a:t> </a:t>
            </a:r>
            <a:r>
              <a:rPr lang="de-DE" sz="1900" i="1" dirty="0" smtClean="0"/>
              <a:t>CS</a:t>
            </a:r>
            <a:r>
              <a:rPr lang="de-DE" sz="1900" dirty="0" smtClean="0"/>
              <a:t> Framework </a:t>
            </a:r>
            <a:r>
              <a:rPr lang="de-DE" sz="1900" dirty="0" err="1" smtClean="0"/>
              <a:t>based</a:t>
            </a:r>
            <a:r>
              <a:rPr lang="de-DE" sz="1900" dirty="0" smtClean="0"/>
              <a:t> on LVOOP &amp; </a:t>
            </a:r>
            <a:r>
              <a:rPr lang="de-DE" sz="1900" dirty="0" err="1" smtClean="0"/>
              <a:t>Dataflow</a:t>
            </a:r>
            <a:endParaRPr lang="de-DE" sz="1900" dirty="0" smtClean="0"/>
          </a:p>
          <a:p>
            <a:pPr lvl="1"/>
            <a:r>
              <a:rPr lang="de-DE" sz="1900" dirty="0" err="1" smtClean="0"/>
              <a:t>Successful</a:t>
            </a:r>
            <a:r>
              <a:rPr lang="de-DE" sz="1900" dirty="0" smtClean="0"/>
              <a:t> </a:t>
            </a:r>
            <a:r>
              <a:rPr lang="de-DE" sz="1900" dirty="0" err="1" smtClean="0"/>
              <a:t>Feasability</a:t>
            </a:r>
            <a:r>
              <a:rPr lang="de-DE" sz="1900" dirty="0" smtClean="0"/>
              <a:t> Study: Mobile Agent </a:t>
            </a:r>
            <a:r>
              <a:rPr lang="de-DE" sz="1900" dirty="0" err="1" smtClean="0"/>
              <a:t>based</a:t>
            </a:r>
            <a:r>
              <a:rPr lang="de-DE" sz="1900" dirty="0" smtClean="0"/>
              <a:t> on LVOOP </a:t>
            </a:r>
            <a:r>
              <a:rPr lang="de-DE" sz="1600" dirty="0" smtClean="0"/>
              <a:t>(LabVIEW 8.5)</a:t>
            </a:r>
            <a:endParaRPr lang="de-DE" sz="1900" dirty="0" smtClean="0"/>
          </a:p>
          <a:p>
            <a:pPr lvl="1"/>
            <a:r>
              <a:rPr lang="de-DE" sz="1900" dirty="0" smtClean="0"/>
              <a:t>NI </a:t>
            </a:r>
            <a:r>
              <a:rPr lang="de-DE" sz="1900" dirty="0" err="1" smtClean="0"/>
              <a:t>Actor</a:t>
            </a:r>
            <a:r>
              <a:rPr lang="de-DE" sz="1900" dirty="0" smtClean="0"/>
              <a:t> Framework </a:t>
            </a:r>
            <a:r>
              <a:rPr lang="de-DE" sz="1900" dirty="0" err="1" smtClean="0"/>
              <a:t>released</a:t>
            </a:r>
            <a:r>
              <a:rPr lang="de-DE" sz="1900" dirty="0" smtClean="0"/>
              <a:t> </a:t>
            </a:r>
            <a:r>
              <a:rPr lang="de-DE" sz="1900" dirty="0" err="1" smtClean="0"/>
              <a:t>with</a:t>
            </a:r>
            <a:r>
              <a:rPr lang="de-DE" sz="1900" dirty="0" smtClean="0"/>
              <a:t> LV 2012</a:t>
            </a:r>
            <a:br>
              <a:rPr lang="de-DE" sz="1900" dirty="0" smtClean="0"/>
            </a:br>
            <a:r>
              <a:rPr lang="de-DE" sz="1900" dirty="0" err="1" smtClean="0"/>
              <a:t>provides</a:t>
            </a:r>
            <a:r>
              <a:rPr lang="de-DE" sz="1900" dirty="0"/>
              <a:t> </a:t>
            </a:r>
            <a:r>
              <a:rPr lang="de-DE" sz="1900" dirty="0" smtClean="0"/>
              <a:t>simple </a:t>
            </a:r>
            <a:r>
              <a:rPr lang="de-DE" sz="1900" dirty="0" err="1" smtClean="0"/>
              <a:t>and</a:t>
            </a:r>
            <a:r>
              <a:rPr lang="de-DE" sz="1900" dirty="0" smtClean="0"/>
              <a:t> </a:t>
            </a:r>
            <a:r>
              <a:rPr lang="de-DE" sz="1900" dirty="0" err="1" smtClean="0"/>
              <a:t>efficient</a:t>
            </a:r>
            <a:r>
              <a:rPr lang="de-DE" sz="1900" dirty="0" smtClean="0"/>
              <a:t> design</a:t>
            </a:r>
          </a:p>
          <a:p>
            <a:pPr lvl="2"/>
            <a:r>
              <a:rPr lang="de-DE" sz="1700" dirty="0" smtClean="0"/>
              <a:t>First </a:t>
            </a:r>
            <a:r>
              <a:rPr lang="de-DE" sz="1700" dirty="0" err="1" smtClean="0"/>
              <a:t>application</a:t>
            </a:r>
            <a:r>
              <a:rPr lang="de-DE" sz="1700" dirty="0" smtClean="0"/>
              <a:t>: </a:t>
            </a:r>
            <a:r>
              <a:rPr lang="de-DE" sz="1700" dirty="0" err="1" smtClean="0"/>
              <a:t>Gasflow</a:t>
            </a:r>
            <a:r>
              <a:rPr lang="de-DE" sz="1700" dirty="0" smtClean="0"/>
              <a:t> </a:t>
            </a:r>
            <a:r>
              <a:rPr lang="de-DE" sz="1700" dirty="0"/>
              <a:t>C</a:t>
            </a:r>
            <a:r>
              <a:rPr lang="de-DE" sz="1700" dirty="0" smtClean="0"/>
              <a:t>ontrol </a:t>
            </a:r>
            <a:r>
              <a:rPr lang="de-DE" sz="1700" dirty="0" err="1" smtClean="0"/>
              <a:t>for</a:t>
            </a:r>
            <a:r>
              <a:rPr lang="de-DE" sz="1700" dirty="0" smtClean="0"/>
              <a:t> </a:t>
            </a:r>
            <a:r>
              <a:rPr lang="de-DE" sz="1700" dirty="0" err="1" smtClean="0"/>
              <a:t>the</a:t>
            </a:r>
            <a:r>
              <a:rPr lang="de-DE" sz="1700" dirty="0" smtClean="0"/>
              <a:t> COMPACT </a:t>
            </a:r>
            <a:r>
              <a:rPr lang="de-DE" sz="1700" dirty="0" err="1" smtClean="0"/>
              <a:t>Detector</a:t>
            </a:r>
            <a:endParaRPr lang="de-DE" sz="1700" dirty="0" smtClean="0"/>
          </a:p>
          <a:p>
            <a:pPr lvl="1"/>
            <a:r>
              <a:rPr lang="de-DE" sz="1900" dirty="0" smtClean="0"/>
              <a:t>Profit </a:t>
            </a:r>
            <a:r>
              <a:rPr lang="de-DE" sz="1900" dirty="0" err="1" smtClean="0"/>
              <a:t>from</a:t>
            </a:r>
            <a:r>
              <a:rPr lang="de-DE" sz="1900" dirty="0" smtClean="0"/>
              <a:t> NI </a:t>
            </a:r>
            <a:r>
              <a:rPr lang="de-DE" sz="1900" dirty="0" err="1" smtClean="0"/>
              <a:t>maintenance</a:t>
            </a:r>
            <a:r>
              <a:rPr lang="de-DE" sz="1900" dirty="0" smtClean="0"/>
              <a:t> </a:t>
            </a:r>
            <a:r>
              <a:rPr lang="de-DE" sz="1900" dirty="0" err="1" smtClean="0"/>
              <a:t>and</a:t>
            </a:r>
            <a:r>
              <a:rPr lang="de-DE" sz="1900" dirty="0" smtClean="0"/>
              <a:t> </a:t>
            </a:r>
            <a:r>
              <a:rPr lang="de-DE" sz="1900" dirty="0" err="1" smtClean="0"/>
              <a:t>community</a:t>
            </a:r>
            <a:r>
              <a:rPr lang="de-DE" sz="1900" dirty="0" smtClean="0"/>
              <a:t> </a:t>
            </a:r>
            <a:r>
              <a:rPr lang="de-DE" sz="1900" dirty="0" err="1" smtClean="0"/>
              <a:t>developments</a:t>
            </a:r>
            <a:endParaRPr lang="de-DE" sz="1900" dirty="0" smtClean="0"/>
          </a:p>
          <a:p>
            <a:pPr lvl="1"/>
            <a:r>
              <a:rPr lang="de-DE" sz="1900" dirty="0" smtClean="0"/>
              <a:t>Network Layer: Abstract </a:t>
            </a:r>
            <a:r>
              <a:rPr lang="de-DE" sz="1900" dirty="0" err="1" smtClean="0"/>
              <a:t>Process</a:t>
            </a:r>
            <a:r>
              <a:rPr lang="de-DE" sz="1900" dirty="0" smtClean="0"/>
              <a:t> Variable Base </a:t>
            </a:r>
            <a:r>
              <a:rPr lang="de-DE" sz="1900" dirty="0" err="1" smtClean="0"/>
              <a:t>Classes</a:t>
            </a:r>
            <a:r>
              <a:rPr lang="de-DE" sz="1900" dirty="0" smtClean="0"/>
              <a:t>. </a:t>
            </a:r>
            <a:endParaRPr lang="de-DE" sz="1900" dirty="0"/>
          </a:p>
          <a:p>
            <a:pPr lvl="2"/>
            <a:r>
              <a:rPr lang="de-DE" sz="1700" dirty="0" smtClean="0"/>
              <a:t>Default: </a:t>
            </a:r>
            <a:r>
              <a:rPr lang="de-DE" sz="1700" dirty="0" err="1" smtClean="0"/>
              <a:t>Shared</a:t>
            </a:r>
            <a:r>
              <a:rPr lang="de-DE" sz="1700" dirty="0" smtClean="0"/>
              <a:t> Variables </a:t>
            </a:r>
            <a:r>
              <a:rPr lang="de-DE" sz="1700" dirty="0" err="1" smtClean="0"/>
              <a:t>or</a:t>
            </a:r>
            <a:r>
              <a:rPr lang="de-DE" sz="1700" dirty="0" smtClean="0"/>
              <a:t> </a:t>
            </a:r>
            <a:r>
              <a:rPr lang="de-DE" sz="1700" dirty="0" err="1" smtClean="0"/>
              <a:t>DataSocket</a:t>
            </a:r>
            <a:r>
              <a:rPr lang="de-DE" sz="1700" dirty="0" smtClean="0"/>
              <a:t> on Linux/Mac</a:t>
            </a:r>
          </a:p>
          <a:p>
            <a:pPr lvl="1"/>
            <a:r>
              <a:rPr lang="de-DE" sz="1900" dirty="0" err="1" smtClean="0"/>
              <a:t>Use</a:t>
            </a:r>
            <a:r>
              <a:rPr lang="de-DE" sz="1900" dirty="0" smtClean="0"/>
              <a:t>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/>
              <a:t>much</a:t>
            </a:r>
            <a:r>
              <a:rPr lang="de-DE" sz="1900" dirty="0"/>
              <a:t> NI Tools </a:t>
            </a:r>
            <a:r>
              <a:rPr lang="de-DE" sz="1900" dirty="0" err="1"/>
              <a:t>as</a:t>
            </a:r>
            <a:r>
              <a:rPr lang="de-DE" sz="1900" dirty="0"/>
              <a:t> </a:t>
            </a:r>
            <a:r>
              <a:rPr lang="de-DE" sz="1900" dirty="0" err="1" smtClean="0"/>
              <a:t>possible</a:t>
            </a:r>
            <a:endParaRPr lang="de-DE" sz="1900" dirty="0" smtClean="0"/>
          </a:p>
          <a:p>
            <a:pPr lvl="2"/>
            <a:r>
              <a:rPr lang="de-DE" sz="1700" dirty="0" smtClean="0"/>
              <a:t>Distributed System Manager, Data </a:t>
            </a:r>
            <a:r>
              <a:rPr lang="de-DE" sz="1700" dirty="0" err="1" smtClean="0"/>
              <a:t>Logging</a:t>
            </a:r>
            <a:r>
              <a:rPr lang="de-DE" sz="1700" dirty="0" smtClean="0"/>
              <a:t> &amp; </a:t>
            </a:r>
            <a:r>
              <a:rPr lang="de-DE" sz="1700" dirty="0" err="1" smtClean="0"/>
              <a:t>Supervisory</a:t>
            </a:r>
            <a:r>
              <a:rPr lang="de-DE" sz="1700" dirty="0" smtClean="0"/>
              <a:t> Control Module, TDMS &amp; </a:t>
            </a:r>
            <a:r>
              <a:rPr lang="de-DE" sz="1700" dirty="0" err="1" smtClean="0"/>
              <a:t>DIAdem</a:t>
            </a:r>
            <a:endParaRPr lang="de-DE" sz="1700" dirty="0" smtClean="0"/>
          </a:p>
          <a:p>
            <a:pPr lvl="1"/>
            <a:r>
              <a:rPr lang="de-DE" sz="2100" dirty="0" smtClean="0"/>
              <a:t>Future </a:t>
            </a:r>
            <a:r>
              <a:rPr lang="de-DE" sz="2100" dirty="0" err="1" smtClean="0"/>
              <a:t>user</a:t>
            </a:r>
            <a:r>
              <a:rPr lang="de-DE" sz="2100" dirty="0" smtClean="0"/>
              <a:t>: APPA </a:t>
            </a:r>
            <a:r>
              <a:rPr lang="de-DE" sz="2100" dirty="0" err="1" smtClean="0"/>
              <a:t>community</a:t>
            </a:r>
            <a:r>
              <a:rPr lang="de-DE" sz="2100" dirty="0" smtClean="0"/>
              <a:t> @ FAIR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2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80860"/>
            <a:ext cx="6242342" cy="787557"/>
          </a:xfrm>
        </p:spPr>
        <p:txBody>
          <a:bodyPr>
            <a:normAutofit/>
          </a:bodyPr>
          <a:lstStyle/>
          <a:p>
            <a:r>
              <a:rPr lang="de-DE" dirty="0" smtClean="0"/>
              <a:t>Crash Course: LVOOP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700" dirty="0" smtClean="0"/>
              <a:t>{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4029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25" y="415330"/>
            <a:ext cx="8172000" cy="648072"/>
          </a:xfrm>
        </p:spPr>
        <p:txBody>
          <a:bodyPr>
            <a:normAutofit/>
          </a:bodyPr>
          <a:lstStyle/>
          <a:p>
            <a:r>
              <a:rPr lang="de-DE" dirty="0" smtClean="0"/>
              <a:t>                    LVOOP Objects </a:t>
            </a:r>
            <a:r>
              <a:rPr lang="de-DE" dirty="0" err="1"/>
              <a:t>a</a:t>
            </a:r>
            <a:r>
              <a:rPr lang="de-DE" dirty="0" err="1" smtClean="0"/>
              <a:t>nd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23728" y="1441877"/>
            <a:ext cx="6984776" cy="349929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/>
              <a:t>A </a:t>
            </a:r>
            <a:r>
              <a:rPr lang="de-DE" sz="1800" b="1" dirty="0" err="1" smtClean="0">
                <a:solidFill>
                  <a:srgbClr val="FF0000"/>
                </a:solidFill>
              </a:rPr>
              <a:t>Object</a:t>
            </a:r>
            <a:r>
              <a:rPr lang="de-DE" sz="1800" b="1" dirty="0" smtClean="0">
                <a:solidFill>
                  <a:srgbClr val="FF0000"/>
                </a:solidFill>
              </a:rPr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an </a:t>
            </a:r>
            <a:r>
              <a:rPr lang="de-DE" sz="1800" b="1" dirty="0" smtClean="0">
                <a:solidFill>
                  <a:srgbClr val="FF0000"/>
                </a:solidFill>
              </a:rPr>
              <a:t>Instance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class</a:t>
            </a:r>
            <a:r>
              <a:rPr lang="de-DE" sz="1800" dirty="0" smtClean="0"/>
              <a:t>.</a:t>
            </a:r>
            <a:endParaRPr lang="de-DE" sz="1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err="1" smtClean="0"/>
              <a:t>Comparisson</a:t>
            </a:r>
            <a:r>
              <a:rPr lang="de-DE" sz="1600" dirty="0" smtClean="0"/>
              <a:t>: </a:t>
            </a:r>
            <a:r>
              <a:rPr lang="de-DE" sz="1600" b="1" dirty="0" smtClean="0"/>
              <a:t>Class: </a:t>
            </a:r>
            <a:r>
              <a:rPr lang="de-DE" sz="1600" b="1" dirty="0" err="1" smtClean="0"/>
              <a:t>Recipe</a:t>
            </a:r>
            <a:r>
              <a:rPr lang="de-DE" sz="1600" b="1" dirty="0" smtClean="0"/>
              <a:t> </a:t>
            </a:r>
            <a:r>
              <a:rPr lang="de-DE" sz="1600" dirty="0"/>
              <a:t>-&gt; </a:t>
            </a:r>
            <a:r>
              <a:rPr lang="de-DE" sz="1600" b="1" dirty="0" err="1" smtClean="0">
                <a:solidFill>
                  <a:srgbClr val="FF0000"/>
                </a:solidFill>
              </a:rPr>
              <a:t>Object</a:t>
            </a:r>
            <a:r>
              <a:rPr lang="de-DE" sz="1600" b="1" dirty="0">
                <a:solidFill>
                  <a:srgbClr val="FF0000"/>
                </a:solidFill>
              </a:rPr>
              <a:t>: R</a:t>
            </a:r>
            <a:r>
              <a:rPr lang="de-DE" sz="1600" b="1" dirty="0" smtClean="0">
                <a:solidFill>
                  <a:srgbClr val="FF0000"/>
                </a:solidFill>
              </a:rPr>
              <a:t>eal </a:t>
            </a:r>
            <a:r>
              <a:rPr lang="de-DE" sz="1600" b="1" dirty="0" err="1">
                <a:solidFill>
                  <a:srgbClr val="FF0000"/>
                </a:solidFill>
              </a:rPr>
              <a:t>M</a:t>
            </a:r>
            <a:r>
              <a:rPr lang="de-DE" sz="1600" b="1" dirty="0" err="1" smtClean="0">
                <a:solidFill>
                  <a:srgbClr val="FF0000"/>
                </a:solidFill>
              </a:rPr>
              <a:t>eal</a:t>
            </a:r>
            <a:endParaRPr lang="de-DE" sz="16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/>
              <a:t>A</a:t>
            </a:r>
            <a:r>
              <a:rPr lang="de-DE" sz="1800" dirty="0" smtClean="0"/>
              <a:t> </a:t>
            </a:r>
            <a:r>
              <a:rPr lang="de-DE" sz="1800" b="1" dirty="0"/>
              <a:t>LabVIEW </a:t>
            </a:r>
            <a:r>
              <a:rPr lang="de-DE" sz="1800" b="1" dirty="0" smtClean="0"/>
              <a:t>Class </a:t>
            </a:r>
            <a:r>
              <a:rPr lang="de-DE" sz="1800" dirty="0" err="1" smtClean="0"/>
              <a:t>has</a:t>
            </a:r>
            <a:r>
              <a:rPr lang="de-DE" sz="1800" dirty="0" smtClean="0"/>
              <a:t> </a:t>
            </a:r>
            <a:r>
              <a:rPr lang="de-DE" sz="1800" dirty="0" err="1" smtClean="0"/>
              <a:t>following</a:t>
            </a:r>
            <a:r>
              <a:rPr lang="de-DE" sz="1800" dirty="0" smtClean="0"/>
              <a:t> </a:t>
            </a:r>
            <a:r>
              <a:rPr lang="de-DE" sz="1800" dirty="0" err="1" smtClean="0"/>
              <a:t>properties</a:t>
            </a:r>
            <a:r>
              <a:rPr lang="de-DE" sz="1800" dirty="0" smtClean="0"/>
              <a:t>:</a:t>
            </a:r>
            <a:endParaRPr lang="de-DE" sz="1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b="1" dirty="0" smtClean="0"/>
              <a:t>Attributes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defined</a:t>
            </a:r>
            <a:r>
              <a:rPr lang="de-DE" sz="1600" dirty="0" smtClean="0"/>
              <a:t> in </a:t>
            </a:r>
            <a:r>
              <a:rPr lang="de-DE" sz="1600" i="1" dirty="0"/>
              <a:t>Cluster </a:t>
            </a:r>
            <a:r>
              <a:rPr lang="de-DE" sz="1600" dirty="0" err="1" smtClean="0"/>
              <a:t>of</a:t>
            </a:r>
            <a:r>
              <a:rPr lang="de-DE" sz="1600" i="1" dirty="0" smtClean="0"/>
              <a:t> Class </a:t>
            </a:r>
            <a:r>
              <a:rPr lang="de-DE" sz="1600" i="1" dirty="0"/>
              <a:t>Private </a:t>
            </a:r>
            <a:r>
              <a:rPr lang="de-DE" sz="1600" i="1" dirty="0" smtClean="0"/>
              <a:t>Data</a:t>
            </a:r>
            <a:r>
              <a:rPr lang="de-DE" sz="1600" dirty="0" smtClean="0"/>
              <a:t>.</a:t>
            </a:r>
            <a:endParaRPr lang="de-DE" sz="16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b="1" dirty="0" err="1" smtClean="0"/>
              <a:t>Methods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b="1" dirty="0"/>
              <a:t>VI</a:t>
            </a:r>
            <a:r>
              <a:rPr lang="de-DE" sz="1600" dirty="0"/>
              <a:t>s, </a:t>
            </a:r>
            <a:r>
              <a:rPr lang="de-DE" sz="1600" dirty="0" err="1" smtClean="0"/>
              <a:t>that</a:t>
            </a:r>
            <a:r>
              <a:rPr lang="de-DE" sz="1600" dirty="0" smtClean="0"/>
              <a:t> </a:t>
            </a:r>
            <a:r>
              <a:rPr lang="de-DE" sz="1600" dirty="0" err="1" smtClean="0"/>
              <a:t>read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modifies</a:t>
            </a:r>
            <a:r>
              <a:rPr lang="de-DE" sz="1600" dirty="0" smtClean="0"/>
              <a:t> </a:t>
            </a:r>
            <a:r>
              <a:rPr lang="de-DE" sz="1600" dirty="0" err="1" smtClean="0"/>
              <a:t>attribute</a:t>
            </a:r>
            <a:r>
              <a:rPr lang="de-DE" sz="1600" dirty="0" smtClean="0"/>
              <a:t> </a:t>
            </a:r>
            <a:r>
              <a:rPr lang="de-DE" sz="1600" dirty="0" err="1" smtClean="0"/>
              <a:t>values</a:t>
            </a:r>
            <a:r>
              <a:rPr lang="de-DE" sz="1600" dirty="0" smtClean="0"/>
              <a:t>.</a:t>
            </a:r>
            <a:endParaRPr lang="de-DE" sz="16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1200" dirty="0" smtClean="0"/>
              <a:t>Data </a:t>
            </a:r>
            <a:r>
              <a:rPr lang="de-DE" sz="1200" dirty="0" err="1" smtClean="0"/>
              <a:t>access</a:t>
            </a:r>
            <a:r>
              <a:rPr lang="de-DE" sz="1200" dirty="0" smtClean="0"/>
              <a:t> </a:t>
            </a:r>
            <a:r>
              <a:rPr lang="de-DE" sz="1200" b="1" dirty="0" smtClean="0"/>
              <a:t>VI</a:t>
            </a:r>
            <a:r>
              <a:rPr lang="de-DE" sz="1200" dirty="0" smtClean="0"/>
              <a:t>s </a:t>
            </a:r>
            <a:r>
              <a:rPr lang="de-DE" sz="1200" dirty="0"/>
              <a:t>(Accessors): </a:t>
            </a:r>
            <a:r>
              <a:rPr lang="de-DE" sz="1200" dirty="0" smtClean="0"/>
              <a:t>simple </a:t>
            </a:r>
            <a:r>
              <a:rPr lang="de-DE" sz="1200" dirty="0" err="1" smtClean="0"/>
              <a:t>read</a:t>
            </a:r>
            <a:r>
              <a:rPr lang="de-DE" sz="1200" dirty="0" smtClean="0"/>
              <a:t> </a:t>
            </a:r>
            <a:r>
              <a:rPr lang="de-DE" sz="1200" dirty="0" err="1" smtClean="0"/>
              <a:t>or</a:t>
            </a:r>
            <a:r>
              <a:rPr lang="de-DE" sz="1200" dirty="0" smtClean="0"/>
              <a:t> </a:t>
            </a:r>
            <a:r>
              <a:rPr lang="de-DE" sz="1200" dirty="0" err="1" smtClean="0"/>
              <a:t>write</a:t>
            </a:r>
            <a:r>
              <a:rPr lang="de-DE" sz="1200" dirty="0" smtClean="0"/>
              <a:t> </a:t>
            </a:r>
            <a:r>
              <a:rPr lang="de-DE" sz="1200" dirty="0" err="1" smtClean="0"/>
              <a:t>attribute</a:t>
            </a:r>
            <a:r>
              <a:rPr lang="de-DE" sz="1200" dirty="0" smtClean="0"/>
              <a:t> </a:t>
            </a:r>
            <a:r>
              <a:rPr lang="de-DE" sz="1200" dirty="0" err="1" smtClean="0"/>
              <a:t>values</a:t>
            </a:r>
            <a:r>
              <a:rPr lang="de-DE" sz="1200" dirty="0" smtClean="0"/>
              <a:t>.</a:t>
            </a:r>
            <a:endParaRPr lang="de-DE" sz="12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1200" dirty="0" smtClean="0"/>
              <a:t>Other </a:t>
            </a:r>
            <a:r>
              <a:rPr lang="de-DE" sz="1200" b="1" dirty="0"/>
              <a:t>VI</a:t>
            </a:r>
            <a:r>
              <a:rPr lang="de-DE" sz="1200" dirty="0"/>
              <a:t>s, </a:t>
            </a:r>
            <a:r>
              <a:rPr lang="de-DE" sz="1200" dirty="0" err="1" smtClean="0"/>
              <a:t>that</a:t>
            </a:r>
            <a:r>
              <a:rPr lang="de-DE" sz="1200" dirty="0" smtClean="0"/>
              <a:t> </a:t>
            </a:r>
            <a:r>
              <a:rPr lang="de-DE" sz="1200" dirty="0" err="1" smtClean="0"/>
              <a:t>may</a:t>
            </a:r>
            <a:r>
              <a:rPr lang="de-DE" sz="1200" dirty="0" smtClean="0"/>
              <a:t> </a:t>
            </a:r>
            <a:r>
              <a:rPr lang="de-DE" sz="1200" dirty="0" err="1" smtClean="0"/>
              <a:t>modify</a:t>
            </a:r>
            <a:r>
              <a:rPr lang="de-DE" sz="1200" dirty="0" smtClean="0"/>
              <a:t> </a:t>
            </a:r>
            <a:r>
              <a:rPr lang="de-DE" sz="1200" dirty="0" err="1" smtClean="0"/>
              <a:t>attribute</a:t>
            </a:r>
            <a:r>
              <a:rPr lang="de-DE" sz="1200" dirty="0" smtClean="0"/>
              <a:t> </a:t>
            </a:r>
            <a:r>
              <a:rPr lang="de-DE" sz="1200" dirty="0" err="1" smtClean="0"/>
              <a:t>values</a:t>
            </a:r>
            <a:r>
              <a:rPr lang="de-DE" sz="1200" dirty="0" smtClean="0"/>
              <a:t>.</a:t>
            </a:r>
            <a:endParaRPr lang="de-DE" sz="12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1200" dirty="0"/>
              <a:t>Access </a:t>
            </a:r>
            <a:r>
              <a:rPr lang="de-DE" sz="1200" dirty="0" err="1"/>
              <a:t>s</a:t>
            </a:r>
            <a:r>
              <a:rPr lang="de-DE" sz="1200" dirty="0" err="1" smtClean="0"/>
              <a:t>cope</a:t>
            </a:r>
            <a:r>
              <a:rPr lang="de-DE" sz="1200" dirty="0"/>
              <a:t>: </a:t>
            </a:r>
            <a:r>
              <a:rPr lang="de-DE" sz="1200" dirty="0" smtClean="0"/>
              <a:t>(Who </a:t>
            </a:r>
            <a:r>
              <a:rPr lang="de-DE" sz="1200" dirty="0" err="1" smtClean="0"/>
              <a:t>is</a:t>
            </a:r>
            <a:r>
              <a:rPr lang="de-DE" sz="1200" dirty="0" smtClean="0"/>
              <a:t> </a:t>
            </a:r>
            <a:r>
              <a:rPr lang="de-DE" sz="1200" dirty="0" err="1" smtClean="0"/>
              <a:t>allowed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call</a:t>
            </a:r>
            <a:r>
              <a:rPr lang="de-DE" sz="1200" dirty="0" smtClean="0"/>
              <a:t> a VI?)</a:t>
            </a:r>
            <a:endParaRPr lang="de-DE" sz="1200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sz="1100" dirty="0"/>
              <a:t>Private (Community): </a:t>
            </a:r>
            <a:r>
              <a:rPr lang="de-DE" sz="1100" dirty="0" smtClean="0"/>
              <a:t>	</a:t>
            </a:r>
            <a:r>
              <a:rPr lang="de-DE" sz="1100" dirty="0" err="1"/>
              <a:t>O</a:t>
            </a:r>
            <a:r>
              <a:rPr lang="de-DE" sz="1100" dirty="0" err="1" smtClean="0"/>
              <a:t>nly</a:t>
            </a:r>
            <a:r>
              <a:rPr lang="de-DE" sz="1100" dirty="0" smtClean="0"/>
              <a:t> </a:t>
            </a:r>
            <a:r>
              <a:rPr lang="de-DE" sz="1100" b="1" dirty="0" smtClean="0"/>
              <a:t>VI</a:t>
            </a:r>
            <a:r>
              <a:rPr lang="de-DE" sz="1100" dirty="0" smtClean="0"/>
              <a:t>s </a:t>
            </a:r>
            <a:r>
              <a:rPr lang="de-DE" sz="1100" dirty="0" err="1" smtClean="0"/>
              <a:t>of</a:t>
            </a:r>
            <a:r>
              <a:rPr lang="de-DE" sz="1100" dirty="0" smtClean="0"/>
              <a:t> </a:t>
            </a:r>
            <a:r>
              <a:rPr lang="de-DE" sz="1100" dirty="0" err="1"/>
              <a:t>c</a:t>
            </a:r>
            <a:r>
              <a:rPr lang="de-DE" sz="1100" dirty="0" err="1" smtClean="0"/>
              <a:t>lasse</a:t>
            </a:r>
            <a:r>
              <a:rPr lang="de-DE" sz="1100" dirty="0" smtClean="0"/>
              <a:t> </a:t>
            </a:r>
            <a:r>
              <a:rPr lang="de-DE" sz="1100" dirty="0" err="1" smtClean="0"/>
              <a:t>itself</a:t>
            </a:r>
            <a:r>
              <a:rPr lang="de-DE" sz="1100" dirty="0" smtClean="0"/>
              <a:t> (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friends</a:t>
            </a:r>
            <a:r>
              <a:rPr lang="de-DE" sz="1100" dirty="0" smtClean="0"/>
              <a:t>)</a:t>
            </a:r>
            <a:endParaRPr lang="de-DE" sz="1100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sz="1100" dirty="0" err="1"/>
              <a:t>Protected</a:t>
            </a:r>
            <a:r>
              <a:rPr lang="de-DE" sz="1100" dirty="0"/>
              <a:t>: 	 </a:t>
            </a:r>
            <a:r>
              <a:rPr lang="de-DE" sz="1100" dirty="0" smtClean="0"/>
              <a:t>      	</a:t>
            </a:r>
            <a:r>
              <a:rPr lang="de-DE" sz="1100" dirty="0"/>
              <a:t> </a:t>
            </a:r>
            <a:r>
              <a:rPr lang="de-DE" sz="1100" dirty="0" err="1"/>
              <a:t>Only</a:t>
            </a:r>
            <a:r>
              <a:rPr lang="de-DE" sz="1100" dirty="0"/>
              <a:t> </a:t>
            </a:r>
            <a:r>
              <a:rPr lang="de-DE" sz="1100" b="1" dirty="0"/>
              <a:t>VI</a:t>
            </a:r>
            <a:r>
              <a:rPr lang="de-DE" sz="1100" dirty="0"/>
              <a:t>s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classe</a:t>
            </a:r>
            <a:r>
              <a:rPr lang="de-DE" sz="1100" dirty="0"/>
              <a:t> </a:t>
            </a:r>
            <a:r>
              <a:rPr lang="de-DE" sz="1100" dirty="0" err="1"/>
              <a:t>itself</a:t>
            </a:r>
            <a:r>
              <a:rPr lang="de-DE" sz="1100" dirty="0"/>
              <a:t> </a:t>
            </a:r>
            <a:r>
              <a:rPr lang="de-DE" sz="1100" dirty="0" err="1" smtClean="0"/>
              <a:t>and</a:t>
            </a:r>
            <a:r>
              <a:rPr lang="de-DE" sz="1100" dirty="0" smtClean="0"/>
              <a:t> </a:t>
            </a:r>
            <a:r>
              <a:rPr lang="de-DE" sz="1100" dirty="0" err="1" smtClean="0"/>
              <a:t>its</a:t>
            </a:r>
            <a:r>
              <a:rPr lang="de-DE" sz="1100" dirty="0" smtClean="0"/>
              <a:t> </a:t>
            </a:r>
            <a:r>
              <a:rPr lang="de-DE" sz="1100" dirty="0" err="1" smtClean="0"/>
              <a:t>derived</a:t>
            </a:r>
            <a:r>
              <a:rPr lang="de-DE" sz="1100" dirty="0" smtClean="0"/>
              <a:t> </a:t>
            </a:r>
            <a:r>
              <a:rPr lang="de-DE" sz="1100" dirty="0" err="1" smtClean="0"/>
              <a:t>classes</a:t>
            </a:r>
            <a:endParaRPr lang="de-DE" sz="1100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sz="1100" dirty="0"/>
              <a:t>Public: 	</a:t>
            </a:r>
            <a:r>
              <a:rPr lang="de-DE" sz="1100" dirty="0" smtClean="0"/>
              <a:t>       		All </a:t>
            </a:r>
            <a:r>
              <a:rPr lang="de-DE" sz="1100" dirty="0" err="1" smtClean="0"/>
              <a:t>other</a:t>
            </a:r>
            <a:r>
              <a:rPr lang="de-DE" sz="1100" dirty="0" smtClean="0"/>
              <a:t> </a:t>
            </a:r>
            <a:r>
              <a:rPr lang="de-DE" sz="1100" b="1" dirty="0" smtClean="0"/>
              <a:t>VI</a:t>
            </a:r>
            <a:r>
              <a:rPr lang="de-DE" sz="1100" dirty="0" smtClean="0"/>
              <a:t>s</a:t>
            </a:r>
            <a:r>
              <a:rPr lang="de-DE" sz="1100" dirty="0"/>
              <a:t>. T</a:t>
            </a:r>
            <a:r>
              <a:rPr lang="de-DE" sz="1100" dirty="0" smtClean="0"/>
              <a:t>hese </a:t>
            </a:r>
            <a:r>
              <a:rPr lang="de-DE" sz="1100" dirty="0" err="1" smtClean="0"/>
              <a:t>are</a:t>
            </a:r>
            <a:r>
              <a:rPr lang="de-DE" sz="1100" dirty="0" smtClean="0"/>
              <a:t> </a:t>
            </a:r>
            <a:r>
              <a:rPr lang="de-DE" sz="1100" dirty="0" err="1" smtClean="0"/>
              <a:t>the</a:t>
            </a:r>
            <a:r>
              <a:rPr lang="de-DE" sz="1100" dirty="0" smtClean="0"/>
              <a:t> </a:t>
            </a:r>
            <a:r>
              <a:rPr lang="de-DE" sz="1100" dirty="0" err="1" smtClean="0"/>
              <a:t>public</a:t>
            </a:r>
            <a:r>
              <a:rPr lang="de-DE" sz="1100" dirty="0" smtClean="0"/>
              <a:t> </a:t>
            </a:r>
            <a:r>
              <a:rPr lang="de-DE" sz="1100" dirty="0" err="1" smtClean="0"/>
              <a:t>interface</a:t>
            </a:r>
            <a:r>
              <a:rPr lang="de-DE" sz="1100" dirty="0" smtClean="0"/>
              <a:t>!</a:t>
            </a:r>
            <a:endParaRPr lang="de-DE" sz="1100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55F62EA0-758B-4537-9710-503CC04D4AEC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635896" y="4503297"/>
            <a:ext cx="3057525" cy="640457"/>
            <a:chOff x="6012160" y="5236815"/>
            <a:chExt cx="3057525" cy="640457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236815"/>
              <a:ext cx="2657475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5524847"/>
              <a:ext cx="30575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6228" cy="412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11588"/>
            <a:ext cx="4743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53075"/>
            <a:ext cx="33813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3275"/>
            <a:ext cx="23050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Gerade Verbindung mit Pfeil 7"/>
          <p:cNvCxnSpPr/>
          <p:nvPr/>
        </p:nvCxnSpPr>
        <p:spPr>
          <a:xfrm>
            <a:off x="1835696" y="2492896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415330"/>
            <a:ext cx="8172000" cy="648072"/>
          </a:xfrm>
        </p:spPr>
        <p:txBody>
          <a:bodyPr/>
          <a:lstStyle/>
          <a:p>
            <a:r>
              <a:rPr lang="de-DE" dirty="0" smtClean="0"/>
              <a:t>LVOOP </a:t>
            </a:r>
            <a:r>
              <a:rPr lang="de-DE" dirty="0" err="1" smtClean="0"/>
              <a:t>Inheritance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512" y="1916832"/>
            <a:ext cx="6696744" cy="4167219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User-</a:t>
            </a:r>
            <a:r>
              <a:rPr lang="de-DE" dirty="0" err="1" smtClean="0"/>
              <a:t>Classe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ancester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700" b="1" i="1" dirty="0"/>
              <a:t>LabVIEW </a:t>
            </a:r>
            <a:r>
              <a:rPr lang="de-DE" sz="1700" b="1" i="1" dirty="0" err="1"/>
              <a:t>Object</a:t>
            </a:r>
            <a:r>
              <a:rPr lang="de-DE" sz="1700" b="1" i="1" dirty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ultimate</a:t>
            </a:r>
            <a:r>
              <a:rPr lang="de-DE" dirty="0" smtClean="0"/>
              <a:t> </a:t>
            </a:r>
            <a:r>
              <a:rPr lang="de-DE" dirty="0" err="1" smtClean="0"/>
              <a:t>ancestor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Empty </a:t>
            </a:r>
            <a:r>
              <a:rPr lang="de-DE" i="1" dirty="0"/>
              <a:t>Cluster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class</a:t>
            </a:r>
            <a:r>
              <a:rPr lang="de-DE" i="1" dirty="0"/>
              <a:t> private </a:t>
            </a:r>
            <a:r>
              <a:rPr lang="de-DE" i="1" dirty="0" err="1"/>
              <a:t>data</a:t>
            </a:r>
            <a:endParaRPr lang="de-DE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DE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 </a:t>
            </a:r>
            <a:r>
              <a:rPr lang="de-DE" sz="1700" b="1" i="1" dirty="0" smtClean="0"/>
              <a:t>Class</a:t>
            </a:r>
            <a:r>
              <a:rPr lang="de-DE" dirty="0" smtClean="0"/>
              <a:t> </a:t>
            </a:r>
            <a:endParaRPr lang="de-DE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err="1" smtClean="0"/>
              <a:t>inherits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der </a:t>
            </a:r>
            <a:r>
              <a:rPr lang="de-DE" dirty="0" err="1"/>
              <a:t>b</a:t>
            </a:r>
            <a:r>
              <a:rPr lang="de-DE" dirty="0" err="1" smtClean="0"/>
              <a:t>ase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dirty="0" smtClean="0"/>
              <a:t>Attributes: Access via </a:t>
            </a:r>
            <a:r>
              <a:rPr lang="de-DE" dirty="0" err="1" smtClean="0"/>
              <a:t>accessor</a:t>
            </a:r>
            <a:r>
              <a:rPr lang="de-DE" dirty="0" smtClean="0"/>
              <a:t>-</a:t>
            </a:r>
            <a:r>
              <a:rPr lang="de-DE" b="1" dirty="0" smtClean="0"/>
              <a:t>VI</a:t>
            </a:r>
            <a:r>
              <a:rPr lang="de-DE" dirty="0" smtClean="0"/>
              <a:t>s</a:t>
            </a:r>
            <a:endParaRPr lang="de-DE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dirty="0" err="1" smtClean="0"/>
              <a:t>Methodd</a:t>
            </a:r>
            <a:r>
              <a:rPr lang="de-DE" dirty="0" smtClean="0"/>
              <a:t>: </a:t>
            </a:r>
            <a:r>
              <a:rPr lang="de-DE" dirty="0" err="1"/>
              <a:t>protected</a:t>
            </a:r>
            <a:r>
              <a:rPr lang="de-DE" dirty="0"/>
              <a:t> und </a:t>
            </a:r>
            <a:r>
              <a:rPr lang="de-DE" dirty="0" err="1"/>
              <a:t>public</a:t>
            </a:r>
            <a:endParaRPr lang="de-DE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err="1" smtClean="0"/>
              <a:t>extends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class</a:t>
            </a:r>
            <a:endParaRPr lang="de-DE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dirty="0" err="1" smtClean="0"/>
              <a:t>new</a:t>
            </a:r>
            <a:r>
              <a:rPr lang="de-DE" dirty="0" smtClean="0"/>
              <a:t> Attributes</a:t>
            </a:r>
            <a:endParaRPr lang="de-DE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DE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err="1" smtClean="0"/>
              <a:t>spezializes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classe</a:t>
            </a:r>
            <a:endParaRPr lang="de-DE" dirty="0"/>
          </a:p>
          <a:p>
            <a:pPr marL="1714500" lvl="3" indent="-342900">
              <a:buFont typeface="Arial" pitchFamily="34" charset="0"/>
              <a:buChar char="•"/>
            </a:pPr>
            <a:r>
              <a:rPr lang="de-DE" dirty="0" err="1" smtClean="0"/>
              <a:t>Overrides</a:t>
            </a:r>
            <a:r>
              <a:rPr lang="de-DE" dirty="0" smtClean="0"/>
              <a:t> </a:t>
            </a:r>
            <a:r>
              <a:rPr lang="de-DE" i="1" dirty="0"/>
              <a:t>Dynamic </a:t>
            </a:r>
            <a:r>
              <a:rPr lang="de-DE" i="1" dirty="0" err="1" smtClean="0"/>
              <a:t>Dispatch</a:t>
            </a:r>
            <a:r>
              <a:rPr lang="de-DE" dirty="0" smtClean="0"/>
              <a:t>-VIs.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07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7"/>
          <p:cNvCxnSpPr/>
          <p:nvPr/>
        </p:nvCxnSpPr>
        <p:spPr>
          <a:xfrm>
            <a:off x="5953125" y="2492896"/>
            <a:ext cx="24352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38536"/>
            <a:ext cx="30003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10"/>
          <p:cNvCxnSpPr/>
          <p:nvPr/>
        </p:nvCxnSpPr>
        <p:spPr>
          <a:xfrm>
            <a:off x="5953125" y="2492896"/>
            <a:ext cx="1690687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2281615"/>
            <a:ext cx="5544616" cy="380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61789"/>
            <a:ext cx="8172000" cy="792088"/>
          </a:xfrm>
        </p:spPr>
        <p:txBody>
          <a:bodyPr>
            <a:normAutofit/>
          </a:bodyPr>
          <a:lstStyle/>
          <a:p>
            <a:r>
              <a:rPr lang="de-DE" dirty="0" smtClean="0"/>
              <a:t>Advantages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LVOOP </a:t>
            </a:r>
            <a:r>
              <a:rPr lang="de-DE" dirty="0" err="1" smtClean="0"/>
              <a:t>Classes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 smtClean="0"/>
              <a:t>(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respect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type </a:t>
            </a:r>
            <a:r>
              <a:rPr lang="de-DE" sz="2000" dirty="0" err="1" smtClean="0"/>
              <a:t>definition</a:t>
            </a:r>
            <a:r>
              <a:rPr lang="de-DE" sz="2000" dirty="0" smtClean="0"/>
              <a:t>)</a:t>
            </a:r>
            <a:endParaRPr lang="de-D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000" y="1413221"/>
            <a:ext cx="8172000" cy="482409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1800" b="1" dirty="0" err="1" smtClean="0"/>
              <a:t>Encapsulation</a:t>
            </a:r>
            <a:endParaRPr lang="de-DE" sz="18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smtClean="0"/>
              <a:t>Attribute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always</a:t>
            </a:r>
            <a:r>
              <a:rPr lang="de-DE" sz="1600" dirty="0" smtClean="0"/>
              <a:t> private. </a:t>
            </a:r>
            <a:r>
              <a:rPr lang="de-DE" sz="1600" dirty="0" err="1" smtClean="0"/>
              <a:t>It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modified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member</a:t>
            </a:r>
            <a:r>
              <a:rPr lang="de-DE" sz="1600" dirty="0" smtClean="0"/>
              <a:t>-VIs </a:t>
            </a:r>
            <a:r>
              <a:rPr lang="de-DE" sz="1600" dirty="0" err="1" smtClean="0"/>
              <a:t>only</a:t>
            </a:r>
            <a:r>
              <a:rPr lang="de-DE" sz="1600" dirty="0" smtClean="0"/>
              <a:t>.</a:t>
            </a:r>
            <a:endParaRPr lang="de-DE" sz="16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/>
              <a:t>I</a:t>
            </a:r>
            <a:r>
              <a:rPr lang="de-DE" sz="1600" dirty="0" smtClean="0"/>
              <a:t>nterne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structure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hidden</a:t>
            </a:r>
            <a:r>
              <a:rPr lang="de-DE" sz="1600" dirty="0" smtClean="0"/>
              <a:t>.</a:t>
            </a:r>
            <a:endParaRPr lang="de-DE" sz="16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smtClean="0"/>
              <a:t>Access: </a:t>
            </a:r>
            <a:r>
              <a:rPr lang="de-DE" sz="1600" i="1" dirty="0"/>
              <a:t>Public, </a:t>
            </a:r>
            <a:r>
              <a:rPr lang="de-DE" sz="1600" i="1" dirty="0" err="1"/>
              <a:t>Protected</a:t>
            </a:r>
            <a:r>
              <a:rPr lang="de-DE" sz="1600" i="1" dirty="0"/>
              <a:t>, Private, Community </a:t>
            </a:r>
            <a:r>
              <a:rPr lang="de-DE" sz="1600" dirty="0" smtClean="0"/>
              <a:t>(</a:t>
            </a:r>
            <a:r>
              <a:rPr lang="de-DE" sz="1600" dirty="0" err="1" smtClean="0"/>
              <a:t>friend</a:t>
            </a:r>
            <a:r>
              <a:rPr lang="de-DE" sz="1600" dirty="0" smtClean="0"/>
              <a:t>)</a:t>
            </a:r>
            <a:endParaRPr lang="de-DE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b="1" dirty="0" err="1" smtClean="0"/>
              <a:t>Modularity</a:t>
            </a:r>
            <a:endParaRPr lang="de-DE" sz="18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/>
              <a:t>c</a:t>
            </a:r>
            <a:r>
              <a:rPr lang="de-DE" sz="1600" dirty="0" err="1" smtClean="0"/>
              <a:t>lass</a:t>
            </a:r>
            <a:r>
              <a:rPr lang="de-DE" sz="1600" dirty="0" smtClean="0"/>
              <a:t> </a:t>
            </a:r>
            <a:r>
              <a:rPr lang="de-DE" sz="1600" dirty="0" err="1" smtClean="0"/>
              <a:t>has</a:t>
            </a:r>
            <a:r>
              <a:rPr lang="de-DE" sz="1600" dirty="0" smtClean="0"/>
              <a:t> a </a:t>
            </a:r>
            <a:r>
              <a:rPr lang="de-DE" sz="1600" dirty="0" err="1" smtClean="0"/>
              <a:t>specified</a:t>
            </a:r>
            <a:r>
              <a:rPr lang="de-DE" sz="1600" dirty="0" smtClean="0"/>
              <a:t> </a:t>
            </a:r>
            <a:r>
              <a:rPr lang="de-DE" sz="1600" dirty="0" err="1" smtClean="0"/>
              <a:t>responsibility</a:t>
            </a:r>
            <a:r>
              <a:rPr lang="de-DE" sz="1600" dirty="0" smtClean="0"/>
              <a:t>.</a:t>
            </a:r>
            <a:endParaRPr lang="de-DE" sz="16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smtClean="0"/>
              <a:t>Public </a:t>
            </a:r>
            <a:r>
              <a:rPr lang="de-DE" sz="1600" dirty="0" err="1"/>
              <a:t>i</a:t>
            </a:r>
            <a:r>
              <a:rPr lang="de-DE" sz="1600" dirty="0" err="1" smtClean="0"/>
              <a:t>nterface</a:t>
            </a:r>
            <a:r>
              <a:rPr lang="de-DE" sz="1600" dirty="0" smtClean="0"/>
              <a:t> </a:t>
            </a:r>
            <a:r>
              <a:rPr lang="de-DE" sz="1600" dirty="0" err="1" smtClean="0"/>
              <a:t>should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well</a:t>
            </a:r>
            <a:r>
              <a:rPr lang="de-DE" sz="1600" dirty="0" smtClean="0"/>
              <a:t> </a:t>
            </a:r>
            <a:r>
              <a:rPr lang="de-DE" sz="1600" dirty="0" err="1" smtClean="0"/>
              <a:t>defined</a:t>
            </a:r>
            <a:r>
              <a:rPr lang="de-DE" sz="1600" dirty="0" smtClean="0"/>
              <a:t>.</a:t>
            </a:r>
            <a:endParaRPr lang="de-DE" sz="1600" dirty="0"/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1200" dirty="0" err="1" smtClean="0"/>
              <a:t>It</a:t>
            </a:r>
            <a:r>
              <a:rPr lang="de-DE" sz="1200" dirty="0" smtClean="0"/>
              <a:t> </a:t>
            </a:r>
            <a:r>
              <a:rPr lang="de-DE" sz="1200" dirty="0" err="1" smtClean="0"/>
              <a:t>shouldn‘d</a:t>
            </a:r>
            <a:r>
              <a:rPr lang="de-DE" sz="1200" dirty="0" smtClean="0"/>
              <a:t> </a:t>
            </a:r>
            <a:r>
              <a:rPr lang="de-DE" sz="1200" dirty="0" err="1" smtClean="0"/>
              <a:t>be</a:t>
            </a:r>
            <a:r>
              <a:rPr lang="de-DE" sz="1200" dirty="0" smtClean="0"/>
              <a:t> </a:t>
            </a:r>
            <a:r>
              <a:rPr lang="de-DE" sz="1200" dirty="0" err="1" smtClean="0"/>
              <a:t>modifies</a:t>
            </a:r>
            <a:r>
              <a:rPr lang="de-DE" sz="1200" dirty="0" smtClean="0"/>
              <a:t> </a:t>
            </a:r>
            <a:r>
              <a:rPr lang="de-DE" sz="1200" dirty="0" err="1" smtClean="0"/>
              <a:t>without</a:t>
            </a:r>
            <a:r>
              <a:rPr lang="de-DE" sz="1200" dirty="0" smtClean="0"/>
              <a:t> </a:t>
            </a:r>
            <a:r>
              <a:rPr lang="de-DE" sz="1200" dirty="0" err="1" smtClean="0"/>
              <a:t>really</a:t>
            </a:r>
            <a:r>
              <a:rPr lang="de-DE" sz="1200" dirty="0" smtClean="0"/>
              <a:t> </a:t>
            </a:r>
            <a:r>
              <a:rPr lang="de-DE" sz="1200" dirty="0" err="1" smtClean="0"/>
              <a:t>good</a:t>
            </a:r>
            <a:r>
              <a:rPr lang="de-DE" sz="1200" dirty="0" smtClean="0"/>
              <a:t> </a:t>
            </a:r>
            <a:r>
              <a:rPr lang="de-DE" sz="1200" dirty="0" err="1" smtClean="0"/>
              <a:t>reason</a:t>
            </a:r>
            <a:r>
              <a:rPr lang="de-DE" sz="1200" dirty="0" smtClean="0"/>
              <a:t>.</a:t>
            </a:r>
            <a:endParaRPr lang="de-DE" sz="12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err="1" smtClean="0"/>
              <a:t>Simplyfies</a:t>
            </a:r>
            <a:r>
              <a:rPr lang="de-DE" sz="1600" dirty="0" smtClean="0"/>
              <a:t> </a:t>
            </a:r>
            <a:r>
              <a:rPr lang="de-DE" sz="1600" dirty="0" err="1" smtClean="0"/>
              <a:t>testability</a:t>
            </a:r>
            <a:r>
              <a:rPr lang="de-DE" sz="1600" dirty="0" smtClean="0"/>
              <a:t>.</a:t>
            </a:r>
            <a:endParaRPr lang="de-DE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b="1" dirty="0" err="1" smtClean="0"/>
              <a:t>Extensibility</a:t>
            </a:r>
            <a:endParaRPr lang="de-DE" sz="18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err="1"/>
              <a:t>D</a:t>
            </a:r>
            <a:r>
              <a:rPr lang="de-DE" sz="1600" dirty="0" err="1" smtClean="0"/>
              <a:t>erived</a:t>
            </a:r>
            <a:r>
              <a:rPr lang="de-DE" sz="1600" dirty="0" smtClean="0"/>
              <a:t> </a:t>
            </a:r>
            <a:r>
              <a:rPr lang="de-DE" sz="1600" dirty="0" err="1" smtClean="0"/>
              <a:t>classes</a:t>
            </a:r>
            <a:r>
              <a:rPr lang="de-DE" sz="1600" dirty="0" smtClean="0"/>
              <a:t> </a:t>
            </a:r>
            <a:r>
              <a:rPr lang="de-DE" sz="1600" dirty="0" err="1" smtClean="0"/>
              <a:t>extend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attributes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behaviour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their</a:t>
            </a:r>
            <a:r>
              <a:rPr lang="de-DE" sz="1600" dirty="0" smtClean="0"/>
              <a:t> </a:t>
            </a:r>
            <a:r>
              <a:rPr lang="de-DE" sz="1600" dirty="0" err="1" smtClean="0"/>
              <a:t>ancestor</a:t>
            </a:r>
            <a:r>
              <a:rPr lang="de-DE" sz="1600" dirty="0" smtClean="0"/>
              <a:t> </a:t>
            </a:r>
            <a:r>
              <a:rPr lang="de-DE" sz="1600" dirty="0" err="1" smtClean="0"/>
              <a:t>class</a:t>
            </a:r>
            <a:r>
              <a:rPr lang="de-DE" sz="1600" dirty="0" smtClean="0"/>
              <a:t>.</a:t>
            </a:r>
            <a:endParaRPr lang="de-DE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b="1" dirty="0" err="1" smtClean="0"/>
              <a:t>Spezialization</a:t>
            </a:r>
            <a:endParaRPr lang="de-DE" sz="18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err="1" smtClean="0"/>
              <a:t>Derived</a:t>
            </a:r>
            <a:r>
              <a:rPr lang="de-DE" sz="1600" dirty="0" smtClean="0"/>
              <a:t> </a:t>
            </a:r>
            <a:r>
              <a:rPr lang="de-DE" sz="1600" dirty="0" err="1" smtClean="0"/>
              <a:t>classes</a:t>
            </a:r>
            <a:r>
              <a:rPr lang="de-DE" sz="1600" dirty="0" smtClean="0"/>
              <a:t> </a:t>
            </a:r>
            <a:r>
              <a:rPr lang="de-DE" sz="1600" dirty="0" err="1" smtClean="0"/>
              <a:t>spezialize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behaviour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/>
              <a:t>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 smtClean="0"/>
              <a:t>ancestor</a:t>
            </a:r>
            <a:r>
              <a:rPr lang="de-DE" sz="1600" dirty="0" smtClean="0"/>
              <a:t> </a:t>
            </a:r>
            <a:r>
              <a:rPr lang="de-DE" sz="1600" dirty="0" err="1"/>
              <a:t>class</a:t>
            </a:r>
            <a:r>
              <a:rPr lang="de-DE" sz="1600" dirty="0"/>
              <a:t>.</a:t>
            </a:r>
            <a:endParaRPr lang="de-DE" sz="16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smtClean="0">
                <a:latin typeface="Times New Roman"/>
                <a:cs typeface="Times New Roman"/>
              </a:rPr>
              <a:t>→ </a:t>
            </a:r>
            <a:r>
              <a:rPr lang="de-DE" sz="1600" dirty="0" err="1" smtClean="0"/>
              <a:t>Override</a:t>
            </a:r>
            <a:r>
              <a:rPr lang="de-DE" sz="1600" dirty="0" smtClean="0"/>
              <a:t>-VI </a:t>
            </a:r>
            <a:r>
              <a:rPr lang="de-DE" sz="1600" dirty="0" err="1" smtClean="0"/>
              <a:t>overrides</a:t>
            </a:r>
            <a:r>
              <a:rPr lang="de-DE" sz="1600" dirty="0" smtClean="0"/>
              <a:t> Dynamic-</a:t>
            </a:r>
            <a:r>
              <a:rPr lang="de-DE" sz="1600" dirty="0" err="1" smtClean="0"/>
              <a:t>Dispatch</a:t>
            </a:r>
            <a:r>
              <a:rPr lang="de-DE" sz="1600" dirty="0" smtClean="0"/>
              <a:t>-VI</a:t>
            </a:r>
            <a:endParaRPr lang="de-DE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>
                <a:solidFill>
                  <a:srgbClr val="92D050"/>
                </a:solidFill>
              </a:rPr>
              <a:t>LabVIEW Objects </a:t>
            </a:r>
            <a:r>
              <a:rPr lang="de-DE" sz="1800" dirty="0" err="1" smtClean="0">
                <a:solidFill>
                  <a:srgbClr val="92D050"/>
                </a:solidFill>
              </a:rPr>
              <a:t>behave</a:t>
            </a:r>
            <a:r>
              <a:rPr lang="de-DE" sz="1800" dirty="0" smtClean="0">
                <a:solidFill>
                  <a:srgbClr val="92D050"/>
                </a:solidFill>
              </a:rPr>
              <a:t> </a:t>
            </a:r>
            <a:r>
              <a:rPr lang="de-DE" sz="1800" dirty="0" err="1" smtClean="0">
                <a:solidFill>
                  <a:srgbClr val="92D050"/>
                </a:solidFill>
              </a:rPr>
              <a:t>exactly</a:t>
            </a:r>
            <a:r>
              <a:rPr lang="de-DE" sz="1800" dirty="0" smtClean="0">
                <a:solidFill>
                  <a:srgbClr val="92D050"/>
                </a:solidFill>
              </a:rPr>
              <a:t> like </a:t>
            </a:r>
            <a:r>
              <a:rPr lang="de-DE" sz="1800" dirty="0" err="1" smtClean="0">
                <a:solidFill>
                  <a:srgbClr val="92D050"/>
                </a:solidFill>
              </a:rPr>
              <a:t>other</a:t>
            </a:r>
            <a:r>
              <a:rPr lang="de-DE" sz="1800" dirty="0" smtClean="0">
                <a:solidFill>
                  <a:srgbClr val="92D050"/>
                </a:solidFill>
              </a:rPr>
              <a:t> </a:t>
            </a:r>
            <a:r>
              <a:rPr lang="de-DE" sz="1800" dirty="0" err="1" smtClean="0">
                <a:solidFill>
                  <a:srgbClr val="92D050"/>
                </a:solidFill>
              </a:rPr>
              <a:t>Datentypes</a:t>
            </a:r>
            <a:r>
              <a:rPr lang="de-DE" sz="1800" dirty="0" smtClean="0">
                <a:solidFill>
                  <a:srgbClr val="92D050"/>
                </a:solidFill>
              </a:rPr>
              <a:t>!</a:t>
            </a:r>
            <a:endParaRPr lang="de-DE" sz="1800" dirty="0">
              <a:solidFill>
                <a:srgbClr val="92D050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92D050"/>
                </a:solidFill>
              </a:rPr>
              <a:t>They</a:t>
            </a:r>
            <a:r>
              <a:rPr lang="de-DE" sz="1600" dirty="0" smtClean="0">
                <a:solidFill>
                  <a:srgbClr val="92D050"/>
                </a:solidFill>
              </a:rPr>
              <a:t> </a:t>
            </a:r>
            <a:r>
              <a:rPr lang="de-DE" sz="1600" dirty="0" err="1" smtClean="0">
                <a:solidFill>
                  <a:srgbClr val="92D050"/>
                </a:solidFill>
              </a:rPr>
              <a:t>respect</a:t>
            </a:r>
            <a:r>
              <a:rPr lang="de-DE" sz="1600" dirty="0" smtClean="0">
                <a:solidFill>
                  <a:srgbClr val="92D050"/>
                </a:solidFill>
              </a:rPr>
              <a:t> </a:t>
            </a:r>
            <a:r>
              <a:rPr lang="de-DE" sz="1600" dirty="0" err="1" smtClean="0">
                <a:solidFill>
                  <a:srgbClr val="92D050"/>
                </a:solidFill>
              </a:rPr>
              <a:t>LabVIEW‘s</a:t>
            </a:r>
            <a:r>
              <a:rPr lang="de-DE" sz="1600" dirty="0" smtClean="0">
                <a:solidFill>
                  <a:srgbClr val="92D050"/>
                </a:solidFill>
              </a:rPr>
              <a:t> </a:t>
            </a:r>
            <a:r>
              <a:rPr lang="de-DE" sz="1600" dirty="0" err="1" smtClean="0">
                <a:solidFill>
                  <a:srgbClr val="92D050"/>
                </a:solidFill>
              </a:rPr>
              <a:t>dataflow</a:t>
            </a:r>
            <a:r>
              <a:rPr lang="de-DE" sz="1600" dirty="0" smtClean="0">
                <a:solidFill>
                  <a:srgbClr val="92D050"/>
                </a:solidFill>
              </a:rPr>
              <a:t> </a:t>
            </a:r>
            <a:r>
              <a:rPr lang="de-DE" sz="1600" dirty="0" err="1" smtClean="0">
                <a:solidFill>
                  <a:srgbClr val="92D050"/>
                </a:solidFill>
              </a:rPr>
              <a:t>paradigm</a:t>
            </a:r>
            <a:r>
              <a:rPr lang="de-DE" sz="1600" dirty="0" smtClean="0">
                <a:solidFill>
                  <a:srgbClr val="92D050"/>
                </a:solidFill>
              </a:rPr>
              <a:t>!</a:t>
            </a:r>
            <a:endParaRPr lang="de-DE" sz="1600" dirty="0">
              <a:solidFill>
                <a:srgbClr val="92D05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4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Crash Course: LVOOP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700" dirty="0"/>
              <a:t>}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1127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gsi-folienmaster-2014-II</Template>
  <TotalTime>0</TotalTime>
  <Words>1825</Words>
  <Application>Microsoft Office PowerPoint</Application>
  <PresentationFormat>Bildschirmpräsentation (4:3)</PresentationFormat>
  <Paragraphs>408</Paragraphs>
  <Slides>31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gsi-folienmaster-2014-II</vt:lpstr>
      <vt:lpstr>Actor Framework at GSI</vt:lpstr>
      <vt:lpstr>Agenda</vt:lpstr>
      <vt:lpstr>Motivation I CS Framework → CS++</vt:lpstr>
      <vt:lpstr>Motivation II CS Framework → CS++</vt:lpstr>
      <vt:lpstr>Crash Course: LVOOP</vt:lpstr>
      <vt:lpstr>                    LVOOP Objects and Classes</vt:lpstr>
      <vt:lpstr>LVOOP Inheritance</vt:lpstr>
      <vt:lpstr>Advantages of LVOOP Classes (with respect to type definition)</vt:lpstr>
      <vt:lpstr>Crash Course: LVOOP</vt:lpstr>
      <vt:lpstr>Design Pattern classic: Queued State Maschine  Three Sources of Code Replication</vt:lpstr>
      <vt:lpstr>Design Pattern object-oriented Actor Framework</vt:lpstr>
      <vt:lpstr>Local Actor Communication Message.lvclass</vt:lpstr>
      <vt:lpstr>Local Actor Communication Message.lvclass</vt:lpstr>
      <vt:lpstr>CS++ Requirements</vt:lpstr>
      <vt:lpstr>CS++ Architecture</vt:lpstr>
      <vt:lpstr>CS++ Classes</vt:lpstr>
      <vt:lpstr>CS++ StartActor &amp; MessageLogger ObjectManager</vt:lpstr>
      <vt:lpstr>CS++ Device Classes</vt:lpstr>
      <vt:lpstr>Distributed Actor Communication I</vt:lpstr>
      <vt:lpstr>CS++ Process Variable Classes</vt:lpstr>
      <vt:lpstr>Distributed Actor Communication II CS++ Classes</vt:lpstr>
      <vt:lpstr>SVMonitor.lvclass:Actor Core.vi</vt:lpstr>
      <vt:lpstr>Use Case: Display/Usage PV &amp; AE Example: GUI</vt:lpstr>
      <vt:lpstr>Use Case: Commands / Set-Value changes Example: DeviceActor</vt:lpstr>
      <vt:lpstr>CS++ Configuration</vt:lpstr>
      <vt:lpstr>CS++ Message Maker I</vt:lpstr>
      <vt:lpstr>CS++ Message Maker II</vt:lpstr>
      <vt:lpstr>CS++ Message Maker II</vt:lpstr>
      <vt:lpstr>Summary</vt:lpstr>
      <vt:lpstr>Referenzen</vt:lpstr>
      <vt:lpstr>DIMMonitor.lvclass:Actor Core.vi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Brand, Holger Dr.</dc:creator>
  <cp:lastModifiedBy>Brand, Holger Dr.</cp:lastModifiedBy>
  <cp:revision>342</cp:revision>
  <dcterms:created xsi:type="dcterms:W3CDTF">2015-11-02T10:05:09Z</dcterms:created>
  <dcterms:modified xsi:type="dcterms:W3CDTF">2016-02-10T19:47:41Z</dcterms:modified>
</cp:coreProperties>
</file>