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1" r:id="rId3"/>
    <p:sldMasterId id="2147483774" r:id="rId4"/>
  </p:sldMasterIdLst>
  <p:notesMasterIdLst>
    <p:notesMasterId r:id="rId19"/>
  </p:notesMasterIdLst>
  <p:handoutMasterIdLst>
    <p:handoutMasterId r:id="rId20"/>
  </p:handoutMasterIdLst>
  <p:sldIdLst>
    <p:sldId id="641" r:id="rId5"/>
    <p:sldId id="888" r:id="rId6"/>
    <p:sldId id="889" r:id="rId7"/>
    <p:sldId id="890" r:id="rId8"/>
    <p:sldId id="878" r:id="rId9"/>
    <p:sldId id="877" r:id="rId10"/>
    <p:sldId id="836" r:id="rId11"/>
    <p:sldId id="837" r:id="rId12"/>
    <p:sldId id="891" r:id="rId13"/>
    <p:sldId id="895" r:id="rId14"/>
    <p:sldId id="896" r:id="rId15"/>
    <p:sldId id="897" r:id="rId16"/>
    <p:sldId id="898" r:id="rId17"/>
    <p:sldId id="892" r:id="rId18"/>
  </p:sldIdLst>
  <p:sldSz cx="9144000" cy="6858000" type="screen4x3"/>
  <p:notesSz cx="7099300" cy="10234613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23681"/>
    <a:srgbClr val="FFFFCC"/>
    <a:srgbClr val="CCECFF"/>
    <a:srgbClr val="00B0F0"/>
    <a:srgbClr val="B50393"/>
    <a:srgbClr val="DAEDEF"/>
    <a:srgbClr val="CCFFFF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5512" autoAdjust="0"/>
  </p:normalViewPr>
  <p:slideViewPr>
    <p:cSldViewPr>
      <p:cViewPr>
        <p:scale>
          <a:sx n="70" d="100"/>
          <a:sy n="70" d="100"/>
        </p:scale>
        <p:origin x="-1085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7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8FF9936-A0D6-4B9E-A183-C17629175C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8609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EFEDE3-464D-4A87-B49A-A7EF1C3024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16903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fr-FR" sz="13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E0B8B-81E8-449E-A33A-28BD0B6264FD}" type="slidenum">
              <a:rPr lang="en-GB" smtClean="0">
                <a:solidFill>
                  <a:srgbClr val="000000"/>
                </a:solidFill>
                <a:latin typeface="Calibri"/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54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294" y="9721154"/>
            <a:ext cx="3076363" cy="5118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CE0B8B-81E8-449E-A33A-28BD0B6264F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280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8EDD4-31D6-451C-A720-A6CD06804D1B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60927"/>
            <a:ext cx="5680075" cy="4605337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F5BAE0-50A2-43FD-BDCD-EA9CAE5B38F8}" type="slidenum">
              <a:rPr lang="en-GB">
                <a:solidFill>
                  <a:srgbClr val="000000"/>
                </a:solidFill>
              </a:rPr>
              <a:pPr/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97534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297012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40947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7386853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49699944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01254959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370214082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1693871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0E432FD8-428E-FA4F-B8FF-1574F0C082B5}" type="datetimeFigureOut">
              <a:rPr lang="fr-FR" sz="1800" b="1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sym typeface="Arial" charset="0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24/04/2018</a:t>
            </a:fld>
            <a:endParaRPr lang="fr-FR" sz="1800" b="1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sym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fr-FR" sz="1800" b="1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sym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D014A796-7CEA-934E-A268-AB7D288CB442}" type="slidenum">
              <a:rPr lang="fr-FR" sz="1800" b="1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sym typeface="Arial" charset="0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1800" b="1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356643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373708599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-27384"/>
            <a:ext cx="7236464" cy="90872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2668812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6489144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297012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40947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934038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7386853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49699944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012549598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370214082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1693871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373708599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25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250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233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271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52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379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111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996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371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432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722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53028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  <a:prstGeom prst="rect">
            <a:avLst/>
          </a:prstGeo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478270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709E88B-5C00-B849-83CC-4A8C9BC7E23D}" type="datetimeFigureOut">
              <a:rPr lang="fr-FR">
                <a:sym typeface="Arial" charset="0"/>
              </a:rPr>
              <a:pPr>
                <a:defRPr/>
              </a:pPr>
              <a:t>24/04/2018</a:t>
            </a:fld>
            <a:endParaRPr lang="fr-FR">
              <a:sym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ym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F919C7C-1803-4543-94A0-0EB69311AD54}" type="slidenum">
              <a:rPr lang="fr-FR">
                <a:sym typeface="Arial" charset="0"/>
              </a:rPr>
              <a:pPr>
                <a:defRPr/>
              </a:pPr>
              <a:t>‹N°›</a:t>
            </a:fld>
            <a:endParaRPr lang="fr-FR"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25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709E88B-5C00-B849-83CC-4A8C9BC7E23D}" type="datetimeFigureOut">
              <a:rPr lang="fr-FR">
                <a:sym typeface="Arial" charset="0"/>
              </a:rPr>
              <a:pPr>
                <a:defRPr/>
              </a:pPr>
              <a:t>24/04/2018</a:t>
            </a:fld>
            <a:endParaRPr lang="fr-FR">
              <a:sym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ym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F919C7C-1803-4543-94A0-0EB69311AD54}" type="slidenum">
              <a:rPr lang="fr-FR">
                <a:sym typeface="Arial" charset="0"/>
              </a:rPr>
              <a:pPr>
                <a:defRPr/>
              </a:pPr>
              <a:t>‹N°›</a:t>
            </a:fld>
            <a:endParaRPr lang="fr-FR"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25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709E88B-5C00-B849-83CC-4A8C9BC7E23D}" type="datetimeFigureOut">
              <a:rPr lang="fr-FR">
                <a:sym typeface="Arial" charset="0"/>
              </a:rPr>
              <a:pPr>
                <a:defRPr/>
              </a:pPr>
              <a:t>24/04/2018</a:t>
            </a:fld>
            <a:endParaRPr lang="fr-FR">
              <a:sym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ym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F919C7C-1803-4543-94A0-0EB69311AD54}" type="slidenum">
              <a:rPr lang="fr-FR">
                <a:sym typeface="Arial" charset="0"/>
              </a:rPr>
              <a:pPr>
                <a:defRPr/>
              </a:pPr>
              <a:t>‹N°›</a:t>
            </a:fld>
            <a:endParaRPr lang="fr-FR"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25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 flipV="1">
            <a:off x="180975" y="762000"/>
            <a:ext cx="8810625" cy="9525"/>
          </a:xfrm>
          <a:prstGeom prst="line">
            <a:avLst/>
          </a:prstGeom>
          <a:noFill/>
          <a:ln w="28575">
            <a:solidFill>
              <a:srgbClr val="FFB3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 flipV="1">
            <a:off x="88900" y="6540500"/>
            <a:ext cx="8953500" cy="12700"/>
          </a:xfrm>
          <a:prstGeom prst="line">
            <a:avLst/>
          </a:prstGeom>
          <a:noFill/>
          <a:ln w="28575">
            <a:solidFill>
              <a:srgbClr val="70BC1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295275" y="6543675"/>
            <a:ext cx="4276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Colloque</a:t>
            </a:r>
            <a:r>
              <a:rPr lang="en-GB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GANIL, 2017</a:t>
            </a:r>
            <a:endParaRPr lang="en-GB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9" name="Image 2" descr="nfs4_logo_bulle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16632"/>
            <a:ext cx="8064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ubrik 15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540226" cy="432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3333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pic>
        <p:nvPicPr>
          <p:cNvPr id="7" name="Image 6" descr="logo_gani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116631"/>
            <a:ext cx="1656184" cy="504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628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6236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0" y="0"/>
            <a:ext cx="6804025" cy="836613"/>
          </a:xfrm>
          <a:prstGeom prst="rect">
            <a:avLst/>
          </a:prstGeom>
          <a:solidFill>
            <a:srgbClr val="6236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17463" y="6453188"/>
            <a:ext cx="5292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1200" dirty="0" smtClean="0">
                <a:solidFill>
                  <a:srgbClr val="FFFFFF"/>
                </a:solidFill>
                <a:latin typeface="Arial" pitchFamily="34" charset="0"/>
              </a:rPr>
              <a:t>April</a:t>
            </a:r>
            <a:r>
              <a:rPr lang="fr-FR" sz="1200" baseline="0" dirty="0" smtClean="0">
                <a:solidFill>
                  <a:srgbClr val="FFFFFF"/>
                </a:solidFill>
                <a:latin typeface="Arial" pitchFamily="34" charset="0"/>
              </a:rPr>
              <a:t> 24t</a:t>
            </a:r>
            <a:r>
              <a:rPr lang="fr-FR" sz="1200" baseline="30000" dirty="0" smtClean="0">
                <a:solidFill>
                  <a:srgbClr val="FFFFFF"/>
                </a:solidFill>
                <a:latin typeface="Arial" pitchFamily="34" charset="0"/>
              </a:rPr>
              <a:t>h</a:t>
            </a:r>
            <a:r>
              <a:rPr lang="fr-FR" sz="1200" baseline="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1200" dirty="0" smtClean="0">
                <a:solidFill>
                  <a:srgbClr val="FFFFFF"/>
                </a:solidFill>
                <a:latin typeface="Arial" pitchFamily="34" charset="0"/>
              </a:rPr>
              <a:t>2018 		GANIL</a:t>
            </a:r>
            <a:endParaRPr lang="fr-FR" sz="1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532813" y="6492875"/>
            <a:ext cx="6111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B69D59-E5EB-41B1-8AEA-5DB85E6FB379}" type="slidenum">
              <a:rPr lang="fr-FR" sz="1600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‹N°›</a:t>
            </a:fld>
            <a:endParaRPr lang="fr-FR" sz="16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260350"/>
            <a:ext cx="20605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26000" y="533408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fr-FR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26000" y="577858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546858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fr-FR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92888"/>
            <a:ext cx="4318000" cy="36512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fr-FR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30" name="Image 6" descr="logo couleur HD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20646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52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352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1" r:id="rId9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5961AB4-9C7F-AD49-B2B8-6E39477F3655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24/04/2018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78C6A48-C0C0-1E49-ADF9-2F7672F0834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60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wmf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microsoft.com/office/2007/relationships/hdphoto" Target="../media/hdphoto1.wdp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3" Type="http://schemas.openxmlformats.org/officeDocument/2006/relationships/image" Target="../media/image29.tif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5"/>
          <p:cNvPicPr>
            <a:picLocks noChangeAspect="1" noChangeArrowheads="1"/>
          </p:cNvPicPr>
          <p:nvPr/>
        </p:nvPicPr>
        <p:blipFill>
          <a:blip r:embed="rId2" cstate="print">
            <a:lum bright="60000" contrast="-18000"/>
          </a:blip>
          <a:srcRect/>
          <a:stretch>
            <a:fillRect/>
          </a:stretch>
        </p:blipFill>
        <p:spPr bwMode="auto">
          <a:xfrm>
            <a:off x="0" y="836712"/>
            <a:ext cx="9144000" cy="5645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Image 3" descr="CEA_logotype-3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068" y="1916832"/>
            <a:ext cx="617901" cy="504056"/>
          </a:xfrm>
          <a:prstGeom prst="rect">
            <a:avLst/>
          </a:prstGeom>
        </p:spPr>
      </p:pic>
      <p:pic>
        <p:nvPicPr>
          <p:cNvPr id="5" name="Image 4" descr="CNRSfilaire-grand-3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6416" y="908720"/>
            <a:ext cx="576063" cy="5760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852936"/>
            <a:ext cx="63373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226390" y="1484784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623681"/>
                </a:solidFill>
                <a:latin typeface="Papyrus" pitchFamily="66" charset="0"/>
              </a:rPr>
              <a:t>Introduction to GANIL</a:t>
            </a:r>
            <a:endParaRPr lang="fr-FR" sz="4400" b="1" dirty="0">
              <a:solidFill>
                <a:srgbClr val="62368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02346" y="1124744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07504" y="1268760"/>
            <a:ext cx="9036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WP2 of the IDEAAL project: </a:t>
            </a:r>
          </a:p>
          <a:p>
            <a:r>
              <a:rPr lang="en-US" sz="2000" b="1" dirty="0" smtClean="0">
                <a:latin typeface="+mn-lt"/>
              </a:rPr>
              <a:t>Procedure of evaluation of in-kind contributions and their monitoring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en-US" sz="1800" dirty="0" smtClean="0">
                <a:latin typeface="+mn-lt"/>
              </a:rPr>
              <a:t>on-going discussion to increase the number of GANIL partners (internationalization of GANIL</a:t>
            </a:r>
            <a:r>
              <a:rPr lang="en-US" sz="1800" dirty="0" smtClean="0">
                <a:latin typeface="+mn-lt"/>
              </a:rPr>
              <a:t>)</a:t>
            </a:r>
            <a:endParaRPr lang="en-US" sz="1800" dirty="0" smtClean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924" cy="16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02346" y="1124744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83568" y="328672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/>
              <a:buChar char="à"/>
            </a:pPr>
            <a:r>
              <a:rPr lang="en-US" sz="1800" b="1" dirty="0" smtClean="0">
                <a:solidFill>
                  <a:srgbClr val="623681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623681"/>
                </a:solidFill>
                <a:latin typeface="+mn-lt"/>
              </a:rPr>
              <a:t>Important to find a successful in-kind model: a balance of the needs/possibility of all </a:t>
            </a:r>
            <a:r>
              <a:rPr lang="en-US" sz="1800" dirty="0" smtClean="0">
                <a:solidFill>
                  <a:srgbClr val="623681"/>
                </a:solidFill>
                <a:latin typeface="+mn-lt"/>
              </a:rPr>
              <a:t>partners</a:t>
            </a:r>
            <a:endParaRPr lang="en-US" sz="1800" dirty="0" smtClean="0">
              <a:solidFill>
                <a:srgbClr val="623681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268760"/>
            <a:ext cx="90364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WP2 of the IDEAAL project: </a:t>
            </a:r>
          </a:p>
          <a:p>
            <a:r>
              <a:rPr lang="en-US" sz="2000" b="1" dirty="0" smtClean="0">
                <a:latin typeface="+mn-lt"/>
              </a:rPr>
              <a:t>Procedure of evaluation of in-kind contributions and their monitoring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en-US" sz="1800" dirty="0" smtClean="0">
                <a:latin typeface="+mn-lt"/>
              </a:rPr>
              <a:t>on-going discussion to increase the number of GANIL partners (internationalization of GANIL)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924" cy="16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02346" y="1124744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83568" y="328672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/>
              <a:buChar char="à"/>
            </a:pPr>
            <a:r>
              <a:rPr lang="en-US" sz="1800" b="1" dirty="0" smtClean="0">
                <a:solidFill>
                  <a:srgbClr val="623681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623681"/>
                </a:solidFill>
                <a:latin typeface="+mn-lt"/>
              </a:rPr>
              <a:t>Important to find a successful in-kind model: a balance of the needs/possibility of all </a:t>
            </a:r>
            <a:r>
              <a:rPr lang="en-US" sz="1800" dirty="0" smtClean="0">
                <a:solidFill>
                  <a:srgbClr val="623681"/>
                </a:solidFill>
                <a:latin typeface="+mn-lt"/>
              </a:rPr>
              <a:t>partners</a:t>
            </a:r>
            <a:endParaRPr lang="en-US" sz="1800" dirty="0" smtClean="0">
              <a:solidFill>
                <a:srgbClr val="623681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268760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WP2 of the IDEAAL project: </a:t>
            </a:r>
          </a:p>
          <a:p>
            <a:r>
              <a:rPr lang="en-US" sz="2000" b="1" dirty="0" smtClean="0">
                <a:latin typeface="+mn-lt"/>
              </a:rPr>
              <a:t>Procedure of evaluation of in-kind contributions and their monitoring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en-US" sz="1800" dirty="0" smtClean="0">
                <a:latin typeface="+mn-lt"/>
              </a:rPr>
              <a:t>on-going discussion to increase the number of GANIL partners (internationalization of GANIL)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en-US" sz="1800" dirty="0" smtClean="0">
                <a:latin typeface="+mn-lt"/>
              </a:rPr>
              <a:t>Timing: many things have evolved since the signing of the first collaboration agreements and Cohabitation of projects at different stages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924" cy="16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02346" y="1124744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83568" y="328672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/>
              <a:buChar char="à"/>
            </a:pPr>
            <a:r>
              <a:rPr lang="en-US" sz="1800" b="1" dirty="0" smtClean="0">
                <a:solidFill>
                  <a:srgbClr val="623681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623681"/>
                </a:solidFill>
                <a:latin typeface="+mn-lt"/>
              </a:rPr>
              <a:t>Important to find a successful in-kind model: a balance of the needs/possibility of all </a:t>
            </a:r>
            <a:r>
              <a:rPr lang="en-US" sz="1800" dirty="0" smtClean="0">
                <a:solidFill>
                  <a:srgbClr val="623681"/>
                </a:solidFill>
                <a:latin typeface="+mn-lt"/>
              </a:rPr>
              <a:t>partners</a:t>
            </a:r>
            <a:endParaRPr lang="en-US" sz="1800" dirty="0" smtClean="0">
              <a:solidFill>
                <a:srgbClr val="62368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494116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800" dirty="0" smtClean="0">
                <a:solidFill>
                  <a:srgbClr val="623681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623681"/>
                </a:solidFill>
                <a:latin typeface="+mn-lt"/>
                <a:sym typeface="Wingdings" pitchFamily="2" charset="2"/>
              </a:rPr>
              <a:t>Important t</a:t>
            </a:r>
            <a:r>
              <a:rPr lang="en-US" sz="1800" dirty="0" smtClean="0">
                <a:solidFill>
                  <a:srgbClr val="623681"/>
                </a:solidFill>
                <a:latin typeface="+mn-lt"/>
              </a:rPr>
              <a:t>o calculate the effective value of contributions for delivery, storage, installation, commissioning and repair in an in-kind context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1268760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WP2 of the IDEAAL project: </a:t>
            </a:r>
          </a:p>
          <a:p>
            <a:r>
              <a:rPr lang="en-US" sz="2000" b="1" dirty="0" smtClean="0">
                <a:latin typeface="+mn-lt"/>
              </a:rPr>
              <a:t>Procedure of evaluation of in-kind contributions and their monitoring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en-US" sz="1800" dirty="0" smtClean="0">
                <a:latin typeface="+mn-lt"/>
              </a:rPr>
              <a:t>on-going discussion to increase the number of GANIL partners (internationalization of GANIL)</a:t>
            </a: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  <a:p>
            <a:pPr algn="just">
              <a:buFontTx/>
              <a:buChar char="-"/>
            </a:pPr>
            <a:r>
              <a:rPr lang="en-US" sz="1800" dirty="0" smtClean="0">
                <a:latin typeface="+mn-lt"/>
              </a:rPr>
              <a:t>Timing: many things have evolved since the signing of the first collaboration agreements and Cohabitation of projects at different stages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924" cy="16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02346" y="1124744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691680" y="2852936"/>
            <a:ext cx="58326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Thank you for your participation</a:t>
            </a:r>
          </a:p>
          <a:p>
            <a:endParaRPr lang="en-US" sz="1800" dirty="0" smtClean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52924" cy="16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149080"/>
            <a:ext cx="59009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 u="sng" dirty="0" smtClean="0">
                <a:solidFill>
                  <a:srgbClr val="500092"/>
                </a:solidFill>
              </a:rPr>
              <a:t>Scientific Production/ Animation</a:t>
            </a:r>
            <a:endParaRPr lang="en-US" sz="1800" b="1" dirty="0" smtClean="0">
              <a:solidFill>
                <a:srgbClr val="500092"/>
              </a:solidFill>
            </a:endParaRP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/>
              <a:t>~ 150 publications  /year</a:t>
            </a: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/>
              <a:t>Organization of ~15 international conferences/year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5157192"/>
            <a:ext cx="7488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fr-FR" sz="1800" b="1" u="sng" dirty="0" smtClean="0">
                <a:solidFill>
                  <a:srgbClr val="500092"/>
                </a:solidFill>
              </a:rPr>
              <a:t>Training</a:t>
            </a:r>
            <a:endParaRPr lang="fr-FR" sz="1800" b="1" dirty="0" smtClean="0">
              <a:solidFill>
                <a:srgbClr val="500092"/>
              </a:solidFill>
            </a:endParaRP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/>
              <a:t> 50 students /year (Post-doc, PhD, trainees) </a:t>
            </a: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/>
              <a:t> teaching activities</a:t>
            </a: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/>
              <a:t>~ 1500 visitors/year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04828" y="1772816"/>
            <a:ext cx="444769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 u="sng" dirty="0" smtClean="0">
                <a:solidFill>
                  <a:srgbClr val="7030A0"/>
                </a:solidFill>
              </a:rPr>
              <a:t>Hosting platform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/>
              <a:t>~ 300 staff (CEA, CNRS)</a:t>
            </a: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/>
              <a:t>~6200 hours of experiments in 2017</a:t>
            </a: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/>
              <a:t>Users: ~ 700 researchers</a:t>
            </a:r>
          </a:p>
          <a:p>
            <a:pPr lvl="2" algn="l" eaLnBrk="0" hangingPunct="0"/>
            <a:r>
              <a:rPr lang="en-US" sz="1800" dirty="0" smtClean="0"/>
              <a:t>      ~ 100 laboratories</a:t>
            </a:r>
          </a:p>
          <a:p>
            <a:pPr lvl="1" algn="l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Industrial applications (10%)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-35496" y="44624"/>
            <a:ext cx="6551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GANIL: some features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-54502" y="6642000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CEA_logotype-3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052" y="836712"/>
            <a:ext cx="558428" cy="455541"/>
          </a:xfrm>
          <a:prstGeom prst="rect">
            <a:avLst/>
          </a:prstGeom>
        </p:spPr>
      </p:pic>
      <p:pic>
        <p:nvPicPr>
          <p:cNvPr id="16" name="Image 15" descr="CNRSfilaire-grand-3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980" y="836712"/>
            <a:ext cx="454158" cy="4541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44208" y="30689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51520" y="908720"/>
            <a:ext cx="4536504" cy="31393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800" b="1" dirty="0" smtClean="0"/>
              <a:t>1976</a:t>
            </a:r>
            <a:r>
              <a:rPr lang="en-US" sz="1800" dirty="0" smtClean="0"/>
              <a:t>: creation of GANIL</a:t>
            </a:r>
          </a:p>
          <a:p>
            <a:pPr algn="l" eaLnBrk="0" hangingPunct="0"/>
            <a:r>
              <a:rPr lang="en-US" sz="1800" b="1" dirty="0" smtClean="0"/>
              <a:t>1983</a:t>
            </a:r>
            <a:r>
              <a:rPr lang="en-US" sz="1800" dirty="0" smtClean="0"/>
              <a:t>: first experiment</a:t>
            </a:r>
          </a:p>
          <a:p>
            <a:pPr algn="l" eaLnBrk="0" hangingPunct="0"/>
            <a:r>
              <a:rPr lang="en-US" sz="1800" b="1" dirty="0" smtClean="0"/>
              <a:t>2001</a:t>
            </a:r>
            <a:r>
              <a:rPr lang="en-US" sz="1800" dirty="0" smtClean="0"/>
              <a:t>: SPIRAL1 exotic beams</a:t>
            </a:r>
          </a:p>
          <a:p>
            <a:pPr algn="l" eaLnBrk="0" hangingPunct="0"/>
            <a:r>
              <a:rPr lang="en-US" sz="1800" b="1" dirty="0" smtClean="0"/>
              <a:t>2005</a:t>
            </a:r>
            <a:r>
              <a:rPr lang="en-US" sz="1800" dirty="0" smtClean="0"/>
              <a:t>: launch of the SPIRAL2 project</a:t>
            </a:r>
          </a:p>
          <a:p>
            <a:pPr algn="l" eaLnBrk="0" hangingPunct="0"/>
            <a:r>
              <a:rPr lang="en-US" sz="1800" b="1" dirty="0" smtClean="0"/>
              <a:t>2015</a:t>
            </a:r>
            <a:r>
              <a:rPr lang="en-US" sz="1800" dirty="0" smtClean="0"/>
              <a:t>: renewal of the status of </a:t>
            </a:r>
          </a:p>
          <a:p>
            <a:pPr algn="l" eaLnBrk="0" hangingPunct="0"/>
            <a:r>
              <a:rPr lang="en-US" sz="1800" dirty="0" smtClean="0"/>
              <a:t>          GANIL for 30 years</a:t>
            </a:r>
          </a:p>
          <a:p>
            <a:pPr algn="l" eaLnBrk="0" hangingPunct="0"/>
            <a:r>
              <a:rPr lang="en-US" sz="1800" b="1" dirty="0" smtClean="0"/>
              <a:t>2017+ </a:t>
            </a:r>
            <a:r>
              <a:rPr lang="en-US" sz="1800" dirty="0" smtClean="0"/>
              <a:t>: commissioning of SPIRAL2 Phase1</a:t>
            </a:r>
          </a:p>
          <a:p>
            <a:pPr algn="l" eaLnBrk="0" hangingPunct="0"/>
            <a:endParaRPr lang="en-US" sz="1800" dirty="0" smtClean="0"/>
          </a:p>
          <a:p>
            <a:pPr algn="l" eaLnBrk="0" hangingPunct="0"/>
            <a:r>
              <a:rPr lang="en-US" sz="1800" b="1" dirty="0" smtClean="0"/>
              <a:t>Mid/long term future: </a:t>
            </a:r>
            <a:r>
              <a:rPr lang="en-US" sz="1800" dirty="0" smtClean="0"/>
              <a:t>beyond</a:t>
            </a:r>
            <a:r>
              <a:rPr lang="en-US" sz="1800" b="1" dirty="0" smtClean="0"/>
              <a:t> </a:t>
            </a:r>
            <a:r>
              <a:rPr lang="en-US" sz="1800" dirty="0" smtClean="0"/>
              <a:t>SPIRAL2 Phase1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052736"/>
            <a:ext cx="9792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600" b="1" u="sng" dirty="0" smtClean="0">
                <a:solidFill>
                  <a:srgbClr val="7030A0"/>
                </a:solidFill>
              </a:rPr>
              <a:t>One of the major facility in the world for exotic ion beams</a:t>
            </a:r>
          </a:p>
          <a:p>
            <a:pPr algn="just" eaLnBrk="0" hangingPunct="0"/>
            <a:r>
              <a:rPr lang="en-US" sz="1600" dirty="0" smtClean="0"/>
              <a:t>With RIBF/RIKEN (Japan), GSI/FAIR (Germany), MSU (USA), ISOLDE (CERN) …</a:t>
            </a:r>
          </a:p>
          <a:p>
            <a:pPr algn="just" eaLnBrk="0" hangingPunct="0"/>
            <a:r>
              <a:rPr lang="en-US" sz="1600" b="1" u="sng" dirty="0" smtClean="0">
                <a:solidFill>
                  <a:srgbClr val="7030A0"/>
                </a:solidFill>
              </a:rPr>
              <a:t> </a:t>
            </a:r>
          </a:p>
          <a:p>
            <a:pPr algn="just" eaLnBrk="0" hangingPunct="0"/>
            <a:endParaRPr lang="en-US" sz="1600" b="1" u="sng" dirty="0" smtClean="0">
              <a:solidFill>
                <a:srgbClr val="7030A0"/>
              </a:solidFill>
            </a:endParaRPr>
          </a:p>
          <a:p>
            <a:pPr algn="just" eaLnBrk="0" hangingPunct="0"/>
            <a:r>
              <a:rPr lang="en-US" sz="1600" b="1" u="sng" dirty="0" smtClean="0">
                <a:solidFill>
                  <a:srgbClr val="7030A0"/>
                </a:solidFill>
              </a:rPr>
              <a:t>Projects / Collaborations</a:t>
            </a:r>
          </a:p>
          <a:p>
            <a:pPr algn="just" eaLnBrk="0" hangingPunct="0"/>
            <a:endParaRPr lang="en-US" sz="1600" b="1" dirty="0" smtClean="0">
              <a:solidFill>
                <a:srgbClr val="7030A0"/>
              </a:solidFill>
            </a:endParaRPr>
          </a:p>
          <a:p>
            <a:pPr lvl="1" algn="just" eaLnBrk="0" hangingPunct="0">
              <a:buFont typeface="Arial" pitchFamily="34" charset="0"/>
              <a:buChar char="•"/>
            </a:pPr>
            <a:r>
              <a:rPr lang="en-US" sz="1600" dirty="0" smtClean="0"/>
              <a:t>2 EQUIPEX , 6 ANR since 2007</a:t>
            </a:r>
          </a:p>
          <a:p>
            <a:pPr lvl="1" algn="just" eaLnBrk="0" hangingPunct="0">
              <a:buFont typeface="Arial" pitchFamily="34" charset="0"/>
              <a:buChar char="•"/>
            </a:pPr>
            <a:endParaRPr lang="en-US" sz="1600" dirty="0" smtClean="0"/>
          </a:p>
          <a:p>
            <a:pPr lvl="1" algn="just" eaLnBrk="0" hangingPunct="0">
              <a:buFont typeface="Arial" pitchFamily="34" charset="0"/>
              <a:buChar char="•"/>
            </a:pPr>
            <a:r>
              <a:rPr lang="en-US" sz="1600" dirty="0" smtClean="0"/>
              <a:t>1 ERC grant </a:t>
            </a:r>
          </a:p>
          <a:p>
            <a:pPr lvl="1" algn="just" eaLnBrk="0" hangingPunct="0"/>
            <a:endParaRPr lang="en-US" sz="1600" dirty="0" smtClean="0"/>
          </a:p>
          <a:p>
            <a:pPr lvl="1" algn="just" eaLnBrk="0" hangingPunct="0">
              <a:buFont typeface="Arial" pitchFamily="34" charset="0"/>
              <a:buChar char="•"/>
            </a:pPr>
            <a:r>
              <a:rPr lang="en-US" sz="1600" dirty="0" smtClean="0"/>
              <a:t>Coordination of 5 European projects: ENSAR, SPIRAL2PP, EURISOL, </a:t>
            </a:r>
            <a:r>
              <a:rPr lang="en-US" sz="1600" u="sng" dirty="0" smtClean="0"/>
              <a:t>ENSAR2, IDEAAL</a:t>
            </a:r>
          </a:p>
          <a:p>
            <a:pPr lvl="1" algn="just" eaLnBrk="0" hangingPunct="0"/>
            <a:endParaRPr lang="en-US" sz="1600" dirty="0" smtClean="0"/>
          </a:p>
          <a:p>
            <a:pPr lvl="1" algn="just" eaLnBrk="0" hangingPunct="0">
              <a:buFont typeface="Arial" pitchFamily="34" charset="0"/>
              <a:buChar char="•"/>
            </a:pPr>
            <a:r>
              <a:rPr lang="en-US" sz="1600" dirty="0" smtClean="0"/>
              <a:t>Participation in 5 European projects : LA3-NET, MATNEC, EMILIE, SARFEN, </a:t>
            </a:r>
            <a:r>
              <a:rPr lang="en-US" sz="1600" u="sng" dirty="0" smtClean="0"/>
              <a:t>CHANDA</a:t>
            </a:r>
          </a:p>
          <a:p>
            <a:pPr lvl="1" algn="just" eaLnBrk="0" hangingPunct="0"/>
            <a:endParaRPr lang="en-US" sz="1600" dirty="0" smtClean="0"/>
          </a:p>
          <a:p>
            <a:pPr lvl="1" algn="just" eaLnBrk="0" hangingPunct="0">
              <a:buFont typeface="Arial" pitchFamily="34" charset="0"/>
              <a:buChar char="•"/>
            </a:pPr>
            <a:r>
              <a:rPr lang="en-US" sz="1600" dirty="0" smtClean="0"/>
              <a:t>International collaboration agreements:18 </a:t>
            </a:r>
            <a:r>
              <a:rPr lang="en-US" sz="1600" dirty="0" err="1" smtClean="0"/>
              <a:t>MoU</a:t>
            </a:r>
            <a:r>
              <a:rPr lang="en-US" sz="1600" dirty="0" smtClean="0"/>
              <a:t>, 6 LIA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-35496" y="44624"/>
            <a:ext cx="6551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GANIL: international context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e 3"/>
          <p:cNvGrpSpPr/>
          <p:nvPr/>
        </p:nvGrpSpPr>
        <p:grpSpPr>
          <a:xfrm>
            <a:off x="6012160" y="4293096"/>
            <a:ext cx="2993728" cy="2160662"/>
            <a:chOff x="331788" y="1525226"/>
            <a:chExt cx="8674100" cy="4856524"/>
          </a:xfrm>
        </p:grpSpPr>
        <p:pic>
          <p:nvPicPr>
            <p:cNvPr id="5" name="Image 4" descr="monde_petit.jpg"/>
            <p:cNvPicPr>
              <a:picLocks noChangeAspect="1"/>
            </p:cNvPicPr>
            <p:nvPr/>
          </p:nvPicPr>
          <p:blipFill>
            <a:blip r:embed="rId2" cstate="print"/>
            <a:srcRect t="13271" r="5124" b="7086"/>
            <a:stretch>
              <a:fillRect/>
            </a:stretch>
          </p:blipFill>
          <p:spPr bwMode="auto">
            <a:xfrm>
              <a:off x="331788" y="1525226"/>
              <a:ext cx="8674100" cy="485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7"/>
            <p:cNvSpPr txBox="1">
              <a:spLocks noChangeArrowheads="1"/>
            </p:cNvSpPr>
            <p:nvPr/>
          </p:nvSpPr>
          <p:spPr bwMode="auto">
            <a:xfrm>
              <a:off x="3713163" y="2840038"/>
              <a:ext cx="3270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8" name="ZoneTexte 8"/>
            <p:cNvSpPr txBox="1">
              <a:spLocks noChangeArrowheads="1"/>
            </p:cNvSpPr>
            <p:nvPr/>
          </p:nvSpPr>
          <p:spPr bwMode="auto">
            <a:xfrm>
              <a:off x="4002088" y="2624138"/>
              <a:ext cx="3254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9" name="ZoneTexte 9"/>
            <p:cNvSpPr txBox="1">
              <a:spLocks noChangeArrowheads="1"/>
            </p:cNvSpPr>
            <p:nvPr/>
          </p:nvSpPr>
          <p:spPr bwMode="auto">
            <a:xfrm>
              <a:off x="4002088" y="2552700"/>
              <a:ext cx="3254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0" name="ZoneTexte 11"/>
            <p:cNvSpPr txBox="1">
              <a:spLocks noChangeArrowheads="1"/>
            </p:cNvSpPr>
            <p:nvPr/>
          </p:nvSpPr>
          <p:spPr bwMode="auto">
            <a:xfrm>
              <a:off x="1770063" y="2697163"/>
              <a:ext cx="3254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1" name="ZoneTexte 12"/>
            <p:cNvSpPr txBox="1">
              <a:spLocks noChangeArrowheads="1"/>
            </p:cNvSpPr>
            <p:nvPr/>
          </p:nvSpPr>
          <p:spPr bwMode="auto">
            <a:xfrm>
              <a:off x="1663700" y="2708275"/>
              <a:ext cx="3254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2" name="ZoneTexte 13"/>
            <p:cNvSpPr txBox="1">
              <a:spLocks noChangeArrowheads="1"/>
            </p:cNvSpPr>
            <p:nvPr/>
          </p:nvSpPr>
          <p:spPr bwMode="auto">
            <a:xfrm>
              <a:off x="4146550" y="2347913"/>
              <a:ext cx="3254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3" name="ZoneTexte 14"/>
            <p:cNvSpPr txBox="1">
              <a:spLocks noChangeArrowheads="1"/>
            </p:cNvSpPr>
            <p:nvPr/>
          </p:nvSpPr>
          <p:spPr bwMode="auto">
            <a:xfrm>
              <a:off x="904875" y="2336800"/>
              <a:ext cx="3270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4" name="ZoneTexte 15"/>
            <p:cNvSpPr txBox="1">
              <a:spLocks noChangeArrowheads="1"/>
            </p:cNvSpPr>
            <p:nvPr/>
          </p:nvSpPr>
          <p:spPr bwMode="auto">
            <a:xfrm>
              <a:off x="4146550" y="2840038"/>
              <a:ext cx="325438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5" name="ZoneTexte 16"/>
            <p:cNvSpPr txBox="1">
              <a:spLocks noChangeArrowheads="1"/>
            </p:cNvSpPr>
            <p:nvPr/>
          </p:nvSpPr>
          <p:spPr bwMode="auto">
            <a:xfrm>
              <a:off x="4433888" y="2697163"/>
              <a:ext cx="3254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6" name="ZoneTexte 17"/>
            <p:cNvSpPr txBox="1">
              <a:spLocks noChangeArrowheads="1"/>
            </p:cNvSpPr>
            <p:nvPr/>
          </p:nvSpPr>
          <p:spPr bwMode="auto">
            <a:xfrm>
              <a:off x="4433888" y="2840038"/>
              <a:ext cx="3254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7" name="ZoneTexte 18"/>
            <p:cNvSpPr txBox="1">
              <a:spLocks noChangeArrowheads="1"/>
            </p:cNvSpPr>
            <p:nvPr/>
          </p:nvSpPr>
          <p:spPr bwMode="auto">
            <a:xfrm>
              <a:off x="5154613" y="2263775"/>
              <a:ext cx="3254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8" name="ZoneTexte 19"/>
            <p:cNvSpPr txBox="1">
              <a:spLocks noChangeArrowheads="1"/>
            </p:cNvSpPr>
            <p:nvPr/>
          </p:nvSpPr>
          <p:spPr bwMode="auto">
            <a:xfrm>
              <a:off x="4760913" y="3055938"/>
              <a:ext cx="3254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19" name="ZoneTexte 20"/>
            <p:cNvSpPr txBox="1">
              <a:spLocks noChangeArrowheads="1"/>
            </p:cNvSpPr>
            <p:nvPr/>
          </p:nvSpPr>
          <p:spPr bwMode="auto">
            <a:xfrm>
              <a:off x="5984875" y="3355975"/>
              <a:ext cx="3254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21" name="ZoneTexte 21"/>
            <p:cNvSpPr txBox="1">
              <a:spLocks noChangeArrowheads="1"/>
            </p:cNvSpPr>
            <p:nvPr/>
          </p:nvSpPr>
          <p:spPr bwMode="auto">
            <a:xfrm>
              <a:off x="6881813" y="3055938"/>
              <a:ext cx="3254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36" name="ZoneTexte 35"/>
            <p:cNvSpPr txBox="1">
              <a:spLocks noChangeArrowheads="1"/>
            </p:cNvSpPr>
            <p:nvPr/>
          </p:nvSpPr>
          <p:spPr bwMode="auto">
            <a:xfrm>
              <a:off x="4121150" y="2779713"/>
              <a:ext cx="3254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0000FF"/>
                  </a:solidFill>
                  <a:latin typeface="Zapf Dingbats" charset="2"/>
                  <a:sym typeface="Zapf Dingbats" charset="2"/>
                </a:rPr>
                <a:t>✚</a:t>
              </a:r>
              <a:endParaRPr lang="en-GB" sz="1200" b="1">
                <a:solidFill>
                  <a:srgbClr val="0000FF"/>
                </a:solidFill>
              </a:endParaRPr>
            </a:p>
          </p:txBody>
        </p:sp>
        <p:sp>
          <p:nvSpPr>
            <p:cNvPr id="37" name="ZoneTexte 37"/>
            <p:cNvSpPr txBox="1">
              <a:spLocks noChangeArrowheads="1"/>
            </p:cNvSpPr>
            <p:nvPr/>
          </p:nvSpPr>
          <p:spPr bwMode="auto">
            <a:xfrm>
              <a:off x="4362450" y="2481263"/>
              <a:ext cx="3254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0000FF"/>
                  </a:solidFill>
                  <a:latin typeface="Zapf Dingbats" charset="2"/>
                  <a:sym typeface="Zapf Dingbats" charset="2"/>
                </a:rPr>
                <a:t>✚</a:t>
              </a:r>
              <a:endParaRPr lang="en-GB" sz="1200" b="1">
                <a:solidFill>
                  <a:srgbClr val="0000FF"/>
                </a:solidFill>
              </a:endParaRPr>
            </a:p>
          </p:txBody>
        </p:sp>
        <p:sp>
          <p:nvSpPr>
            <p:cNvPr id="38" name="ZoneTexte 38"/>
            <p:cNvSpPr txBox="1">
              <a:spLocks noChangeArrowheads="1"/>
            </p:cNvSpPr>
            <p:nvPr/>
          </p:nvSpPr>
          <p:spPr bwMode="auto">
            <a:xfrm>
              <a:off x="4217988" y="2635250"/>
              <a:ext cx="3254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0000FF"/>
                  </a:solidFill>
                  <a:latin typeface="Zapf Dingbats" charset="2"/>
                  <a:sym typeface="Zapf Dingbats" charset="2"/>
                </a:rPr>
                <a:t>✚</a:t>
              </a:r>
              <a:endParaRPr lang="en-GB" sz="1200" b="1">
                <a:solidFill>
                  <a:srgbClr val="0000FF"/>
                </a:solidFill>
              </a:endParaRPr>
            </a:p>
          </p:txBody>
        </p:sp>
        <p:sp>
          <p:nvSpPr>
            <p:cNvPr id="41" name="ZoneTexte 41"/>
            <p:cNvSpPr txBox="1">
              <a:spLocks noChangeArrowheads="1"/>
            </p:cNvSpPr>
            <p:nvPr/>
          </p:nvSpPr>
          <p:spPr bwMode="auto">
            <a:xfrm>
              <a:off x="6018213" y="3416300"/>
              <a:ext cx="3254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00C600"/>
                  </a:solidFill>
                  <a:latin typeface="Zapf Dingbats" charset="2"/>
                  <a:sym typeface="Zapf Dingbats" charset="2"/>
                </a:rPr>
                <a:t>✜</a:t>
              </a:r>
              <a:endParaRPr lang="en-GB" sz="1200" b="1">
                <a:solidFill>
                  <a:srgbClr val="00C600"/>
                </a:solidFill>
              </a:endParaRPr>
            </a:p>
          </p:txBody>
        </p:sp>
        <p:sp>
          <p:nvSpPr>
            <p:cNvPr id="42" name="ZoneTexte 42"/>
            <p:cNvSpPr txBox="1">
              <a:spLocks noChangeArrowheads="1"/>
            </p:cNvSpPr>
            <p:nvPr/>
          </p:nvSpPr>
          <p:spPr bwMode="auto">
            <a:xfrm>
              <a:off x="7650163" y="2846388"/>
              <a:ext cx="3254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00C600"/>
                  </a:solidFill>
                  <a:latin typeface="Zapf Dingbats" charset="2"/>
                  <a:sym typeface="Zapf Dingbats" charset="2"/>
                </a:rPr>
                <a:t>✜</a:t>
              </a:r>
              <a:endParaRPr lang="en-GB" sz="1200" b="1">
                <a:solidFill>
                  <a:srgbClr val="00C600"/>
                </a:solidFill>
              </a:endParaRPr>
            </a:p>
          </p:txBody>
        </p:sp>
        <p:sp>
          <p:nvSpPr>
            <p:cNvPr id="44" name="ZoneTexte 46"/>
            <p:cNvSpPr txBox="1">
              <a:spLocks noChangeArrowheads="1"/>
            </p:cNvSpPr>
            <p:nvPr/>
          </p:nvSpPr>
          <p:spPr bwMode="auto">
            <a:xfrm>
              <a:off x="7313613" y="2840038"/>
              <a:ext cx="3270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47" name="ZoneTexte 49"/>
            <p:cNvSpPr txBox="1">
              <a:spLocks noChangeArrowheads="1"/>
            </p:cNvSpPr>
            <p:nvPr/>
          </p:nvSpPr>
          <p:spPr bwMode="auto">
            <a:xfrm>
              <a:off x="3857625" y="2552700"/>
              <a:ext cx="3254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48" name="ZoneTexte 37"/>
            <p:cNvSpPr txBox="1">
              <a:spLocks noChangeArrowheads="1"/>
            </p:cNvSpPr>
            <p:nvPr/>
          </p:nvSpPr>
          <p:spPr bwMode="auto">
            <a:xfrm>
              <a:off x="7667625" y="2840038"/>
              <a:ext cx="3254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0000FF"/>
                  </a:solidFill>
                  <a:latin typeface="Zapf Dingbats" charset="2"/>
                  <a:sym typeface="Zapf Dingbats" charset="2"/>
                </a:rPr>
                <a:t>✚</a:t>
              </a:r>
              <a:endParaRPr lang="en-GB" sz="1200" b="1">
                <a:solidFill>
                  <a:srgbClr val="0000FF"/>
                </a:solidFill>
              </a:endParaRPr>
            </a:p>
          </p:txBody>
        </p:sp>
        <p:sp>
          <p:nvSpPr>
            <p:cNvPr id="49" name="ZoneTexte 37"/>
            <p:cNvSpPr txBox="1">
              <a:spLocks noChangeArrowheads="1"/>
            </p:cNvSpPr>
            <p:nvPr/>
          </p:nvSpPr>
          <p:spPr bwMode="auto">
            <a:xfrm>
              <a:off x="6018213" y="3416300"/>
              <a:ext cx="3254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0000FF"/>
                  </a:solidFill>
                  <a:latin typeface="Zapf Dingbats" charset="2"/>
                  <a:sym typeface="Zapf Dingbats" charset="2"/>
                </a:rPr>
                <a:t>✚</a:t>
              </a:r>
              <a:endParaRPr lang="en-GB" sz="1200" b="1">
                <a:solidFill>
                  <a:srgbClr val="0000FF"/>
                </a:solidFill>
              </a:endParaRPr>
            </a:p>
          </p:txBody>
        </p:sp>
        <p:sp>
          <p:nvSpPr>
            <p:cNvPr id="50" name="ZoneTexte 49"/>
            <p:cNvSpPr txBox="1">
              <a:spLocks noChangeArrowheads="1"/>
            </p:cNvSpPr>
            <p:nvPr/>
          </p:nvSpPr>
          <p:spPr bwMode="auto">
            <a:xfrm>
              <a:off x="4324350" y="2913063"/>
              <a:ext cx="3254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FF0000"/>
                  </a:solidFill>
                  <a:latin typeface="Wingdings" pitchFamily="2" charset="2"/>
                  <a:sym typeface="Wingdings" pitchFamily="2" charset="2"/>
                </a:rPr>
                <a:t>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52" name="ZoneTexte 38"/>
            <p:cNvSpPr txBox="1">
              <a:spLocks noChangeArrowheads="1"/>
            </p:cNvSpPr>
            <p:nvPr/>
          </p:nvSpPr>
          <p:spPr bwMode="auto">
            <a:xfrm>
              <a:off x="4462463" y="2708275"/>
              <a:ext cx="3254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200" b="1">
                  <a:solidFill>
                    <a:srgbClr val="0000FF"/>
                  </a:solidFill>
                  <a:latin typeface="Zapf Dingbats" charset="2"/>
                  <a:sym typeface="Zapf Dingbats" charset="2"/>
                </a:rPr>
                <a:t>✚</a:t>
              </a:r>
              <a:endParaRPr lang="en-GB" sz="12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/>
          <p:cNvSpPr/>
          <p:nvPr/>
        </p:nvSpPr>
        <p:spPr bwMode="auto">
          <a:xfrm>
            <a:off x="467545" y="908720"/>
            <a:ext cx="7848873" cy="5472608"/>
          </a:xfrm>
          <a:prstGeom prst="donut">
            <a:avLst>
              <a:gd name="adj" fmla="val 8930"/>
            </a:avLst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Top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Image 23" descr="D:\PROJETS\SPIRAL2\QWR_SERIE\PHOTOS\IMG_01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547"/>
          <a:stretch>
            <a:fillRect/>
          </a:stretch>
        </p:blipFill>
        <p:spPr bwMode="auto">
          <a:xfrm>
            <a:off x="323528" y="1160465"/>
            <a:ext cx="1282490" cy="176448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Image 19" descr="MAQUETTE.t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BCBFB6"/>
              </a:clrFrom>
              <a:clrTo>
                <a:srgbClr val="BCBFB6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30" y="2060850"/>
            <a:ext cx="4656137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Image 41" descr="Screen shot 2012-08-27 at 10.20.08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437113"/>
            <a:ext cx="2398374" cy="160707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948264" cy="620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  <a:cs typeface="ＭＳ Ｐゴシック" charset="-128"/>
              </a:rPr>
              <a:t>GANIL SPIRAL2</a:t>
            </a:r>
            <a:endParaRPr lang="fr-FR" sz="2400" dirty="0">
              <a:solidFill>
                <a:schemeClr val="bg1"/>
              </a:solidFill>
              <a:cs typeface="ＭＳ Ｐゴシック" charset="-128"/>
            </a:endParaRPr>
          </a:p>
        </p:txBody>
      </p:sp>
      <p:pic>
        <p:nvPicPr>
          <p:cNvPr id="46086" name="Picture 2" descr="He4 He6 He8 figu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6" y="4293096"/>
            <a:ext cx="68921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age 52" descr="Screen shot 2012-08-29 at 1.44.29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751" y="4509121"/>
            <a:ext cx="1296144" cy="14054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42" descr="Accretion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64" y="5157193"/>
            <a:ext cx="1505297" cy="114291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4" name="Rectangle 53"/>
          <p:cNvSpPr/>
          <p:nvPr/>
        </p:nvSpPr>
        <p:spPr>
          <a:xfrm>
            <a:off x="6804248" y="6093297"/>
            <a:ext cx="211264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Nuclear 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and reaction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-128"/>
              <a:cs typeface="ＭＳ Ｐゴシック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7504" y="5877272"/>
            <a:ext cx="288032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Multidisciplinary research and applications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-128"/>
              <a:cs typeface="ＭＳ Ｐゴシック"/>
            </a:endParaRPr>
          </a:p>
        </p:txBody>
      </p:sp>
      <p:pic>
        <p:nvPicPr>
          <p:cNvPr id="46091" name="Image 57" descr="heart2quark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556792"/>
            <a:ext cx="1800200" cy="15571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7092281" y="3212976"/>
            <a:ext cx="1871133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Fundamental Interactions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-128"/>
              <a:cs typeface="ＭＳ Ｐゴシック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98751" y="6361585"/>
            <a:ext cx="2448272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Nuclear astrophysics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-128"/>
              <a:cs typeface="ＭＳ Ｐゴシック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95736" y="908720"/>
            <a:ext cx="4608512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Very intense stable ion beams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Exotic ion beams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Very intense neutron source</a:t>
            </a:r>
            <a:endParaRPr lang="en-US" sz="1800" b="1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2008" y="3032671"/>
            <a:ext cx="197971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Accelerator science </a:t>
            </a:r>
            <a:endParaRPr lang="en-US" sz="1400" b="1" dirty="0" smtClean="0">
              <a:solidFill>
                <a:srgbClr val="000000"/>
              </a:solidFill>
              <a:latin typeface="Arial"/>
              <a:ea typeface="ＭＳ Ｐゴシック" charset="-128"/>
              <a:cs typeface="ＭＳ Ｐゴシック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/>
              </a:rPr>
              <a:t>&amp; Technology</a:t>
            </a:r>
            <a:endParaRPr lang="en-US" sz="1400" b="1" i="1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1520" y="4221090"/>
            <a:ext cx="1800200" cy="1547887"/>
            <a:chOff x="288" y="1462"/>
            <a:chExt cx="4656" cy="2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0" name="Picture 3" descr="astro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60"/>
              <a:ext cx="1026" cy="140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2835"/>
              <a:ext cx="1982" cy="143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2811"/>
              <a:ext cx="1777" cy="150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" y="1462"/>
              <a:ext cx="1796" cy="140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464"/>
              <a:ext cx="1083" cy="139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64"/>
              <a:ext cx="1325" cy="14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1464"/>
              <a:ext cx="1416" cy="14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82996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22058"/>
            <a:ext cx="3779912" cy="28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381" y="807095"/>
            <a:ext cx="6976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800" dirty="0">
                <a:cs typeface="Arial" charset="0"/>
              </a:rPr>
              <a:t>1978</a:t>
            </a:r>
            <a:endParaRPr lang="fr-FR" sz="1800" dirty="0"/>
          </a:p>
        </p:txBody>
      </p:sp>
      <p:grpSp>
        <p:nvGrpSpPr>
          <p:cNvPr id="2" name="Groupe 6"/>
          <p:cNvGrpSpPr/>
          <p:nvPr/>
        </p:nvGrpSpPr>
        <p:grpSpPr>
          <a:xfrm>
            <a:off x="4175448" y="1124744"/>
            <a:ext cx="4968552" cy="2850034"/>
            <a:chOff x="3347864" y="1713859"/>
            <a:chExt cx="5688632" cy="387538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347864" y="1811773"/>
              <a:ext cx="5688632" cy="37774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522537" y="1713859"/>
              <a:ext cx="2382829" cy="4603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GB" sz="1600" dirty="0" smtClean="0">
                  <a:cs typeface="Arial" charset="0"/>
                </a:rPr>
                <a:t>yesterday</a:t>
              </a:r>
              <a:endParaRPr lang="fr-FR" sz="1600" dirty="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00994"/>
            <a:ext cx="4893051" cy="275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482070" y="3933056"/>
            <a:ext cx="7489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800" dirty="0" smtClean="0">
                <a:cs typeface="Arial" charset="0"/>
              </a:rPr>
              <a:t>today</a:t>
            </a:r>
            <a:endParaRPr lang="fr-FR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6804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cs typeface="Arial Black"/>
              </a:rPr>
              <a:t>Evolution of the facility</a:t>
            </a:r>
            <a:endParaRPr lang="en-US" sz="2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39952" y="5445224"/>
            <a:ext cx="113364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1800" dirty="0" smtClean="0"/>
              <a:t>SPIRAL2</a:t>
            </a:r>
          </a:p>
          <a:p>
            <a:r>
              <a:rPr lang="fr-FR" sz="1800" dirty="0" smtClean="0"/>
              <a:t>Phase 1</a:t>
            </a:r>
            <a:endParaRPr lang="fr-FR" sz="1800" dirty="0"/>
          </a:p>
        </p:txBody>
      </p:sp>
      <p:sp>
        <p:nvSpPr>
          <p:cNvPr id="15" name="Ellipse 14"/>
          <p:cNvSpPr/>
          <p:nvPr/>
        </p:nvSpPr>
        <p:spPr bwMode="auto">
          <a:xfrm rot="681616">
            <a:off x="895835" y="4739283"/>
            <a:ext cx="3168352" cy="1008112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Image 15" descr="E:\Album inauguration\BAT 2012\Photo4-mai20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3193311" cy="16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lèche en arc 16"/>
          <p:cNvSpPr/>
          <p:nvPr/>
        </p:nvSpPr>
        <p:spPr bwMode="auto">
          <a:xfrm rot="3211597">
            <a:off x="1722882" y="122884"/>
            <a:ext cx="5472608" cy="7045080"/>
          </a:xfrm>
          <a:prstGeom prst="circularArrow">
            <a:avLst>
              <a:gd name="adj1" fmla="val 12500"/>
              <a:gd name="adj2" fmla="val 3229083"/>
              <a:gd name="adj3" fmla="val 20457681"/>
              <a:gd name="adj4" fmla="val 10800000"/>
              <a:gd name="adj5" fmla="val 6934"/>
            </a:avLst>
          </a:prstGeom>
          <a:solidFill>
            <a:srgbClr val="66CCFF">
              <a:alpha val="5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6236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6804025" cy="836613"/>
          </a:xfrm>
          <a:prstGeom prst="rect">
            <a:avLst/>
          </a:prstGeom>
          <a:solidFill>
            <a:srgbClr val="6236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7463" y="6453188"/>
            <a:ext cx="5292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1200" dirty="0" smtClean="0">
                <a:solidFill>
                  <a:srgbClr val="FFFFFF"/>
                </a:solidFill>
                <a:latin typeface="Arial" pitchFamily="34" charset="0"/>
              </a:rPr>
              <a:t>16 janvier 2018</a:t>
            </a:r>
            <a:endParaRPr lang="fr-FR" sz="1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" name="Espace réservé du numéro de diapositive 2"/>
          <p:cNvSpPr txBox="1">
            <a:spLocks/>
          </p:cNvSpPr>
          <p:nvPr/>
        </p:nvSpPr>
        <p:spPr>
          <a:xfrm>
            <a:off x="8532813" y="6492875"/>
            <a:ext cx="6111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B69D59-E5EB-41B1-8AEA-5DB85E6FB379}" type="slidenum">
              <a:rPr lang="fr-FR" sz="1200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5</a:t>
            </a:fld>
            <a:endParaRPr lang="fr-FR" sz="12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2" name="Imag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260350"/>
            <a:ext cx="20605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87794" y="230837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/>
            <a:r>
              <a:rPr lang="fr-FR" sz="2400" dirty="0" smtClean="0">
                <a:solidFill>
                  <a:srgbClr val="FFFFFF"/>
                </a:solidFill>
                <a:ea typeface="ＭＳ Ｐゴシック" charset="0"/>
              </a:rPr>
              <a:t>Evolution</a:t>
            </a:r>
            <a:endParaRPr lang="fr-FR" sz="24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710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6804025" cy="836613"/>
          </a:xfrm>
          <a:prstGeom prst="rect">
            <a:avLst/>
          </a:prstGeom>
          <a:solidFill>
            <a:srgbClr val="6236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defTabSz="457200">
              <a:defRPr/>
            </a:pPr>
            <a:endParaRPr lang="fr-FR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pic>
        <p:nvPicPr>
          <p:cNvPr id="4" name="Image 3" descr="Plan 3D Ganil M 300 dpi blanc-viol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0011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 rot="18976809">
            <a:off x="525555" y="1493028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fr-FR" sz="2400" b="1" i="1" dirty="0" smtClean="0">
                <a:solidFill>
                  <a:srgbClr val="808080"/>
                </a:solidFill>
                <a:ea typeface="ＭＳ Ｐゴシック" charset="0"/>
              </a:rPr>
              <a:t>SPIRAL2</a:t>
            </a:r>
          </a:p>
          <a:p>
            <a:pPr algn="l" defTabSz="457200"/>
            <a:r>
              <a:rPr lang="fr-FR" sz="2400" b="1" i="1" dirty="0" smtClean="0">
                <a:solidFill>
                  <a:srgbClr val="808080"/>
                </a:solidFill>
                <a:ea typeface="ＭＳ Ｐゴシック" charset="0"/>
              </a:rPr>
              <a:t>Phase 1</a:t>
            </a:r>
            <a:endParaRPr lang="fr-FR" sz="2400" b="1" i="1" dirty="0">
              <a:solidFill>
                <a:srgbClr val="808080"/>
              </a:solidFill>
              <a:ea typeface="ＭＳ Ｐゴシック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18991643">
            <a:off x="1074747" y="3579960"/>
            <a:ext cx="114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0" hangingPunct="0"/>
            <a:r>
              <a:rPr lang="fr-FR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SC </a:t>
            </a:r>
            <a:r>
              <a:rPr lang="fr-FR" sz="18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Linac</a:t>
            </a:r>
            <a:endParaRPr lang="fr-FR" sz="18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25" name="ZoneTexte 24"/>
          <p:cNvSpPr txBox="1"/>
          <p:nvPr/>
        </p:nvSpPr>
        <p:spPr>
          <a:xfrm rot="2112988">
            <a:off x="1808640" y="2076935"/>
            <a:ext cx="6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0" hangingPunct="0"/>
            <a:r>
              <a:rPr lang="fr-FR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NFS</a:t>
            </a:r>
          </a:p>
        </p:txBody>
      </p:sp>
      <p:sp>
        <p:nvSpPr>
          <p:cNvPr id="26" name="ZoneTexte 25"/>
          <p:cNvSpPr txBox="1"/>
          <p:nvPr/>
        </p:nvSpPr>
        <p:spPr>
          <a:xfrm rot="18931937">
            <a:off x="3046387" y="2243307"/>
            <a:ext cx="579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0" hangingPunct="0"/>
            <a:r>
              <a:rPr lang="fr-FR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</a:t>
            </a:r>
            <a:r>
              <a:rPr lang="fr-FR" b="1" baseline="3000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 rot="18896871">
            <a:off x="4211327" y="1153158"/>
            <a:ext cx="1227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0" hangingPunct="0"/>
            <a:r>
              <a:rPr lang="fr-FR" altLang="ja-JP" sz="1800" b="1" dirty="0">
                <a:solidFill>
                  <a:srgbClr val="000000"/>
                </a:solidFill>
                <a:latin typeface="Comic Sans MS" pitchFamily="66" charset="0"/>
                <a:ea typeface="MS Mincho" pitchFamily="49" charset="-128"/>
                <a:cs typeface="Calibri" pitchFamily="34" charset="0"/>
              </a:rPr>
              <a:t>DESIR</a:t>
            </a:r>
          </a:p>
        </p:txBody>
      </p:sp>
      <p:sp>
        <p:nvSpPr>
          <p:cNvPr id="28" name="ZoneTexte 27"/>
          <p:cNvSpPr txBox="1"/>
          <p:nvPr/>
        </p:nvSpPr>
        <p:spPr>
          <a:xfrm rot="18937240">
            <a:off x="6365271" y="212579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0" hangingPunct="0"/>
            <a:r>
              <a:rPr lang="fr-FR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GANIL</a:t>
            </a:r>
            <a:endParaRPr lang="fr-FR" sz="18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39" name="ZoneTexte 38"/>
          <p:cNvSpPr txBox="1"/>
          <p:nvPr/>
        </p:nvSpPr>
        <p:spPr>
          <a:xfrm rot="2240710">
            <a:off x="1933313" y="5158474"/>
            <a:ext cx="1920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fr-FR" b="1" i="1" dirty="0" smtClean="0">
                <a:solidFill>
                  <a:schemeClr val="bg1">
                    <a:lumMod val="85000"/>
                  </a:schemeClr>
                </a:solidFill>
                <a:ea typeface="ＭＳ Ｐゴシック" charset="0"/>
              </a:rPr>
              <a:t>SPIRAL2 :</a:t>
            </a:r>
          </a:p>
          <a:p>
            <a:pPr algn="l" defTabSz="457200"/>
            <a:r>
              <a:rPr lang="fr-FR" b="1" i="1" dirty="0" smtClean="0">
                <a:solidFill>
                  <a:schemeClr val="bg1">
                    <a:lumMod val="85000"/>
                  </a:schemeClr>
                </a:solidFill>
                <a:ea typeface="ＭＳ Ｐゴシック" charset="0"/>
              </a:rPr>
              <a:t>Phase 2</a:t>
            </a:r>
            <a:endParaRPr lang="fr-FR" b="1" i="1" dirty="0">
              <a:solidFill>
                <a:schemeClr val="bg1">
                  <a:lumMod val="85000"/>
                </a:schemeClr>
              </a:solidFill>
              <a:ea typeface="ＭＳ Ｐゴシック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 rot="18833740">
            <a:off x="3516086" y="4661495"/>
            <a:ext cx="179442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0" hangingPunct="0"/>
            <a:r>
              <a:rPr lang="fr-FR" sz="20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Production</a:t>
            </a:r>
          </a:p>
          <a:p>
            <a:pPr defTabSz="457200" eaLnBrk="0" hangingPunct="0"/>
            <a:r>
              <a:rPr lang="en-GB" sz="1050" dirty="0">
                <a:solidFill>
                  <a:srgbClr val="000000"/>
                </a:solidFill>
                <a:ea typeface="ＭＳ Ｐゴシック" charset="-128"/>
                <a:sym typeface="Arial" pitchFamily="30" charset="0"/>
              </a:rPr>
              <a:t>up to 10</a:t>
            </a:r>
            <a:r>
              <a:rPr lang="en-GB" sz="1050" baseline="30000" dirty="0">
                <a:solidFill>
                  <a:srgbClr val="000000"/>
                </a:solidFill>
                <a:ea typeface="ＭＳ Ｐゴシック" charset="-128"/>
                <a:sym typeface="Arial" pitchFamily="30" charset="0"/>
              </a:rPr>
              <a:t>14</a:t>
            </a:r>
            <a:r>
              <a:rPr lang="en-GB" sz="1050" dirty="0">
                <a:solidFill>
                  <a:srgbClr val="000000"/>
                </a:solidFill>
                <a:ea typeface="ＭＳ Ｐゴシック" charset="-128"/>
                <a:sym typeface="Arial" pitchFamily="30" charset="0"/>
              </a:rPr>
              <a:t> FF/s</a:t>
            </a:r>
          </a:p>
        </p:txBody>
      </p:sp>
      <p:sp>
        <p:nvSpPr>
          <p:cNvPr id="22" name="ZoneTexte 21"/>
          <p:cNvSpPr txBox="1"/>
          <p:nvPr/>
        </p:nvSpPr>
        <p:spPr>
          <a:xfrm rot="18988273">
            <a:off x="-4215" y="4427415"/>
            <a:ext cx="95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0" hangingPunct="0"/>
            <a:r>
              <a:rPr lang="fr-FR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rPr>
              <a:t>A/Q=7</a:t>
            </a:r>
            <a:endParaRPr lang="fr-FR" sz="1800" b="1" dirty="0">
              <a:solidFill>
                <a:srgbClr val="000000"/>
              </a:solidFill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rot="18988273">
            <a:off x="589451" y="5207403"/>
            <a:ext cx="154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0" hangingPunct="0"/>
            <a:r>
              <a:rPr lang="fr-FR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rPr>
              <a:t>A/Q= 2 &amp; 3</a:t>
            </a:r>
            <a:endParaRPr lang="fr-FR" sz="1800" b="1" dirty="0">
              <a:solidFill>
                <a:srgbClr val="000000"/>
              </a:solidFill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2455339" y="3014137"/>
            <a:ext cx="3361267" cy="2480735"/>
          </a:xfrm>
          <a:custGeom>
            <a:avLst/>
            <a:gdLst>
              <a:gd name="connsiteX0" fmla="*/ 3361267 w 3361267"/>
              <a:gd name="connsiteY0" fmla="*/ 905934 h 2480734"/>
              <a:gd name="connsiteX1" fmla="*/ 1989667 w 3361267"/>
              <a:gd name="connsiteY1" fmla="*/ 0 h 2480734"/>
              <a:gd name="connsiteX2" fmla="*/ 1667934 w 3361267"/>
              <a:gd name="connsiteY2" fmla="*/ 389467 h 2480734"/>
              <a:gd name="connsiteX3" fmla="*/ 1422400 w 3361267"/>
              <a:gd name="connsiteY3" fmla="*/ 203200 h 2480734"/>
              <a:gd name="connsiteX4" fmla="*/ 0 w 3361267"/>
              <a:gd name="connsiteY4" fmla="*/ 1532467 h 2480734"/>
              <a:gd name="connsiteX5" fmla="*/ 1109134 w 3361267"/>
              <a:gd name="connsiteY5" fmla="*/ 2480734 h 2480734"/>
              <a:gd name="connsiteX6" fmla="*/ 2260600 w 3361267"/>
              <a:gd name="connsiteY6" fmla="*/ 1286934 h 2480734"/>
              <a:gd name="connsiteX7" fmla="*/ 2700867 w 3361267"/>
              <a:gd name="connsiteY7" fmla="*/ 1625600 h 2480734"/>
              <a:gd name="connsiteX8" fmla="*/ 3361267 w 3361267"/>
              <a:gd name="connsiteY8" fmla="*/ 905934 h 248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1267" h="2480734">
                <a:moveTo>
                  <a:pt x="3361267" y="905934"/>
                </a:moveTo>
                <a:lnTo>
                  <a:pt x="1989667" y="0"/>
                </a:lnTo>
                <a:lnTo>
                  <a:pt x="1667934" y="389467"/>
                </a:lnTo>
                <a:lnTo>
                  <a:pt x="1422400" y="203200"/>
                </a:lnTo>
                <a:lnTo>
                  <a:pt x="0" y="1532467"/>
                </a:lnTo>
                <a:lnTo>
                  <a:pt x="1109134" y="2480734"/>
                </a:lnTo>
                <a:lnTo>
                  <a:pt x="2260600" y="1286934"/>
                </a:lnTo>
                <a:lnTo>
                  <a:pt x="2700867" y="1625600"/>
                </a:lnTo>
                <a:lnTo>
                  <a:pt x="3361267" y="905934"/>
                </a:ln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38100" cmpd="sng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fr-FR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7794" y="230837"/>
            <a:ext cx="2635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/>
            <a:r>
              <a:rPr lang="fr-FR" sz="2400" dirty="0" smtClean="0">
                <a:solidFill>
                  <a:srgbClr val="FFFFFF"/>
                </a:solidFill>
                <a:ea typeface="ＭＳ Ｐゴシック" charset="0"/>
              </a:rPr>
              <a:t>GANIL - SPIRAL2</a:t>
            </a:r>
            <a:endParaRPr lang="fr-FR" sz="2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 rot="19396428">
            <a:off x="-669989" y="2612459"/>
            <a:ext cx="7686572" cy="1636967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fr-FR" sz="24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671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0"/>
            <a:ext cx="6804025" cy="836613"/>
          </a:xfrm>
          <a:prstGeom prst="rect">
            <a:avLst/>
          </a:prstGeom>
          <a:solidFill>
            <a:srgbClr val="6236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defTabSz="457200">
              <a:defRPr/>
            </a:pPr>
            <a:endParaRPr lang="fr-FR" sz="18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itre 9"/>
          <p:cNvSpPr txBox="1">
            <a:spLocks/>
          </p:cNvSpPr>
          <p:nvPr/>
        </p:nvSpPr>
        <p:spPr>
          <a:xfrm>
            <a:off x="213486" y="6902"/>
            <a:ext cx="5940425" cy="692151"/>
          </a:xfrm>
          <a:prstGeom prst="rect">
            <a:avLst/>
          </a:prstGeom>
          <a:ln>
            <a:noFill/>
          </a:ln>
        </p:spPr>
        <p:txBody>
          <a:bodyPr lIns="0" rIns="0"/>
          <a:lstStyle/>
          <a:p>
            <a:pPr defTabSz="457200" eaLnBrk="0" hangingPunct="0">
              <a:defRPr/>
            </a:pPr>
            <a:r>
              <a:rPr lang="fr-FR" sz="2400" kern="0" dirty="0" smtClean="0">
                <a:solidFill>
                  <a:srgbClr val="FFFFFF"/>
                </a:solidFill>
                <a:latin typeface="Arial"/>
                <a:ea typeface="ＭＳ Ｐゴシック"/>
                <a:cs typeface="+mj-cs"/>
              </a:rPr>
              <a:t>Collaborations and SPIRAL2 </a:t>
            </a:r>
            <a:endParaRPr lang="fr-FR" sz="2400" kern="0" dirty="0">
              <a:solidFill>
                <a:srgbClr val="FFFFFF"/>
              </a:solidFill>
              <a:latin typeface="Arial"/>
              <a:ea typeface="ＭＳ Ｐゴシック"/>
              <a:cs typeface="+mj-cs"/>
            </a:endParaRPr>
          </a:p>
        </p:txBody>
      </p:sp>
      <p:grpSp>
        <p:nvGrpSpPr>
          <p:cNvPr id="3" name="Groupe 23"/>
          <p:cNvGrpSpPr/>
          <p:nvPr/>
        </p:nvGrpSpPr>
        <p:grpSpPr>
          <a:xfrm>
            <a:off x="270637" y="515668"/>
            <a:ext cx="4033584" cy="3392238"/>
            <a:chOff x="662151" y="1390760"/>
            <a:chExt cx="5832648" cy="437980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151" y="1390760"/>
              <a:ext cx="5832648" cy="43798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40" name="Hexagone 39"/>
            <p:cNvSpPr>
              <a:spLocks noChangeAspect="1"/>
            </p:cNvSpPr>
            <p:nvPr/>
          </p:nvSpPr>
          <p:spPr>
            <a:xfrm>
              <a:off x="1858592" y="3851474"/>
              <a:ext cx="664689" cy="620026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CENBG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1" name="Hexagone 40"/>
            <p:cNvSpPr>
              <a:spLocks noChangeAspect="1"/>
            </p:cNvSpPr>
            <p:nvPr/>
          </p:nvSpPr>
          <p:spPr>
            <a:xfrm>
              <a:off x="5647320" y="2705568"/>
              <a:ext cx="664689" cy="620026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IPHC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Hexagone 41"/>
            <p:cNvSpPr>
              <a:spLocks noChangeAspect="1"/>
            </p:cNvSpPr>
            <p:nvPr/>
          </p:nvSpPr>
          <p:spPr>
            <a:xfrm>
              <a:off x="4849693" y="3721552"/>
              <a:ext cx="664689" cy="620026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IPNL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Hexagone 42"/>
            <p:cNvSpPr>
              <a:spLocks noChangeAspect="1"/>
            </p:cNvSpPr>
            <p:nvPr/>
          </p:nvSpPr>
          <p:spPr>
            <a:xfrm>
              <a:off x="3719721" y="3243442"/>
              <a:ext cx="731158" cy="682027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IPNO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Hexagone 43"/>
            <p:cNvSpPr>
              <a:spLocks noChangeAspect="1"/>
            </p:cNvSpPr>
            <p:nvPr/>
          </p:nvSpPr>
          <p:spPr>
            <a:xfrm>
              <a:off x="2988563" y="2884854"/>
              <a:ext cx="864096" cy="806033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DRF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Hexagone 44"/>
            <p:cNvSpPr>
              <a:spLocks noChangeAspect="1"/>
            </p:cNvSpPr>
            <p:nvPr/>
          </p:nvSpPr>
          <p:spPr>
            <a:xfrm>
              <a:off x="2190936" y="2586040"/>
              <a:ext cx="664689" cy="620026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LPC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Hexagone 45"/>
            <p:cNvSpPr>
              <a:spLocks noChangeAspect="1"/>
            </p:cNvSpPr>
            <p:nvPr/>
          </p:nvSpPr>
          <p:spPr>
            <a:xfrm>
              <a:off x="5381445" y="3938220"/>
              <a:ext cx="664689" cy="620026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LPSC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Hexagone 46"/>
            <p:cNvSpPr>
              <a:spLocks noChangeAspect="1"/>
            </p:cNvSpPr>
            <p:nvPr/>
          </p:nvSpPr>
          <p:spPr>
            <a:xfrm>
              <a:off x="3869459" y="3004383"/>
              <a:ext cx="448482" cy="418346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LAL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Hexagone 47"/>
            <p:cNvSpPr>
              <a:spLocks noChangeAspect="1"/>
            </p:cNvSpPr>
            <p:nvPr/>
          </p:nvSpPr>
          <p:spPr>
            <a:xfrm>
              <a:off x="4379611" y="3221055"/>
              <a:ext cx="536551" cy="500498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050" b="1" dirty="0" smtClean="0">
                  <a:solidFill>
                    <a:srgbClr val="FFFFFF"/>
                  </a:solidFill>
                </a:rPr>
                <a:t>CSNSM</a:t>
              </a:r>
              <a:endParaRPr lang="fr-FR" sz="105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Hexagone 48"/>
            <p:cNvSpPr>
              <a:spLocks noChangeAspect="1"/>
            </p:cNvSpPr>
            <p:nvPr/>
          </p:nvSpPr>
          <p:spPr>
            <a:xfrm>
              <a:off x="4317942" y="2884856"/>
              <a:ext cx="448482" cy="418346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050" b="1" dirty="0" smtClean="0">
                  <a:solidFill>
                    <a:srgbClr val="FFFFFF"/>
                  </a:solidFill>
                </a:rPr>
                <a:t>LPNHE</a:t>
              </a:r>
              <a:endParaRPr lang="fr-FR" sz="1050" b="1" dirty="0">
                <a:solidFill>
                  <a:srgbClr val="FFFFFF"/>
                </a:solidFill>
              </a:endParaRPr>
            </a:p>
          </p:txBody>
        </p:sp>
        <p:sp>
          <p:nvSpPr>
            <p:cNvPr id="50" name="Hexagone 49"/>
            <p:cNvSpPr>
              <a:spLocks noChangeAspect="1"/>
            </p:cNvSpPr>
            <p:nvPr/>
          </p:nvSpPr>
          <p:spPr>
            <a:xfrm>
              <a:off x="1592716" y="3123909"/>
              <a:ext cx="465282" cy="434018"/>
            </a:xfrm>
            <a:prstGeom prst="hexagon">
              <a:avLst/>
            </a:prstGeom>
            <a:solidFill>
              <a:srgbClr val="004F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dirty="0" err="1" smtClean="0">
                  <a:solidFill>
                    <a:srgbClr val="FFFFFF"/>
                  </a:solidFill>
                </a:rPr>
                <a:t>Subatech</a:t>
              </a: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51" name="Hexagone 50"/>
            <p:cNvSpPr>
              <a:spLocks noChangeAspect="1"/>
            </p:cNvSpPr>
            <p:nvPr/>
          </p:nvSpPr>
          <p:spPr>
            <a:xfrm>
              <a:off x="3055032" y="3542260"/>
              <a:ext cx="472482" cy="440734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DAM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2" name="Hexagone 51"/>
            <p:cNvSpPr>
              <a:spLocks noChangeAspect="1"/>
            </p:cNvSpPr>
            <p:nvPr/>
          </p:nvSpPr>
          <p:spPr>
            <a:xfrm>
              <a:off x="3449046" y="3699165"/>
              <a:ext cx="536551" cy="500498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DEN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Hexagone 52"/>
            <p:cNvSpPr>
              <a:spLocks noChangeAspect="1"/>
            </p:cNvSpPr>
            <p:nvPr/>
          </p:nvSpPr>
          <p:spPr>
            <a:xfrm>
              <a:off x="2722688" y="2155631"/>
              <a:ext cx="864096" cy="806033"/>
            </a:xfrm>
            <a:prstGeom prst="hexagon">
              <a:avLst/>
            </a:prstGeom>
            <a:gradFill flip="none" rotWithShape="1">
              <a:gsLst>
                <a:gs pos="52000">
                  <a:srgbClr val="FF0000"/>
                </a:gs>
                <a:gs pos="50000">
                  <a:srgbClr val="004F9D"/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Moderately" fov="7200000">
                <a:rot lat="18600000" lon="0" rev="0"/>
              </a:camera>
              <a:lightRig rig="balanced" dir="t">
                <a:rot lat="0" lon="0" rev="8700000"/>
              </a:lightRig>
            </a:scene3d>
            <a:sp3d z="101600">
              <a:bevelT w="190500" h="38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defTabSz="804557"/>
              <a:r>
                <a:rPr lang="fr-FR" sz="1200" b="1" dirty="0" smtClean="0">
                  <a:solidFill>
                    <a:srgbClr val="FFFFFF"/>
                  </a:solidFill>
                </a:rPr>
                <a:t>GANIL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427984" y="1270698"/>
            <a:ext cx="4523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Since 2006 :</a:t>
            </a:r>
          </a:p>
          <a:p>
            <a:pPr marL="285750" indent="-285750" algn="l" defTabSz="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Infrastructure &amp; accelerator ≈ 1000 FTE</a:t>
            </a:r>
          </a:p>
          <a:p>
            <a:pPr marL="285750" indent="-285750" algn="l" defTabSz="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Experimental halls ≈ 250 FTE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845621" y="2625327"/>
            <a:ext cx="4046775" cy="26037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/>
            <a:endParaRPr lang="fr-FR" sz="1200" dirty="0">
              <a:solidFill>
                <a:srgbClr val="000000"/>
              </a:solidFill>
            </a:endParaRPr>
          </a:p>
          <a:p>
            <a:pPr algn="l" defTabSz="457200">
              <a:lnSpc>
                <a:spcPct val="120000"/>
              </a:lnSpc>
            </a:pPr>
            <a:endParaRPr lang="fr-FR" sz="1800" dirty="0" smtClean="0">
              <a:solidFill>
                <a:srgbClr val="000000"/>
              </a:solidFill>
            </a:endParaRPr>
          </a:p>
          <a:p>
            <a:pPr algn="l" defTabSz="457200">
              <a:lnSpc>
                <a:spcPct val="120000"/>
              </a:lnSpc>
            </a:pPr>
            <a:r>
              <a:rPr lang="fr-FR" sz="1800" dirty="0" smtClean="0">
                <a:solidFill>
                  <a:srgbClr val="000000"/>
                </a:solidFill>
              </a:rPr>
              <a:t>GSI </a:t>
            </a:r>
            <a:r>
              <a:rPr lang="fr-FR" sz="1800" dirty="0">
                <a:solidFill>
                  <a:srgbClr val="000000"/>
                </a:solidFill>
              </a:rPr>
              <a:t>– </a:t>
            </a:r>
            <a:r>
              <a:rPr lang="fr-FR" sz="1800" dirty="0" err="1">
                <a:solidFill>
                  <a:srgbClr val="000000"/>
                </a:solidFill>
              </a:rPr>
              <a:t>Fair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smtClean="0">
                <a:solidFill>
                  <a:srgbClr val="000000"/>
                </a:solidFill>
              </a:rPr>
              <a:t>(D)	</a:t>
            </a:r>
            <a:r>
              <a:rPr lang="fr-FR" sz="1800" dirty="0">
                <a:solidFill>
                  <a:srgbClr val="000000"/>
                </a:solidFill>
              </a:rPr>
              <a:t>INFN-</a:t>
            </a:r>
            <a:r>
              <a:rPr lang="fr-FR" sz="1800" dirty="0" err="1">
                <a:solidFill>
                  <a:srgbClr val="000000"/>
                </a:solidFill>
              </a:rPr>
              <a:t>Legnaro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smtClean="0">
                <a:solidFill>
                  <a:srgbClr val="000000"/>
                </a:solidFill>
              </a:rPr>
              <a:t>(I)               </a:t>
            </a:r>
          </a:p>
          <a:p>
            <a:pPr algn="l" defTabSz="457200">
              <a:lnSpc>
                <a:spcPct val="120000"/>
              </a:lnSpc>
            </a:pPr>
            <a:r>
              <a:rPr lang="fr-FR" sz="1800" dirty="0" smtClean="0">
                <a:solidFill>
                  <a:srgbClr val="000000"/>
                </a:solidFill>
              </a:rPr>
              <a:t>Isolde </a:t>
            </a:r>
            <a:r>
              <a:rPr lang="fr-FR" sz="1800" dirty="0">
                <a:solidFill>
                  <a:srgbClr val="000000"/>
                </a:solidFill>
              </a:rPr>
              <a:t>(CERN)	</a:t>
            </a:r>
            <a:r>
              <a:rPr lang="fr-FR" sz="1800" dirty="0" smtClean="0">
                <a:solidFill>
                  <a:srgbClr val="000000"/>
                </a:solidFill>
              </a:rPr>
              <a:t>INFN</a:t>
            </a:r>
            <a:r>
              <a:rPr lang="fr-FR" sz="1800" dirty="0">
                <a:solidFill>
                  <a:srgbClr val="000000"/>
                </a:solidFill>
              </a:rPr>
              <a:t>-Catane </a:t>
            </a:r>
            <a:r>
              <a:rPr lang="fr-FR" sz="1800" dirty="0" smtClean="0">
                <a:solidFill>
                  <a:srgbClr val="000000"/>
                </a:solidFill>
              </a:rPr>
              <a:t>(I)</a:t>
            </a:r>
            <a:endParaRPr lang="fr-FR" sz="1800" dirty="0">
              <a:solidFill>
                <a:srgbClr val="000000"/>
              </a:solidFill>
            </a:endParaRPr>
          </a:p>
          <a:p>
            <a:pPr algn="l" defTabSz="457200">
              <a:lnSpc>
                <a:spcPct val="120000"/>
              </a:lnSpc>
            </a:pPr>
            <a:r>
              <a:rPr lang="fr-FR" sz="1800" dirty="0">
                <a:solidFill>
                  <a:srgbClr val="000000"/>
                </a:solidFill>
              </a:rPr>
              <a:t>IFIN-HH </a:t>
            </a:r>
            <a:r>
              <a:rPr lang="fr-FR" sz="1800" dirty="0" smtClean="0">
                <a:solidFill>
                  <a:srgbClr val="000000"/>
                </a:solidFill>
              </a:rPr>
              <a:t>(RO)</a:t>
            </a:r>
            <a:r>
              <a:rPr lang="fr-FR" sz="1800" dirty="0">
                <a:solidFill>
                  <a:srgbClr val="000000"/>
                </a:solidFill>
              </a:rPr>
              <a:t>	</a:t>
            </a:r>
            <a:r>
              <a:rPr lang="fr-FR" sz="1800" dirty="0" smtClean="0">
                <a:solidFill>
                  <a:srgbClr val="000000"/>
                </a:solidFill>
              </a:rPr>
              <a:t>TRIUMF (CDN)</a:t>
            </a:r>
            <a:endParaRPr lang="fr-FR" sz="1800" dirty="0">
              <a:solidFill>
                <a:srgbClr val="000000"/>
              </a:solidFill>
            </a:endParaRPr>
          </a:p>
          <a:p>
            <a:pPr algn="l" defTabSz="457200">
              <a:lnSpc>
                <a:spcPct val="120000"/>
              </a:lnSpc>
            </a:pPr>
            <a:r>
              <a:rPr lang="fr-FR" sz="1800" dirty="0">
                <a:solidFill>
                  <a:srgbClr val="000000"/>
                </a:solidFill>
              </a:rPr>
              <a:t>SOREQ </a:t>
            </a:r>
            <a:r>
              <a:rPr lang="fr-FR" sz="1800" dirty="0" smtClean="0">
                <a:solidFill>
                  <a:srgbClr val="000000"/>
                </a:solidFill>
              </a:rPr>
              <a:t>(IL)</a:t>
            </a:r>
            <a:r>
              <a:rPr lang="fr-FR" sz="1800" dirty="0">
                <a:solidFill>
                  <a:srgbClr val="000000"/>
                </a:solidFill>
              </a:rPr>
              <a:t>	</a:t>
            </a:r>
            <a:r>
              <a:rPr lang="fr-FR" sz="1800" dirty="0" smtClean="0">
                <a:solidFill>
                  <a:srgbClr val="000000"/>
                </a:solidFill>
              </a:rPr>
              <a:t>	CIEMAT (E)</a:t>
            </a:r>
            <a:endParaRPr lang="fr-FR" sz="1800" dirty="0">
              <a:solidFill>
                <a:srgbClr val="000000"/>
              </a:solidFill>
            </a:endParaRPr>
          </a:p>
          <a:p>
            <a:pPr algn="l" defTabSz="457200">
              <a:lnSpc>
                <a:spcPct val="120000"/>
              </a:lnSpc>
            </a:pPr>
            <a:r>
              <a:rPr lang="fr-FR" sz="1800" dirty="0">
                <a:solidFill>
                  <a:srgbClr val="000000"/>
                </a:solidFill>
              </a:rPr>
              <a:t>BARC </a:t>
            </a:r>
            <a:r>
              <a:rPr lang="fr-FR" sz="1800" dirty="0" smtClean="0">
                <a:solidFill>
                  <a:srgbClr val="000000"/>
                </a:solidFill>
              </a:rPr>
              <a:t>(IND)</a:t>
            </a:r>
            <a:r>
              <a:rPr lang="fr-FR" sz="1800" dirty="0">
                <a:solidFill>
                  <a:srgbClr val="000000"/>
                </a:solidFill>
              </a:rPr>
              <a:t>		</a:t>
            </a:r>
            <a:r>
              <a:rPr lang="fr-FR" sz="1800" dirty="0" smtClean="0">
                <a:solidFill>
                  <a:srgbClr val="000000"/>
                </a:solidFill>
              </a:rPr>
              <a:t>Huelva (E)</a:t>
            </a:r>
            <a:endParaRPr lang="fr-FR" sz="1800" dirty="0">
              <a:solidFill>
                <a:srgbClr val="000000"/>
              </a:solidFill>
            </a:endParaRPr>
          </a:p>
          <a:p>
            <a:pPr algn="l" defTabSz="457200">
              <a:lnSpc>
                <a:spcPct val="120000"/>
              </a:lnSpc>
            </a:pPr>
            <a:r>
              <a:rPr lang="fr-FR" sz="1800" dirty="0">
                <a:solidFill>
                  <a:srgbClr val="000000"/>
                </a:solidFill>
              </a:rPr>
              <a:t>Argonne (USA)</a:t>
            </a:r>
            <a:r>
              <a:rPr lang="fr-FR" sz="1800" dirty="0">
                <a:solidFill>
                  <a:srgbClr val="990000"/>
                </a:solidFill>
              </a:rPr>
              <a:t>	</a:t>
            </a:r>
            <a:r>
              <a:rPr lang="fr-FR" sz="1800" dirty="0" smtClean="0">
                <a:solidFill>
                  <a:srgbClr val="000000"/>
                </a:solidFill>
              </a:rPr>
              <a:t>IFJ</a:t>
            </a:r>
            <a:r>
              <a:rPr lang="fr-FR" sz="1800" dirty="0">
                <a:solidFill>
                  <a:srgbClr val="000000"/>
                </a:solidFill>
              </a:rPr>
              <a:t>-PAN </a:t>
            </a:r>
            <a:r>
              <a:rPr lang="fr-FR" sz="1800" dirty="0" smtClean="0">
                <a:solidFill>
                  <a:srgbClr val="000000"/>
                </a:solidFill>
              </a:rPr>
              <a:t>(PL)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436780" y="836613"/>
            <a:ext cx="345561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fr-FR" sz="1800" dirty="0" smtClean="0">
                <a:solidFill>
                  <a:srgbClr val="000000"/>
                </a:solidFill>
              </a:rPr>
              <a:t>International collaborations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28851" y="844880"/>
            <a:ext cx="345561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1800" dirty="0" smtClean="0">
                <a:solidFill>
                  <a:srgbClr val="000000"/>
                </a:solidFill>
              </a:rPr>
              <a:t>French partners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2" name="Picture 21" descr="C:\Documents and Settings\thomasjc\Bureau\DESIR\EQUIPEX2\Logo\LogoDESIRSPIRA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1725" y="4011231"/>
            <a:ext cx="1936219" cy="542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Image 6" descr="S3-logo3_whit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353" y="3940245"/>
            <a:ext cx="570312" cy="71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6" descr="nfs4_logo bulle f copi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" y="3794825"/>
            <a:ext cx="1115800" cy="85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6" descr="ujf_log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963" y="5412462"/>
            <a:ext cx="285139" cy="6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7" descr="kit_logo_V2.png"/>
          <p:cNvPicPr>
            <a:picLocks noChangeAspect="1"/>
          </p:cNvPicPr>
          <p:nvPr/>
        </p:nvPicPr>
        <p:blipFill>
          <a:blip r:embed="rId8" cstate="print"/>
          <a:srcRect l="9727" t="18375" r="9727" b="2625"/>
          <a:stretch>
            <a:fillRect/>
          </a:stretch>
        </p:blipFill>
        <p:spPr bwMode="auto">
          <a:xfrm>
            <a:off x="1318643" y="5554365"/>
            <a:ext cx="753058" cy="41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8" descr="uppsala.png"/>
          <p:cNvPicPr>
            <a:picLocks noChangeAspect="1"/>
          </p:cNvPicPr>
          <p:nvPr/>
        </p:nvPicPr>
        <p:blipFill>
          <a:blip r:embed="rId9" cstate="print"/>
          <a:srcRect l="12094" t="12094" r="12094" b="12094"/>
          <a:stretch>
            <a:fillRect/>
          </a:stretch>
        </p:blipFill>
        <p:spPr bwMode="auto">
          <a:xfrm>
            <a:off x="742582" y="5546398"/>
            <a:ext cx="515875" cy="55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5436780" y="2616466"/>
            <a:ext cx="345561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fr-FR" sz="1800" dirty="0" smtClean="0">
                <a:solidFill>
                  <a:srgbClr val="000000"/>
                </a:solidFill>
              </a:rPr>
              <a:t>SPIRAL2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59" name="ZoneTexte 27"/>
          <p:cNvSpPr txBox="1">
            <a:spLocks noChangeArrowheads="1"/>
          </p:cNvSpPr>
          <p:nvPr/>
        </p:nvSpPr>
        <p:spPr bwMode="auto">
          <a:xfrm>
            <a:off x="8022464" y="5814469"/>
            <a:ext cx="19839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 sz="135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60" name="Image 59" descr="Capture d’écran 2015-10-11 à 15.10.08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38" y="4931778"/>
            <a:ext cx="3774391" cy="537903"/>
          </a:xfrm>
          <a:prstGeom prst="rect">
            <a:avLst/>
          </a:prstGeom>
        </p:spPr>
      </p:pic>
      <p:pic>
        <p:nvPicPr>
          <p:cNvPr id="61" name="Image 60" descr="Capture d’écran 2015-10-11 à 15.10.16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922" y="5554365"/>
            <a:ext cx="3564901" cy="671879"/>
          </a:xfrm>
          <a:prstGeom prst="rect">
            <a:avLst/>
          </a:prstGeom>
        </p:spPr>
      </p:pic>
      <p:pic>
        <p:nvPicPr>
          <p:cNvPr id="65" name="Picture 22" descr="lm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00" y="6257589"/>
            <a:ext cx="512432" cy="20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2" y="6259509"/>
            <a:ext cx="508978" cy="32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Imag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0" y="6259508"/>
            <a:ext cx="487102" cy="3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33968" y="6257588"/>
            <a:ext cx="742868" cy="313397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04238" y="6257588"/>
            <a:ext cx="788422" cy="261165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77813" y="6185580"/>
            <a:ext cx="361960" cy="361960"/>
          </a:xfrm>
          <a:prstGeom prst="rect">
            <a:avLst/>
          </a:prstGeom>
        </p:spPr>
      </p:pic>
      <p:pic>
        <p:nvPicPr>
          <p:cNvPr id="74" name="Picture 2" descr="Résultat de recherche d'images pour &quot;GSI Karlsruhe&quot;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45621" y="6005175"/>
            <a:ext cx="455879" cy="542365"/>
          </a:xfrm>
          <a:prstGeom prst="rect">
            <a:avLst/>
          </a:prstGeom>
          <a:noFill/>
        </p:spPr>
      </p:pic>
      <p:pic>
        <p:nvPicPr>
          <p:cNvPr id="75" name="Image 74" descr="Capture d’écran 2016-05-10 à 16.04.03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962" y="5587946"/>
            <a:ext cx="541533" cy="526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0267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257175"/>
            <a:ext cx="89630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0" y="0"/>
            <a:ext cx="6804025" cy="836613"/>
          </a:xfrm>
          <a:prstGeom prst="rect">
            <a:avLst/>
          </a:prstGeom>
          <a:solidFill>
            <a:srgbClr val="6236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8" name="Rectangle horizontal à deux flèches 87"/>
          <p:cNvSpPr>
            <a:spLocks noChangeArrowheads="1"/>
          </p:cNvSpPr>
          <p:nvPr/>
        </p:nvSpPr>
        <p:spPr bwMode="auto">
          <a:xfrm>
            <a:off x="479350" y="4383538"/>
            <a:ext cx="6192688" cy="403225"/>
          </a:xfrm>
          <a:prstGeom prst="leftRightArrowCallout">
            <a:avLst>
              <a:gd name="adj1" fmla="val 25000"/>
              <a:gd name="adj2" fmla="val 22245"/>
              <a:gd name="adj3" fmla="val 29573"/>
              <a:gd name="adj4" fmla="val 85241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LINAC </a:t>
            </a:r>
          </a:p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Source RFQ </a:t>
            </a:r>
            <a:endParaRPr lang="en-GB" sz="14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11114" y="620688"/>
            <a:ext cx="9132887" cy="3063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40629" bIns="0" anchor="ctr"/>
          <a:lstStyle/>
          <a:p>
            <a:pPr marL="39677"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               2016              I                 2017                I                2018                I                  2019               I                  2020                </a:t>
            </a:r>
          </a:p>
        </p:txBody>
      </p:sp>
      <p:sp>
        <p:nvSpPr>
          <p:cNvPr id="82" name="Rectangle horizontal à deux flèches 81"/>
          <p:cNvSpPr>
            <a:spLocks noChangeArrowheads="1"/>
          </p:cNvSpPr>
          <p:nvPr/>
        </p:nvSpPr>
        <p:spPr bwMode="auto">
          <a:xfrm>
            <a:off x="1357036" y="2292581"/>
            <a:ext cx="7786964" cy="411163"/>
          </a:xfrm>
          <a:prstGeom prst="leftRightArrowCallout">
            <a:avLst>
              <a:gd name="adj1" fmla="val 25000"/>
              <a:gd name="adj2" fmla="val 27648"/>
              <a:gd name="adj3" fmla="val 29590"/>
              <a:gd name="adj4" fmla="val 8909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AGATA @ GANIL </a:t>
            </a:r>
            <a:r>
              <a:rPr lang="en-GB" sz="14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withVAMOS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, </a:t>
            </a:r>
            <a:r>
              <a:rPr lang="en-GB" sz="14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NEDA, MUGAST, Gas filled  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… </a:t>
            </a:r>
          </a:p>
        </p:txBody>
      </p:sp>
      <p:sp>
        <p:nvSpPr>
          <p:cNvPr id="36870" name="Rectangle 28"/>
          <p:cNvSpPr>
            <a:spLocks noChangeArrowheads="1"/>
          </p:cNvSpPr>
          <p:nvPr/>
        </p:nvSpPr>
        <p:spPr bwMode="auto">
          <a:xfrm>
            <a:off x="-36512" y="71438"/>
            <a:ext cx="7115175" cy="3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l" defTabSz="912719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One possible scenario (in </a:t>
            </a:r>
            <a:r>
              <a:rPr lang="en-GB" sz="1800" b="1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april</a:t>
            </a:r>
            <a:r>
              <a:rPr lang="en-GB" sz="1800" b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 2018 (depending on the ASN decision))</a:t>
            </a:r>
          </a:p>
        </p:txBody>
      </p:sp>
      <p:sp>
        <p:nvSpPr>
          <p:cNvPr id="58" name="Rectangle horizontal à deux flèches 57"/>
          <p:cNvSpPr>
            <a:spLocks noChangeArrowheads="1"/>
          </p:cNvSpPr>
          <p:nvPr/>
        </p:nvSpPr>
        <p:spPr bwMode="auto">
          <a:xfrm>
            <a:off x="646705" y="1196753"/>
            <a:ext cx="912813" cy="423862"/>
          </a:xfrm>
          <a:prstGeom prst="leftRightArrowCallout">
            <a:avLst>
              <a:gd name="adj1" fmla="val 25000"/>
              <a:gd name="adj2" fmla="val 25000"/>
              <a:gd name="adj3" fmla="val 24995"/>
              <a:gd name="adj4" fmla="val 78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4,5 m.</a:t>
            </a:r>
          </a:p>
        </p:txBody>
      </p:sp>
      <p:sp>
        <p:nvSpPr>
          <p:cNvPr id="46" name="Rectangle horizontal à deux flèches 45"/>
          <p:cNvSpPr>
            <a:spLocks noChangeArrowheads="1"/>
          </p:cNvSpPr>
          <p:nvPr/>
        </p:nvSpPr>
        <p:spPr bwMode="auto">
          <a:xfrm>
            <a:off x="2345528" y="1196753"/>
            <a:ext cx="936104" cy="423862"/>
          </a:xfrm>
          <a:prstGeom prst="leftRightArrowCallout">
            <a:avLst>
              <a:gd name="adj1" fmla="val 25000"/>
              <a:gd name="adj2" fmla="val 18884"/>
              <a:gd name="adj3" fmla="val 25004"/>
              <a:gd name="adj4" fmla="val 78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 m.</a:t>
            </a:r>
          </a:p>
        </p:txBody>
      </p:sp>
      <p:sp>
        <p:nvSpPr>
          <p:cNvPr id="60" name="Rectangle horizontal à deux flèches 59"/>
          <p:cNvSpPr>
            <a:spLocks noChangeArrowheads="1"/>
          </p:cNvSpPr>
          <p:nvPr/>
        </p:nvSpPr>
        <p:spPr bwMode="auto">
          <a:xfrm>
            <a:off x="5652120" y="3356993"/>
            <a:ext cx="3096344" cy="411163"/>
          </a:xfrm>
          <a:prstGeom prst="leftRightArrowCallout">
            <a:avLst>
              <a:gd name="adj1" fmla="val 25000"/>
              <a:gd name="adj2" fmla="val 25000"/>
              <a:gd name="adj3" fmla="val 29590"/>
              <a:gd name="adj4" fmla="val 85241"/>
            </a:avLst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FAZIA/</a:t>
            </a:r>
          </a:p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INDRA</a:t>
            </a:r>
          </a:p>
        </p:txBody>
      </p:sp>
      <p:sp>
        <p:nvSpPr>
          <p:cNvPr id="62" name="Rectangle horizontal à deux flèches 61"/>
          <p:cNvSpPr/>
          <p:nvPr/>
        </p:nvSpPr>
        <p:spPr>
          <a:xfrm>
            <a:off x="3635897" y="2873822"/>
            <a:ext cx="5112568" cy="411162"/>
          </a:xfrm>
          <a:prstGeom prst="leftRightArrowCallout">
            <a:avLst>
              <a:gd name="adj1" fmla="val 25000"/>
              <a:gd name="adj2" fmla="val 25000"/>
              <a:gd name="adj3" fmla="val 29587"/>
              <a:gd name="adj4" fmla="val 8524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Upgrade LISE +  </a:t>
            </a:r>
            <a:r>
              <a:rPr lang="en-GB" sz="12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LISE </a:t>
            </a:r>
          </a:p>
        </p:txBody>
      </p:sp>
      <p:sp>
        <p:nvSpPr>
          <p:cNvPr id="71" name="Rectangle horizontal à deux flèches 70"/>
          <p:cNvSpPr>
            <a:spLocks noChangeArrowheads="1"/>
          </p:cNvSpPr>
          <p:nvPr/>
        </p:nvSpPr>
        <p:spPr bwMode="auto">
          <a:xfrm>
            <a:off x="5364088" y="1196753"/>
            <a:ext cx="3779912" cy="423862"/>
          </a:xfrm>
          <a:prstGeom prst="leftRightArrowCallout">
            <a:avLst>
              <a:gd name="adj1" fmla="val 25000"/>
              <a:gd name="adj2" fmla="val 25000"/>
              <a:gd name="adj3" fmla="val 25002"/>
              <a:gd name="adj4" fmla="val 78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~  </a:t>
            </a: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5 months(constraints SP2, RXS)</a:t>
            </a:r>
            <a:endParaRPr lang="en-GB" sz="14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 rot="-5400000">
            <a:off x="-1270793" y="2329610"/>
            <a:ext cx="2909888" cy="346075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defPPr>
              <a:defRPr lang="en-US"/>
            </a:defPPr>
            <a:lvl1pPr algn="ctr" defTabSz="457130">
              <a:defRPr sz="10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GANIL cyclotrons</a:t>
            </a:r>
          </a:p>
        </p:txBody>
      </p:sp>
      <p:sp>
        <p:nvSpPr>
          <p:cNvPr id="85" name="ZoneTexte 84"/>
          <p:cNvSpPr txBox="1">
            <a:spLocks noChangeArrowheads="1"/>
          </p:cNvSpPr>
          <p:nvPr/>
        </p:nvSpPr>
        <p:spPr bwMode="auto">
          <a:xfrm rot="-5400000">
            <a:off x="-923304" y="5224338"/>
            <a:ext cx="2448273" cy="585787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defPPr>
              <a:defRPr lang="en-US"/>
            </a:defPPr>
            <a:lvl1pPr marL="25396" algn="ctr" defTabSz="457130">
              <a:defRPr sz="1400">
                <a:solidFill>
                  <a:srgbClr val="000000"/>
                </a:solidFill>
                <a:latin typeface="Times New Roman" pitchFamily="-83" charset="0"/>
                <a:ea typeface="Times New Roman" pitchFamily="-83" charset="0"/>
                <a:cs typeface="Times New Roman" pitchFamily="-83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SPIRL2 </a:t>
            </a:r>
            <a:r>
              <a:rPr lang="en-GB" dirty="0" smtClean="0"/>
              <a:t> Phase 1</a:t>
            </a:r>
            <a:endParaRPr lang="en-GB" dirty="0"/>
          </a:p>
        </p:txBody>
      </p:sp>
      <p:sp>
        <p:nvSpPr>
          <p:cNvPr id="70" name="Rectangle horizontal à deux flèches 69"/>
          <p:cNvSpPr>
            <a:spLocks noChangeArrowheads="1"/>
          </p:cNvSpPr>
          <p:nvPr/>
        </p:nvSpPr>
        <p:spPr bwMode="auto">
          <a:xfrm>
            <a:off x="6741455" y="4383538"/>
            <a:ext cx="1263907" cy="423863"/>
          </a:xfrm>
          <a:prstGeom prst="leftRightArrowCallout">
            <a:avLst>
              <a:gd name="adj1" fmla="val 25000"/>
              <a:gd name="adj2" fmla="val 24999"/>
              <a:gd name="adj3" fmla="val 24998"/>
              <a:gd name="adj4" fmla="val 611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</a:t>
            </a:r>
            <a:r>
              <a:rPr lang="en-GB" sz="1400" baseline="30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re</a:t>
            </a: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exp. NFS</a:t>
            </a:r>
          </a:p>
        </p:txBody>
      </p:sp>
      <p:sp>
        <p:nvSpPr>
          <p:cNvPr id="37" name="Rectangle horizontal à deux flèches 36"/>
          <p:cNvSpPr/>
          <p:nvPr/>
        </p:nvSpPr>
        <p:spPr>
          <a:xfrm>
            <a:off x="624832" y="2873822"/>
            <a:ext cx="936104" cy="411162"/>
          </a:xfrm>
          <a:prstGeom prst="leftRightArrowCallout">
            <a:avLst>
              <a:gd name="adj1" fmla="val 25000"/>
              <a:gd name="adj2" fmla="val 25000"/>
              <a:gd name="adj3" fmla="val 29587"/>
              <a:gd name="adj4" fmla="val 8524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LISE</a:t>
            </a:r>
          </a:p>
        </p:txBody>
      </p:sp>
      <p:sp>
        <p:nvSpPr>
          <p:cNvPr id="38" name="Rectangle horizontal à deux flèches 37"/>
          <p:cNvSpPr>
            <a:spLocks noChangeArrowheads="1"/>
          </p:cNvSpPr>
          <p:nvPr/>
        </p:nvSpPr>
        <p:spPr bwMode="auto">
          <a:xfrm>
            <a:off x="4499992" y="1721694"/>
            <a:ext cx="4644008" cy="411162"/>
          </a:xfrm>
          <a:prstGeom prst="leftRightArrowCallout">
            <a:avLst>
              <a:gd name="adj1" fmla="val 25000"/>
              <a:gd name="adj2" fmla="val 30325"/>
              <a:gd name="adj3" fmla="val 29580"/>
              <a:gd name="adj4" fmla="val 8524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SPIRAL1 </a:t>
            </a: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new beams</a:t>
            </a:r>
            <a:endParaRPr lang="en-GB" sz="14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cxnSp>
        <p:nvCxnSpPr>
          <p:cNvPr id="40" name="Connecteur droit 39"/>
          <p:cNvCxnSpPr>
            <a:cxnSpLocks noChangeShapeType="1"/>
          </p:cNvCxnSpPr>
          <p:nvPr/>
        </p:nvCxnSpPr>
        <p:spPr bwMode="auto">
          <a:xfrm>
            <a:off x="3347864" y="1004341"/>
            <a:ext cx="0" cy="516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" name="Rectangle horizontal à deux flèches 42"/>
          <p:cNvSpPr/>
          <p:nvPr/>
        </p:nvSpPr>
        <p:spPr>
          <a:xfrm>
            <a:off x="2352792" y="2873822"/>
            <a:ext cx="936104" cy="411162"/>
          </a:xfrm>
          <a:prstGeom prst="leftRightArrowCallout">
            <a:avLst>
              <a:gd name="adj1" fmla="val 25000"/>
              <a:gd name="adj2" fmla="val 25000"/>
              <a:gd name="adj3" fmla="val 29587"/>
              <a:gd name="adj4" fmla="val 8524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LISE </a:t>
            </a:r>
          </a:p>
        </p:txBody>
      </p:sp>
      <p:sp>
        <p:nvSpPr>
          <p:cNvPr id="47" name="Rectangle horizontal à deux flèches 46"/>
          <p:cNvSpPr>
            <a:spLocks noChangeArrowheads="1"/>
          </p:cNvSpPr>
          <p:nvPr/>
        </p:nvSpPr>
        <p:spPr bwMode="auto">
          <a:xfrm>
            <a:off x="1979712" y="4866296"/>
            <a:ext cx="7164288" cy="423863"/>
          </a:xfrm>
          <a:prstGeom prst="leftRightArrowCallout">
            <a:avLst>
              <a:gd name="adj1" fmla="val 25000"/>
              <a:gd name="adj2" fmla="val 25000"/>
              <a:gd name="adj3" fmla="val 24998"/>
              <a:gd name="adj4" fmla="val 78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						S3 </a:t>
            </a: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building, assembly</a:t>
            </a:r>
            <a:endParaRPr lang="en-GB" sz="14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Rectangle horizontal à deux flèches 31"/>
          <p:cNvSpPr>
            <a:spLocks noChangeArrowheads="1"/>
          </p:cNvSpPr>
          <p:nvPr/>
        </p:nvSpPr>
        <p:spPr bwMode="auto">
          <a:xfrm>
            <a:off x="4281632" y="1196753"/>
            <a:ext cx="936104" cy="423862"/>
          </a:xfrm>
          <a:prstGeom prst="leftRightArrowCallout">
            <a:avLst>
              <a:gd name="adj1" fmla="val 25000"/>
              <a:gd name="adj2" fmla="val 18884"/>
              <a:gd name="adj3" fmla="val 25004"/>
              <a:gd name="adj4" fmla="val 78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</a:t>
            </a: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m.</a:t>
            </a:r>
          </a:p>
        </p:txBody>
      </p:sp>
      <p:sp>
        <p:nvSpPr>
          <p:cNvPr id="27" name="Rectangle horizontal à deux flèches 26"/>
          <p:cNvSpPr>
            <a:spLocks noChangeArrowheads="1"/>
          </p:cNvSpPr>
          <p:nvPr/>
        </p:nvSpPr>
        <p:spPr bwMode="auto">
          <a:xfrm>
            <a:off x="2718721" y="5394651"/>
            <a:ext cx="4193279" cy="423863"/>
          </a:xfrm>
          <a:prstGeom prst="leftRightArrowCallout">
            <a:avLst>
              <a:gd name="adj1" fmla="val 25000"/>
              <a:gd name="adj2" fmla="val 25000"/>
              <a:gd name="adj3" fmla="val 24998"/>
              <a:gd name="adj4" fmla="val 78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DESIR : MOE </a:t>
            </a:r>
          </a:p>
        </p:txBody>
      </p:sp>
      <p:sp>
        <p:nvSpPr>
          <p:cNvPr id="28" name="Rectangle horizontal à deux flèches 27"/>
          <p:cNvSpPr>
            <a:spLocks noChangeArrowheads="1"/>
          </p:cNvSpPr>
          <p:nvPr/>
        </p:nvSpPr>
        <p:spPr bwMode="auto">
          <a:xfrm>
            <a:off x="6912001" y="5394651"/>
            <a:ext cx="2231999" cy="423863"/>
          </a:xfrm>
          <a:prstGeom prst="leftRightArrowCallout">
            <a:avLst>
              <a:gd name="adj1" fmla="val 25000"/>
              <a:gd name="adj2" fmla="val 25000"/>
              <a:gd name="adj3" fmla="val 24998"/>
              <a:gd name="adj4" fmla="val 78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DESIR </a:t>
            </a: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building</a:t>
            </a:r>
            <a:endParaRPr lang="en-GB" sz="14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39752" y="4437111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   cooling	 RF(?)   ASN decision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horizontal à deux flèches 28"/>
          <p:cNvSpPr>
            <a:spLocks noChangeArrowheads="1"/>
          </p:cNvSpPr>
          <p:nvPr/>
        </p:nvSpPr>
        <p:spPr bwMode="auto">
          <a:xfrm>
            <a:off x="2483768" y="1805617"/>
            <a:ext cx="1439747" cy="327239"/>
          </a:xfrm>
          <a:prstGeom prst="leftRightArrowCallout">
            <a:avLst>
              <a:gd name="adj1" fmla="val 25000"/>
              <a:gd name="adj2" fmla="val 30325"/>
              <a:gd name="adj3" fmla="val 29580"/>
              <a:gd name="adj4" fmla="val 8524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l" defTabSz="4570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SPIRAL1</a:t>
            </a: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tests </a:t>
            </a:r>
            <a:endParaRPr lang="en-GB" sz="14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pic>
        <p:nvPicPr>
          <p:cNvPr id="31" name="Ima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8640"/>
            <a:ext cx="20605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1669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dele pre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odele pre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44887</TotalTime>
  <Words>669</Words>
  <Application>Microsoft Office PowerPoint</Application>
  <PresentationFormat>Affichage à l'écran (4:3)</PresentationFormat>
  <Paragraphs>193</Paragraphs>
  <Slides>14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Modèle par défaut</vt:lpstr>
      <vt:lpstr>2_modele presentation</vt:lpstr>
      <vt:lpstr>3_modele presentation</vt:lpstr>
      <vt:lpstr>2_Thème Office</vt:lpstr>
      <vt:lpstr>Diapositive 1</vt:lpstr>
      <vt:lpstr>Diapositive 2</vt:lpstr>
      <vt:lpstr>Diapositive 3</vt:lpstr>
      <vt:lpstr>GANIL SPIRAL2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ganil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jacquemetm</dc:creator>
  <cp:lastModifiedBy>goutte</cp:lastModifiedBy>
  <cp:revision>1715</cp:revision>
  <dcterms:created xsi:type="dcterms:W3CDTF">2007-02-02T06:53:33Z</dcterms:created>
  <dcterms:modified xsi:type="dcterms:W3CDTF">2018-04-24T06:31:54Z</dcterms:modified>
</cp:coreProperties>
</file>