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tif" ContentType="image/t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92"/>
  </p:notesMasterIdLst>
  <p:handoutMasterIdLst>
    <p:handoutMasterId r:id="rId93"/>
  </p:handoutMasterIdLst>
  <p:sldIdLst>
    <p:sldId id="335" r:id="rId2"/>
    <p:sldId id="336" r:id="rId3"/>
    <p:sldId id="258" r:id="rId4"/>
    <p:sldId id="433" r:id="rId5"/>
    <p:sldId id="434" r:id="rId6"/>
    <p:sldId id="440" r:id="rId7"/>
    <p:sldId id="435" r:id="rId8"/>
    <p:sldId id="436" r:id="rId9"/>
    <p:sldId id="437" r:id="rId10"/>
    <p:sldId id="438" r:id="rId11"/>
    <p:sldId id="439" r:id="rId12"/>
    <p:sldId id="441" r:id="rId13"/>
    <p:sldId id="442" r:id="rId14"/>
    <p:sldId id="443" r:id="rId15"/>
    <p:sldId id="444" r:id="rId16"/>
    <p:sldId id="445" r:id="rId17"/>
    <p:sldId id="446" r:id="rId18"/>
    <p:sldId id="340" r:id="rId19"/>
    <p:sldId id="410" r:id="rId20"/>
    <p:sldId id="411" r:id="rId21"/>
    <p:sldId id="337" r:id="rId22"/>
    <p:sldId id="432" r:id="rId23"/>
    <p:sldId id="413" r:id="rId24"/>
    <p:sldId id="415" r:id="rId25"/>
    <p:sldId id="417" r:id="rId26"/>
    <p:sldId id="418" r:id="rId27"/>
    <p:sldId id="419" r:id="rId28"/>
    <p:sldId id="420" r:id="rId29"/>
    <p:sldId id="421" r:id="rId30"/>
    <p:sldId id="422" r:id="rId31"/>
    <p:sldId id="423" r:id="rId32"/>
    <p:sldId id="424" r:id="rId33"/>
    <p:sldId id="425" r:id="rId34"/>
    <p:sldId id="261" r:id="rId35"/>
    <p:sldId id="447" r:id="rId36"/>
    <p:sldId id="354" r:id="rId37"/>
    <p:sldId id="357" r:id="rId38"/>
    <p:sldId id="429" r:id="rId39"/>
    <p:sldId id="359" r:id="rId40"/>
    <p:sldId id="360" r:id="rId41"/>
    <p:sldId id="363" r:id="rId42"/>
    <p:sldId id="364" r:id="rId43"/>
    <p:sldId id="428" r:id="rId44"/>
    <p:sldId id="366" r:id="rId45"/>
    <p:sldId id="368" r:id="rId46"/>
    <p:sldId id="370" r:id="rId47"/>
    <p:sldId id="371" r:id="rId48"/>
    <p:sldId id="372" r:id="rId49"/>
    <p:sldId id="373" r:id="rId50"/>
    <p:sldId id="374" r:id="rId51"/>
    <p:sldId id="375" r:id="rId52"/>
    <p:sldId id="376" r:id="rId53"/>
    <p:sldId id="377" r:id="rId54"/>
    <p:sldId id="378" r:id="rId55"/>
    <p:sldId id="379" r:id="rId56"/>
    <p:sldId id="380" r:id="rId57"/>
    <p:sldId id="381" r:id="rId58"/>
    <p:sldId id="382" r:id="rId59"/>
    <p:sldId id="383" r:id="rId60"/>
    <p:sldId id="386" r:id="rId61"/>
    <p:sldId id="387" r:id="rId62"/>
    <p:sldId id="388" r:id="rId63"/>
    <p:sldId id="391" r:id="rId64"/>
    <p:sldId id="392" r:id="rId65"/>
    <p:sldId id="393" r:id="rId66"/>
    <p:sldId id="394" r:id="rId67"/>
    <p:sldId id="395" r:id="rId68"/>
    <p:sldId id="338" r:id="rId69"/>
    <p:sldId id="397" r:id="rId70"/>
    <p:sldId id="398" r:id="rId71"/>
    <p:sldId id="399" r:id="rId72"/>
    <p:sldId id="400" r:id="rId73"/>
    <p:sldId id="401" r:id="rId74"/>
    <p:sldId id="402" r:id="rId75"/>
    <p:sldId id="403" r:id="rId76"/>
    <p:sldId id="404" r:id="rId77"/>
    <p:sldId id="405" r:id="rId78"/>
    <p:sldId id="406" r:id="rId79"/>
    <p:sldId id="407" r:id="rId80"/>
    <p:sldId id="408" r:id="rId81"/>
    <p:sldId id="409" r:id="rId82"/>
    <p:sldId id="339" r:id="rId83"/>
    <p:sldId id="345" r:id="rId84"/>
    <p:sldId id="346" r:id="rId85"/>
    <p:sldId id="347" r:id="rId86"/>
    <p:sldId id="348" r:id="rId87"/>
    <p:sldId id="349" r:id="rId88"/>
    <p:sldId id="350" r:id="rId89"/>
    <p:sldId id="427" r:id="rId90"/>
    <p:sldId id="431" r:id="rId91"/>
  </p:sldIdLst>
  <p:sldSz cx="9144000" cy="6858000" type="screen4x3"/>
  <p:notesSz cx="6794500" cy="9931400"/>
  <p:defaultTextStyle>
    <a:defPPr>
      <a:defRPr lang="de-DE"/>
    </a:defPPr>
    <a:lvl1pPr algn="r" rtl="0" fontAlgn="base">
      <a:spcBef>
        <a:spcPct val="0"/>
      </a:spcBef>
      <a:spcAft>
        <a:spcPct val="0"/>
      </a:spcAft>
      <a:defRPr kern="1200">
        <a:solidFill>
          <a:schemeClr val="tx1"/>
        </a:solidFill>
        <a:latin typeface="Arial" pitchFamily="34" charset="0"/>
        <a:ea typeface="+mn-ea"/>
        <a:cs typeface="+mn-cs"/>
      </a:defRPr>
    </a:lvl1pPr>
    <a:lvl2pPr marL="457200" algn="r" rtl="0" fontAlgn="base">
      <a:spcBef>
        <a:spcPct val="0"/>
      </a:spcBef>
      <a:spcAft>
        <a:spcPct val="0"/>
      </a:spcAft>
      <a:defRPr kern="1200">
        <a:solidFill>
          <a:schemeClr val="tx1"/>
        </a:solidFill>
        <a:latin typeface="Arial" pitchFamily="34" charset="0"/>
        <a:ea typeface="+mn-ea"/>
        <a:cs typeface="+mn-cs"/>
      </a:defRPr>
    </a:lvl2pPr>
    <a:lvl3pPr marL="914400" algn="r" rtl="0" fontAlgn="base">
      <a:spcBef>
        <a:spcPct val="0"/>
      </a:spcBef>
      <a:spcAft>
        <a:spcPct val="0"/>
      </a:spcAft>
      <a:defRPr kern="1200">
        <a:solidFill>
          <a:schemeClr val="tx1"/>
        </a:solidFill>
        <a:latin typeface="Arial" pitchFamily="34" charset="0"/>
        <a:ea typeface="+mn-ea"/>
        <a:cs typeface="+mn-cs"/>
      </a:defRPr>
    </a:lvl3pPr>
    <a:lvl4pPr marL="1371600" algn="r" rtl="0" fontAlgn="base">
      <a:spcBef>
        <a:spcPct val="0"/>
      </a:spcBef>
      <a:spcAft>
        <a:spcPct val="0"/>
      </a:spcAft>
      <a:defRPr kern="1200">
        <a:solidFill>
          <a:schemeClr val="tx1"/>
        </a:solidFill>
        <a:latin typeface="Arial" pitchFamily="34" charset="0"/>
        <a:ea typeface="+mn-ea"/>
        <a:cs typeface="+mn-cs"/>
      </a:defRPr>
    </a:lvl4pPr>
    <a:lvl5pPr marL="1828800" algn="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Standardabschnitt" id="{24A174B8-E055-45B4-BAA6-7F89834EFC3B}">
          <p14:sldIdLst>
            <p14:sldId id="335"/>
            <p14:sldId id="336"/>
            <p14:sldId id="258"/>
          </p14:sldIdLst>
        </p14:section>
        <p14:section name="Abschnitt ohne Titel" id="{8BA1BF45-63A5-457E-B924-ED5840608AE4}">
          <p14:sldIdLst>
            <p14:sldId id="433"/>
            <p14:sldId id="434"/>
            <p14:sldId id="440"/>
            <p14:sldId id="435"/>
            <p14:sldId id="436"/>
            <p14:sldId id="437"/>
            <p14:sldId id="438"/>
            <p14:sldId id="439"/>
            <p14:sldId id="441"/>
            <p14:sldId id="442"/>
            <p14:sldId id="443"/>
            <p14:sldId id="444"/>
            <p14:sldId id="445"/>
            <p14:sldId id="446"/>
            <p14:sldId id="340"/>
            <p14:sldId id="410"/>
            <p14:sldId id="411"/>
            <p14:sldId id="337"/>
            <p14:sldId id="432"/>
            <p14:sldId id="413"/>
            <p14:sldId id="415"/>
            <p14:sldId id="417"/>
            <p14:sldId id="418"/>
            <p14:sldId id="419"/>
            <p14:sldId id="420"/>
            <p14:sldId id="421"/>
            <p14:sldId id="422"/>
            <p14:sldId id="423"/>
            <p14:sldId id="424"/>
            <p14:sldId id="425"/>
            <p14:sldId id="261"/>
            <p14:sldId id="447"/>
            <p14:sldId id="354"/>
            <p14:sldId id="357"/>
            <p14:sldId id="429"/>
            <p14:sldId id="359"/>
            <p14:sldId id="360"/>
            <p14:sldId id="363"/>
            <p14:sldId id="364"/>
            <p14:sldId id="428"/>
            <p14:sldId id="366"/>
            <p14:sldId id="368"/>
            <p14:sldId id="370"/>
            <p14:sldId id="371"/>
            <p14:sldId id="372"/>
            <p14:sldId id="373"/>
            <p14:sldId id="374"/>
            <p14:sldId id="375"/>
            <p14:sldId id="376"/>
            <p14:sldId id="377"/>
            <p14:sldId id="378"/>
            <p14:sldId id="379"/>
            <p14:sldId id="380"/>
            <p14:sldId id="381"/>
            <p14:sldId id="382"/>
            <p14:sldId id="383"/>
            <p14:sldId id="386"/>
            <p14:sldId id="387"/>
            <p14:sldId id="388"/>
            <p14:sldId id="391"/>
            <p14:sldId id="392"/>
            <p14:sldId id="393"/>
            <p14:sldId id="394"/>
            <p14:sldId id="395"/>
            <p14:sldId id="338"/>
            <p14:sldId id="397"/>
            <p14:sldId id="398"/>
            <p14:sldId id="399"/>
            <p14:sldId id="400"/>
            <p14:sldId id="401"/>
            <p14:sldId id="402"/>
            <p14:sldId id="403"/>
            <p14:sldId id="404"/>
            <p14:sldId id="405"/>
            <p14:sldId id="406"/>
            <p14:sldId id="407"/>
            <p14:sldId id="408"/>
            <p14:sldId id="409"/>
            <p14:sldId id="339"/>
            <p14:sldId id="345"/>
            <p14:sldId id="346"/>
            <p14:sldId id="347"/>
            <p14:sldId id="348"/>
            <p14:sldId id="349"/>
            <p14:sldId id="350"/>
            <p14:sldId id="427"/>
            <p14:sldId id="431"/>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SSchwab"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67B4"/>
    <a:srgbClr val="FFCC99"/>
    <a:srgbClr val="8FBB77"/>
    <a:srgbClr val="F3900D"/>
    <a:srgbClr val="D20000"/>
    <a:srgbClr val="269D9A"/>
    <a:srgbClr val="2AABFA"/>
    <a:srgbClr val="3B572B"/>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7" autoAdjust="0"/>
    <p:restoredTop sz="86392" autoAdjust="0"/>
  </p:normalViewPr>
  <p:slideViewPr>
    <p:cSldViewPr>
      <p:cViewPr>
        <p:scale>
          <a:sx n="75" d="100"/>
          <a:sy n="75" d="100"/>
        </p:scale>
        <p:origin x="-276" y="-42"/>
      </p:cViewPr>
      <p:guideLst>
        <p:guide orient="horz" pos="1389"/>
        <p:guide pos="2880"/>
      </p:guideLst>
    </p:cSldViewPr>
  </p:slideViewPr>
  <p:outlineViewPr>
    <p:cViewPr>
      <p:scale>
        <a:sx n="33" d="100"/>
        <a:sy n="33" d="100"/>
      </p:scale>
      <p:origin x="0" y="1368"/>
    </p:cViewPr>
  </p:outlineViewPr>
  <p:notesTextViewPr>
    <p:cViewPr>
      <p:scale>
        <a:sx n="100" d="100"/>
        <a:sy n="100" d="100"/>
      </p:scale>
      <p:origin x="0" y="0"/>
    </p:cViewPr>
  </p:notesTextViewPr>
  <p:sorterViewPr>
    <p:cViewPr>
      <p:scale>
        <a:sx n="100" d="100"/>
        <a:sy n="100" d="100"/>
      </p:scale>
      <p:origin x="0" y="30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2945024"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de-DE" altLang="de-DE"/>
          </a:p>
        </p:txBody>
      </p:sp>
      <p:sp>
        <p:nvSpPr>
          <p:cNvPr id="95235" name="Rectangle 3"/>
          <p:cNvSpPr>
            <a:spLocks noGrp="1" noChangeArrowheads="1"/>
          </p:cNvSpPr>
          <p:nvPr>
            <p:ph type="dt" sz="quarter" idx="1"/>
          </p:nvPr>
        </p:nvSpPr>
        <p:spPr bwMode="auto">
          <a:xfrm>
            <a:off x="3847890" y="0"/>
            <a:ext cx="2945024"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ltLang="de-DE"/>
          </a:p>
        </p:txBody>
      </p:sp>
      <p:sp>
        <p:nvSpPr>
          <p:cNvPr id="95236" name="Rectangle 4"/>
          <p:cNvSpPr>
            <a:spLocks noGrp="1" noChangeArrowheads="1"/>
          </p:cNvSpPr>
          <p:nvPr>
            <p:ph type="ftr" sz="quarter" idx="2"/>
          </p:nvPr>
        </p:nvSpPr>
        <p:spPr bwMode="auto">
          <a:xfrm>
            <a:off x="0" y="9432687"/>
            <a:ext cx="2945024" cy="4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de-DE" altLang="de-DE"/>
          </a:p>
        </p:txBody>
      </p:sp>
      <p:sp>
        <p:nvSpPr>
          <p:cNvPr id="95237" name="Rectangle 5"/>
          <p:cNvSpPr>
            <a:spLocks noGrp="1" noChangeArrowheads="1"/>
          </p:cNvSpPr>
          <p:nvPr>
            <p:ph type="sldNum" sz="quarter" idx="3"/>
          </p:nvPr>
        </p:nvSpPr>
        <p:spPr bwMode="auto">
          <a:xfrm>
            <a:off x="3847890" y="9432687"/>
            <a:ext cx="2945024" cy="4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4323D4F-6196-477B-8AA5-AF014517F3AA}" type="slidenum">
              <a:rPr lang="de-DE" altLang="de-DE"/>
              <a:pPr>
                <a:defRPr/>
              </a:pPr>
              <a:t>‹Nr.›</a:t>
            </a:fld>
            <a:endParaRPr lang="de-DE" altLang="de-DE"/>
          </a:p>
        </p:txBody>
      </p:sp>
    </p:spTree>
    <p:extLst>
      <p:ext uri="{BB962C8B-B14F-4D97-AF65-F5344CB8AC3E}">
        <p14:creationId xmlns:p14="http://schemas.microsoft.com/office/powerpoint/2010/main" val="378739971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5024"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de-DE" altLang="de-DE"/>
          </a:p>
        </p:txBody>
      </p:sp>
      <p:sp>
        <p:nvSpPr>
          <p:cNvPr id="4099" name="Rectangle 3"/>
          <p:cNvSpPr>
            <a:spLocks noGrp="1" noChangeArrowheads="1"/>
          </p:cNvSpPr>
          <p:nvPr>
            <p:ph type="dt" idx="1"/>
          </p:nvPr>
        </p:nvSpPr>
        <p:spPr bwMode="auto">
          <a:xfrm>
            <a:off x="3847890" y="0"/>
            <a:ext cx="2945024" cy="497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ltLang="de-DE"/>
          </a:p>
        </p:txBody>
      </p:sp>
      <p:sp>
        <p:nvSpPr>
          <p:cNvPr id="41988"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79133" y="4718726"/>
            <a:ext cx="5436235" cy="446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smtClean="0"/>
              <a:t>Textmasterformate durch Klicken bearbeiten</a:t>
            </a:r>
          </a:p>
          <a:p>
            <a:pPr lvl="1"/>
            <a:r>
              <a:rPr lang="de-DE" altLang="de-DE" noProof="0" smtClean="0"/>
              <a:t>Zweite Ebene</a:t>
            </a:r>
          </a:p>
          <a:p>
            <a:pPr lvl="2"/>
            <a:r>
              <a:rPr lang="de-DE" altLang="de-DE" noProof="0" smtClean="0"/>
              <a:t>Dritte Ebene</a:t>
            </a:r>
          </a:p>
          <a:p>
            <a:pPr lvl="3"/>
            <a:r>
              <a:rPr lang="de-DE" altLang="de-DE" noProof="0" smtClean="0"/>
              <a:t>Vierte Ebene</a:t>
            </a:r>
          </a:p>
          <a:p>
            <a:pPr lvl="4"/>
            <a:r>
              <a:rPr lang="de-DE" altLang="de-DE" noProof="0" smtClean="0"/>
              <a:t>Fünfte Ebene</a:t>
            </a:r>
          </a:p>
        </p:txBody>
      </p:sp>
      <p:sp>
        <p:nvSpPr>
          <p:cNvPr id="4102" name="Rectangle 6"/>
          <p:cNvSpPr>
            <a:spLocks noGrp="1" noChangeArrowheads="1"/>
          </p:cNvSpPr>
          <p:nvPr>
            <p:ph type="ftr" sz="quarter" idx="4"/>
          </p:nvPr>
        </p:nvSpPr>
        <p:spPr bwMode="auto">
          <a:xfrm>
            <a:off x="0" y="9432687"/>
            <a:ext cx="2945024" cy="4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de-DE" altLang="de-DE"/>
          </a:p>
        </p:txBody>
      </p:sp>
      <p:sp>
        <p:nvSpPr>
          <p:cNvPr id="4103" name="Rectangle 7"/>
          <p:cNvSpPr>
            <a:spLocks noGrp="1" noChangeArrowheads="1"/>
          </p:cNvSpPr>
          <p:nvPr>
            <p:ph type="sldNum" sz="quarter" idx="5"/>
          </p:nvPr>
        </p:nvSpPr>
        <p:spPr bwMode="auto">
          <a:xfrm>
            <a:off x="3847890" y="9432687"/>
            <a:ext cx="2945024" cy="49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DE8A6A01-82AF-40F9-8B19-7FCEFF8A307B}" type="slidenum">
              <a:rPr lang="de-DE" altLang="de-DE"/>
              <a:pPr>
                <a:defRPr/>
              </a:pPr>
              <a:t>‹Nr.›</a:t>
            </a:fld>
            <a:endParaRPr lang="de-DE" altLang="de-DE"/>
          </a:p>
        </p:txBody>
      </p:sp>
    </p:spTree>
    <p:extLst>
      <p:ext uri="{BB962C8B-B14F-4D97-AF65-F5344CB8AC3E}">
        <p14:creationId xmlns:p14="http://schemas.microsoft.com/office/powerpoint/2010/main" val="309215271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7AF0117F-552D-4A89-9D0E-52151886F9C4}" type="slidenum">
              <a:rPr lang="de-DE" altLang="de-DE" smtClean="0"/>
              <a:pPr algn="r" eaLnBrk="1" hangingPunct="1">
                <a:spcBef>
                  <a:spcPct val="0"/>
                </a:spcBef>
              </a:pPr>
              <a:t>3</a:t>
            </a:fld>
            <a:endParaRPr lang="de-DE" altLang="de-DE"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de-DE" altLang="de-DE" smtClean="0">
              <a:latin typeface="Arial" pitchFamily="34" charset="0"/>
            </a:endParaRPr>
          </a:p>
        </p:txBody>
      </p:sp>
      <p:sp>
        <p:nvSpPr>
          <p:cNvPr id="43013" name="Fußzeilenplatzhalter 1"/>
          <p:cNvSpPr>
            <a:spLocks noGrp="1"/>
          </p:cNvSpPr>
          <p:nvPr>
            <p:ph type="ftr" sz="quarter" idx="4"/>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endParaRPr lang="de-DE" altLang="de-DE"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lienbildplatzhalter 1"/>
          <p:cNvSpPr>
            <a:spLocks noGrp="1" noRot="1" noChangeAspect="1" noTextEdit="1"/>
          </p:cNvSpPr>
          <p:nvPr>
            <p:ph type="sldImg"/>
          </p:nvPr>
        </p:nvSpPr>
        <p:spPr>
          <a:ln/>
        </p:spPr>
      </p:sp>
      <p:sp>
        <p:nvSpPr>
          <p:cNvPr id="7577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75780"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17FEC585-C666-4292-8067-3951628818D2}" type="slidenum">
              <a:rPr lang="de-DE" altLang="de-DE"/>
              <a:pPr algn="r" eaLnBrk="1" hangingPunct="1">
                <a:spcBef>
                  <a:spcPct val="0"/>
                </a:spcBef>
              </a:pPr>
              <a:t>45</a:t>
            </a:fld>
            <a:endParaRPr lang="de-DE" altLang="de-DE"/>
          </a:p>
        </p:txBody>
      </p:sp>
      <p:sp>
        <p:nvSpPr>
          <p:cNvPr id="75781"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olienbildplatzhalter 1"/>
          <p:cNvSpPr>
            <a:spLocks noGrp="1" noRot="1" noChangeAspect="1" noTextEdit="1"/>
          </p:cNvSpPr>
          <p:nvPr>
            <p:ph type="sldImg"/>
          </p:nvPr>
        </p:nvSpPr>
        <p:spPr>
          <a:ln/>
        </p:spPr>
      </p:sp>
      <p:sp>
        <p:nvSpPr>
          <p:cNvPr id="7782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77828"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E56835E-0DF8-4626-92CE-457F047A4888}" type="slidenum">
              <a:rPr lang="de-DE" altLang="de-DE"/>
              <a:pPr algn="r" eaLnBrk="1" hangingPunct="1">
                <a:spcBef>
                  <a:spcPct val="0"/>
                </a:spcBef>
              </a:pPr>
              <a:t>46</a:t>
            </a:fld>
            <a:endParaRPr lang="de-DE" altLang="de-DE"/>
          </a:p>
        </p:txBody>
      </p:sp>
      <p:sp>
        <p:nvSpPr>
          <p:cNvPr id="77829"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p:cNvSpPr>
            <a:spLocks noGrp="1" noRot="1" noChangeAspect="1" noTextEdit="1"/>
          </p:cNvSpPr>
          <p:nvPr>
            <p:ph type="sldImg"/>
          </p:nvPr>
        </p:nvSpPr>
        <p:spPr>
          <a:ln/>
        </p:spPr>
      </p:sp>
      <p:sp>
        <p:nvSpPr>
          <p:cNvPr id="7885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78852"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3733226-F9ED-4AB6-BEAA-E42795F9BFAE}" type="slidenum">
              <a:rPr lang="de-DE" altLang="de-DE"/>
              <a:pPr algn="r" eaLnBrk="1" hangingPunct="1">
                <a:spcBef>
                  <a:spcPct val="0"/>
                </a:spcBef>
              </a:pPr>
              <a:t>47</a:t>
            </a:fld>
            <a:endParaRPr lang="de-DE" altLang="de-DE"/>
          </a:p>
        </p:txBody>
      </p:sp>
      <p:sp>
        <p:nvSpPr>
          <p:cNvPr id="78853"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lienbildplatzhalter 1"/>
          <p:cNvSpPr>
            <a:spLocks noGrp="1" noRot="1" noChangeAspect="1" noTextEdit="1"/>
          </p:cNvSpPr>
          <p:nvPr>
            <p:ph type="sldImg"/>
          </p:nvPr>
        </p:nvSpPr>
        <p:spPr>
          <a:ln/>
        </p:spPr>
      </p:sp>
      <p:sp>
        <p:nvSpPr>
          <p:cNvPr id="7987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79876"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3BBDDBA-B5D2-4579-A109-F8F5CD2E4287}" type="slidenum">
              <a:rPr lang="de-DE" altLang="de-DE"/>
              <a:pPr algn="r" eaLnBrk="1" hangingPunct="1">
                <a:spcBef>
                  <a:spcPct val="0"/>
                </a:spcBef>
              </a:pPr>
              <a:t>48</a:t>
            </a:fld>
            <a:endParaRPr lang="de-DE" altLang="de-DE"/>
          </a:p>
        </p:txBody>
      </p:sp>
      <p:sp>
        <p:nvSpPr>
          <p:cNvPr id="79877"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p:cNvSpPr>
            <a:spLocks noGrp="1" noRot="1" noChangeAspect="1" noTextEdit="1"/>
          </p:cNvSpPr>
          <p:nvPr>
            <p:ph type="sldImg"/>
          </p:nvPr>
        </p:nvSpPr>
        <p:spPr>
          <a:ln/>
        </p:spPr>
      </p:sp>
      <p:sp>
        <p:nvSpPr>
          <p:cNvPr id="8089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80900"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98E9E0C-B195-4447-A026-E375BD5A621D}" type="slidenum">
              <a:rPr lang="de-DE" altLang="de-DE"/>
              <a:pPr algn="r" eaLnBrk="1" hangingPunct="1">
                <a:spcBef>
                  <a:spcPct val="0"/>
                </a:spcBef>
              </a:pPr>
              <a:t>49</a:t>
            </a:fld>
            <a:endParaRPr lang="de-DE" altLang="de-DE"/>
          </a:p>
        </p:txBody>
      </p:sp>
      <p:sp>
        <p:nvSpPr>
          <p:cNvPr id="80901"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lienbildplatzhalter 1"/>
          <p:cNvSpPr>
            <a:spLocks noGrp="1" noRot="1" noChangeAspect="1" noTextEdit="1"/>
          </p:cNvSpPr>
          <p:nvPr>
            <p:ph type="sldImg"/>
          </p:nvPr>
        </p:nvSpPr>
        <p:spPr>
          <a:ln/>
        </p:spPr>
      </p:sp>
      <p:sp>
        <p:nvSpPr>
          <p:cNvPr id="8192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81924"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5FBD071-18A3-4B08-9CD8-82A4F7C4A1A3}" type="slidenum">
              <a:rPr lang="de-DE" altLang="de-DE"/>
              <a:pPr algn="r" eaLnBrk="1" hangingPunct="1">
                <a:spcBef>
                  <a:spcPct val="0"/>
                </a:spcBef>
              </a:pPr>
              <a:t>50</a:t>
            </a:fld>
            <a:endParaRPr lang="de-DE" altLang="de-DE"/>
          </a:p>
        </p:txBody>
      </p:sp>
      <p:sp>
        <p:nvSpPr>
          <p:cNvPr id="81925"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Folienbildplatzhalter 1"/>
          <p:cNvSpPr>
            <a:spLocks noGrp="1" noRot="1" noChangeAspect="1" noTextEdit="1"/>
          </p:cNvSpPr>
          <p:nvPr>
            <p:ph type="sldImg"/>
          </p:nvPr>
        </p:nvSpPr>
        <p:spPr>
          <a:ln/>
        </p:spPr>
      </p:sp>
      <p:sp>
        <p:nvSpPr>
          <p:cNvPr id="8294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82948"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FFF9B4C5-E779-45EB-8557-45A404259B1A}" type="slidenum">
              <a:rPr lang="de-DE" altLang="de-DE"/>
              <a:pPr algn="r" eaLnBrk="1" hangingPunct="1">
                <a:spcBef>
                  <a:spcPct val="0"/>
                </a:spcBef>
              </a:pPr>
              <a:t>51</a:t>
            </a:fld>
            <a:endParaRPr lang="de-DE" altLang="de-DE"/>
          </a:p>
        </p:txBody>
      </p:sp>
      <p:sp>
        <p:nvSpPr>
          <p:cNvPr id="82949"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Folienbildplatzhalter 1"/>
          <p:cNvSpPr>
            <a:spLocks noGrp="1" noRot="1" noChangeAspect="1" noTextEdit="1"/>
          </p:cNvSpPr>
          <p:nvPr>
            <p:ph type="sldImg"/>
          </p:nvPr>
        </p:nvSpPr>
        <p:spPr>
          <a:ln/>
        </p:spPr>
      </p:sp>
      <p:sp>
        <p:nvSpPr>
          <p:cNvPr id="8397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83972"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64647E14-4A20-4331-9680-E42C0290BCA8}" type="slidenum">
              <a:rPr lang="de-DE" altLang="de-DE"/>
              <a:pPr algn="r" eaLnBrk="1" hangingPunct="1">
                <a:spcBef>
                  <a:spcPct val="0"/>
                </a:spcBef>
              </a:pPr>
              <a:t>52</a:t>
            </a:fld>
            <a:endParaRPr lang="de-DE" altLang="de-DE"/>
          </a:p>
        </p:txBody>
      </p:sp>
      <p:sp>
        <p:nvSpPr>
          <p:cNvPr id="83973"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Folienbildplatzhalter 1"/>
          <p:cNvSpPr>
            <a:spLocks noGrp="1" noRot="1" noChangeAspect="1" noTextEdit="1"/>
          </p:cNvSpPr>
          <p:nvPr>
            <p:ph type="sldImg"/>
          </p:nvPr>
        </p:nvSpPr>
        <p:spPr>
          <a:ln/>
        </p:spPr>
      </p:sp>
      <p:sp>
        <p:nvSpPr>
          <p:cNvPr id="8499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84996"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11F24DD4-9CB2-4AE3-977C-3F4BA5E6A7E9}" type="slidenum">
              <a:rPr lang="de-DE" altLang="de-DE"/>
              <a:pPr algn="r" eaLnBrk="1" hangingPunct="1">
                <a:spcBef>
                  <a:spcPct val="0"/>
                </a:spcBef>
              </a:pPr>
              <a:t>53</a:t>
            </a:fld>
            <a:endParaRPr lang="de-DE" altLang="de-DE"/>
          </a:p>
        </p:txBody>
      </p:sp>
      <p:sp>
        <p:nvSpPr>
          <p:cNvPr id="84997"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Folienbildplatzhalter 1"/>
          <p:cNvSpPr>
            <a:spLocks noGrp="1" noRot="1" noChangeAspect="1" noTextEdit="1"/>
          </p:cNvSpPr>
          <p:nvPr>
            <p:ph type="sldImg"/>
          </p:nvPr>
        </p:nvSpPr>
        <p:spPr>
          <a:ln/>
        </p:spPr>
      </p:sp>
      <p:sp>
        <p:nvSpPr>
          <p:cNvPr id="8601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86020"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83AFA44-343C-4650-A3CA-AC92E58D97EE}" type="slidenum">
              <a:rPr lang="de-DE" altLang="de-DE"/>
              <a:pPr algn="r" eaLnBrk="1" hangingPunct="1">
                <a:spcBef>
                  <a:spcPct val="0"/>
                </a:spcBef>
              </a:pPr>
              <a:t>54</a:t>
            </a:fld>
            <a:endParaRPr lang="de-DE" altLang="de-DE"/>
          </a:p>
        </p:txBody>
      </p:sp>
      <p:sp>
        <p:nvSpPr>
          <p:cNvPr id="86021"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p:cNvSpPr>
            <a:spLocks noGrp="1" noRot="1" noChangeAspect="1" noTextEdit="1"/>
          </p:cNvSpPr>
          <p:nvPr>
            <p:ph type="sldImg"/>
          </p:nvPr>
        </p:nvSpPr>
        <p:spPr>
          <a:ln/>
        </p:spPr>
      </p:sp>
      <p:sp>
        <p:nvSpPr>
          <p:cNvPr id="6349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63492"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2CB53E3-0714-4209-8715-F62109125B85}" type="slidenum">
              <a:rPr lang="de-DE" altLang="de-DE"/>
              <a:pPr algn="r" eaLnBrk="1" hangingPunct="1">
                <a:spcBef>
                  <a:spcPct val="0"/>
                </a:spcBef>
              </a:pPr>
              <a:t>36</a:t>
            </a:fld>
            <a:endParaRPr lang="de-DE" altLang="de-DE"/>
          </a:p>
        </p:txBody>
      </p:sp>
      <p:sp>
        <p:nvSpPr>
          <p:cNvPr id="63493"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p:cNvSpPr>
            <a:spLocks noGrp="1" noRot="1" noChangeAspect="1" noTextEdit="1"/>
          </p:cNvSpPr>
          <p:nvPr>
            <p:ph type="sldImg"/>
          </p:nvPr>
        </p:nvSpPr>
        <p:spPr>
          <a:ln/>
        </p:spPr>
      </p:sp>
      <p:sp>
        <p:nvSpPr>
          <p:cNvPr id="8704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87044"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FBE38D48-FBCE-46A8-904D-2776321F527F}" type="slidenum">
              <a:rPr lang="de-DE" altLang="de-DE"/>
              <a:pPr algn="r" eaLnBrk="1" hangingPunct="1">
                <a:spcBef>
                  <a:spcPct val="0"/>
                </a:spcBef>
              </a:pPr>
              <a:t>55</a:t>
            </a:fld>
            <a:endParaRPr lang="de-DE" altLang="de-DE"/>
          </a:p>
        </p:txBody>
      </p:sp>
      <p:sp>
        <p:nvSpPr>
          <p:cNvPr id="87045"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lienbildplatzhalter 1"/>
          <p:cNvSpPr>
            <a:spLocks noGrp="1" noRot="1" noChangeAspect="1" noTextEdit="1"/>
          </p:cNvSpPr>
          <p:nvPr>
            <p:ph type="sldImg"/>
          </p:nvPr>
        </p:nvSpPr>
        <p:spPr>
          <a:ln/>
        </p:spPr>
      </p:sp>
      <p:sp>
        <p:nvSpPr>
          <p:cNvPr id="8806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88068"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683611DF-D11E-41E7-B65E-563BA39D6AC1}" type="slidenum">
              <a:rPr lang="de-DE" altLang="de-DE"/>
              <a:pPr algn="r" eaLnBrk="1" hangingPunct="1">
                <a:spcBef>
                  <a:spcPct val="0"/>
                </a:spcBef>
              </a:pPr>
              <a:t>56</a:t>
            </a:fld>
            <a:endParaRPr lang="de-DE" altLang="de-DE"/>
          </a:p>
        </p:txBody>
      </p:sp>
      <p:sp>
        <p:nvSpPr>
          <p:cNvPr id="88069"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89092"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F07F3DA-D858-4244-98A2-F3C3A3BF5134}" type="slidenum">
              <a:rPr lang="de-DE" altLang="de-DE"/>
              <a:pPr algn="r" eaLnBrk="1" hangingPunct="1">
                <a:spcBef>
                  <a:spcPct val="0"/>
                </a:spcBef>
              </a:pPr>
              <a:t>57</a:t>
            </a:fld>
            <a:endParaRPr lang="de-DE" altLang="de-DE"/>
          </a:p>
        </p:txBody>
      </p:sp>
      <p:sp>
        <p:nvSpPr>
          <p:cNvPr id="89093"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Folienbildplatzhalter 1"/>
          <p:cNvSpPr>
            <a:spLocks noGrp="1" noRot="1" noChangeAspect="1" noTextEdit="1"/>
          </p:cNvSpPr>
          <p:nvPr>
            <p:ph type="sldImg"/>
          </p:nvPr>
        </p:nvSpPr>
        <p:spPr>
          <a:ln/>
        </p:spPr>
      </p:sp>
      <p:sp>
        <p:nvSpPr>
          <p:cNvPr id="9011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90116"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5D0CEAD1-E0EE-4140-90ED-D99843F4FEE4}" type="slidenum">
              <a:rPr lang="de-DE" altLang="de-DE"/>
              <a:pPr algn="r" eaLnBrk="1" hangingPunct="1">
                <a:spcBef>
                  <a:spcPct val="0"/>
                </a:spcBef>
              </a:pPr>
              <a:t>58</a:t>
            </a:fld>
            <a:endParaRPr lang="de-DE" altLang="de-DE"/>
          </a:p>
        </p:txBody>
      </p:sp>
      <p:sp>
        <p:nvSpPr>
          <p:cNvPr id="90117"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Folienbildplatzhalter 1"/>
          <p:cNvSpPr>
            <a:spLocks noGrp="1" noRot="1" noChangeAspect="1" noTextEdit="1"/>
          </p:cNvSpPr>
          <p:nvPr>
            <p:ph type="sldImg"/>
          </p:nvPr>
        </p:nvSpPr>
        <p:spPr>
          <a:ln/>
        </p:spPr>
      </p:sp>
      <p:sp>
        <p:nvSpPr>
          <p:cNvPr id="9113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91140"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43024EB-6076-41B0-B603-0EA061B91374}" type="slidenum">
              <a:rPr lang="de-DE" altLang="de-DE"/>
              <a:pPr algn="r" eaLnBrk="1" hangingPunct="1">
                <a:spcBef>
                  <a:spcPct val="0"/>
                </a:spcBef>
              </a:pPr>
              <a:t>59</a:t>
            </a:fld>
            <a:endParaRPr lang="de-DE" altLang="de-DE"/>
          </a:p>
        </p:txBody>
      </p:sp>
      <p:sp>
        <p:nvSpPr>
          <p:cNvPr id="91141"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Folienbildplatzhalter 1"/>
          <p:cNvSpPr>
            <a:spLocks noGrp="1" noRot="1" noChangeAspect="1" noTextEdit="1"/>
          </p:cNvSpPr>
          <p:nvPr>
            <p:ph type="sldImg"/>
          </p:nvPr>
        </p:nvSpPr>
        <p:spPr>
          <a:ln/>
        </p:spPr>
      </p:sp>
      <p:sp>
        <p:nvSpPr>
          <p:cNvPr id="9318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93188"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2B6AF4D9-C6BE-4A34-813E-1F22D677B4A5}" type="slidenum">
              <a:rPr lang="de-DE" altLang="de-DE"/>
              <a:pPr algn="r" eaLnBrk="1" hangingPunct="1">
                <a:spcBef>
                  <a:spcPct val="0"/>
                </a:spcBef>
              </a:pPr>
              <a:t>60</a:t>
            </a:fld>
            <a:endParaRPr lang="de-DE" altLang="de-DE"/>
          </a:p>
        </p:txBody>
      </p:sp>
      <p:sp>
        <p:nvSpPr>
          <p:cNvPr id="93189"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ln/>
        </p:spPr>
      </p:sp>
      <p:sp>
        <p:nvSpPr>
          <p:cNvPr id="9421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94212"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7B5DA2B0-02ED-4C7F-A54C-7CC8F57DCBF5}" type="slidenum">
              <a:rPr lang="de-DE" altLang="de-DE"/>
              <a:pPr algn="r" eaLnBrk="1" hangingPunct="1">
                <a:spcBef>
                  <a:spcPct val="0"/>
                </a:spcBef>
              </a:pPr>
              <a:t>61</a:t>
            </a:fld>
            <a:endParaRPr lang="de-DE" altLang="de-DE"/>
          </a:p>
        </p:txBody>
      </p:sp>
      <p:sp>
        <p:nvSpPr>
          <p:cNvPr id="94213"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Folienbildplatzhalter 1"/>
          <p:cNvSpPr>
            <a:spLocks noGrp="1" noRot="1" noChangeAspect="1" noTextEdit="1"/>
          </p:cNvSpPr>
          <p:nvPr>
            <p:ph type="sldImg"/>
          </p:nvPr>
        </p:nvSpPr>
        <p:spPr>
          <a:ln/>
        </p:spPr>
      </p:sp>
      <p:sp>
        <p:nvSpPr>
          <p:cNvPr id="95235"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95236"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3BB51152-308E-46E9-BC2B-9881A1BEC4ED}" type="slidenum">
              <a:rPr lang="de-DE" altLang="de-DE"/>
              <a:pPr algn="r" eaLnBrk="1" hangingPunct="1">
                <a:spcBef>
                  <a:spcPct val="0"/>
                </a:spcBef>
              </a:pPr>
              <a:t>62</a:t>
            </a:fld>
            <a:endParaRPr lang="de-DE" altLang="de-DE"/>
          </a:p>
        </p:txBody>
      </p:sp>
      <p:sp>
        <p:nvSpPr>
          <p:cNvPr id="95237"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Folienbildplatzhalter 1"/>
          <p:cNvSpPr>
            <a:spLocks noGrp="1" noRot="1" noChangeAspect="1" noTextEdit="1"/>
          </p:cNvSpPr>
          <p:nvPr>
            <p:ph type="sldImg"/>
          </p:nvPr>
        </p:nvSpPr>
        <p:spPr>
          <a:ln/>
        </p:spPr>
      </p:sp>
      <p:sp>
        <p:nvSpPr>
          <p:cNvPr id="9728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97284"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F7B82C02-6955-4CB2-8F42-41CC63B6E058}" type="slidenum">
              <a:rPr lang="de-DE" altLang="de-DE"/>
              <a:pPr algn="r" eaLnBrk="1" hangingPunct="1">
                <a:spcBef>
                  <a:spcPct val="0"/>
                </a:spcBef>
              </a:pPr>
              <a:t>65</a:t>
            </a:fld>
            <a:endParaRPr lang="de-DE" altLang="de-DE"/>
          </a:p>
        </p:txBody>
      </p:sp>
      <p:sp>
        <p:nvSpPr>
          <p:cNvPr id="97285"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Folienbildplatzhalter 1"/>
          <p:cNvSpPr>
            <a:spLocks noGrp="1" noRot="1" noChangeAspect="1" noTextEdit="1"/>
          </p:cNvSpPr>
          <p:nvPr>
            <p:ph type="sldImg"/>
          </p:nvPr>
        </p:nvSpPr>
        <p:spPr>
          <a:ln/>
        </p:spPr>
      </p:sp>
      <p:sp>
        <p:nvSpPr>
          <p:cNvPr id="9830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98308"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682A981-C0D6-40B5-8EC5-0670C5FE9724}" type="slidenum">
              <a:rPr lang="de-DE" altLang="de-DE"/>
              <a:pPr algn="r" eaLnBrk="1" hangingPunct="1">
                <a:spcBef>
                  <a:spcPct val="0"/>
                </a:spcBef>
              </a:pPr>
              <a:t>66</a:t>
            </a:fld>
            <a:endParaRPr lang="de-DE" altLang="de-DE"/>
          </a:p>
        </p:txBody>
      </p:sp>
      <p:sp>
        <p:nvSpPr>
          <p:cNvPr id="98309"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p:cNvSpPr>
            <a:spLocks noGrp="1" noRot="1" noChangeAspect="1" noTextEdit="1"/>
          </p:cNvSpPr>
          <p:nvPr>
            <p:ph type="sldImg"/>
          </p:nvPr>
        </p:nvSpPr>
        <p:spPr>
          <a:ln/>
        </p:spPr>
      </p:sp>
      <p:sp>
        <p:nvSpPr>
          <p:cNvPr id="6553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65540"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6641372-6293-4108-8D7D-C4D28BDB926F}" type="slidenum">
              <a:rPr lang="de-DE" altLang="de-DE"/>
              <a:pPr algn="r" eaLnBrk="1" hangingPunct="1">
                <a:spcBef>
                  <a:spcPct val="0"/>
                </a:spcBef>
              </a:pPr>
              <a:t>37</a:t>
            </a:fld>
            <a:endParaRPr lang="de-DE" altLang="de-DE"/>
          </a:p>
        </p:txBody>
      </p:sp>
      <p:sp>
        <p:nvSpPr>
          <p:cNvPr id="65541"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Folienbildplatzhalter 1"/>
          <p:cNvSpPr>
            <a:spLocks noGrp="1" noRot="1" noChangeAspect="1" noTextEdit="1"/>
          </p:cNvSpPr>
          <p:nvPr>
            <p:ph type="sldImg"/>
          </p:nvPr>
        </p:nvSpPr>
        <p:spPr>
          <a:ln/>
        </p:spPr>
      </p:sp>
      <p:sp>
        <p:nvSpPr>
          <p:cNvPr id="9933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99332"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9622EDBB-1E99-43B3-B231-B52890628273}" type="slidenum">
              <a:rPr lang="de-DE" altLang="de-DE"/>
              <a:pPr algn="r" eaLnBrk="1" hangingPunct="1">
                <a:spcBef>
                  <a:spcPct val="0"/>
                </a:spcBef>
              </a:pPr>
              <a:t>67</a:t>
            </a:fld>
            <a:endParaRPr lang="de-DE" altLang="de-DE"/>
          </a:p>
        </p:txBody>
      </p:sp>
      <p:sp>
        <p:nvSpPr>
          <p:cNvPr id="99333"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E02386-BEE7-5D4D-B4E7-4BB579C47884}" type="slidenum">
              <a:rPr lang="de-DE" smtClean="0"/>
              <a:t>69</a:t>
            </a:fld>
            <a:endParaRPr lang="de-DE"/>
          </a:p>
        </p:txBody>
      </p:sp>
    </p:spTree>
    <p:extLst>
      <p:ext uri="{BB962C8B-B14F-4D97-AF65-F5344CB8AC3E}">
        <p14:creationId xmlns:p14="http://schemas.microsoft.com/office/powerpoint/2010/main" val="3534309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6"/>
          <p:cNvSpPr>
            <a:spLocks noGrp="1" noChangeArrowheads="1"/>
          </p:cNvSpPr>
          <p:nvPr>
            <p:ph type="sldNum"/>
          </p:nvPr>
        </p:nvSpPr>
        <p:spPr>
          <a:ln/>
        </p:spPr>
        <p:txBody>
          <a:bodyPr/>
          <a:lstStyle/>
          <a:p>
            <a:fld id="{51A22839-C30D-4E07-9AF5-2F0FDBE61ADC}" type="slidenum">
              <a:rPr lang="de-DE" altLang="en-US"/>
              <a:pPr/>
              <a:t>76</a:t>
            </a:fld>
            <a:endParaRPr lang="de-DE" altLang="en-US"/>
          </a:p>
        </p:txBody>
      </p:sp>
      <p:sp>
        <p:nvSpPr>
          <p:cNvPr id="24577" name="Text Box 1"/>
          <p:cNvSpPr txBox="1">
            <a:spLocks noGrp="1" noChangeArrowheads="1"/>
          </p:cNvSpPr>
          <p:nvPr>
            <p:ph type="body"/>
          </p:nvPr>
        </p:nvSpPr>
        <p:spPr bwMode="auto">
          <a:xfrm>
            <a:off x="680006" y="4716475"/>
            <a:ext cx="5434489" cy="437947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a:spcBef>
                <a:spcPct val="0"/>
              </a:spcBef>
              <a:tabLst>
                <a:tab pos="649628" algn="l"/>
                <a:tab pos="1299256" algn="l"/>
                <a:tab pos="1948884" algn="l"/>
                <a:tab pos="2598511" algn="l"/>
                <a:tab pos="3248139" algn="l"/>
                <a:tab pos="3897767" algn="l"/>
                <a:tab pos="4547395" algn="l"/>
                <a:tab pos="5197023" algn="l"/>
              </a:tabLst>
            </a:pPr>
            <a:r>
              <a:rPr lang="de-DE" altLang="en-US" sz="1800">
                <a:latin typeface="Arial" pitchFamily="34" charset="0"/>
                <a:ea typeface="Bitstream Vera Sans" charset="0"/>
                <a:cs typeface="Bitstream Vera Sans" charset="0"/>
              </a:rPr>
              <a:t>Currently detector prototype tests for barrel and backword endcap at MAMI are in preparation.</a:t>
            </a:r>
          </a:p>
          <a:p>
            <a:pPr>
              <a:spcBef>
                <a:spcPct val="0"/>
              </a:spcBef>
              <a:tabLst>
                <a:tab pos="649628" algn="l"/>
                <a:tab pos="1299256" algn="l"/>
                <a:tab pos="1948884" algn="l"/>
                <a:tab pos="2598511" algn="l"/>
                <a:tab pos="3248139" algn="l"/>
                <a:tab pos="3897767" algn="l"/>
                <a:tab pos="4547395" algn="l"/>
                <a:tab pos="5197023" algn="l"/>
              </a:tabLst>
            </a:pPr>
            <a:endParaRPr lang="de-DE" altLang="en-US" sz="1800">
              <a:latin typeface="Arial" pitchFamily="34" charset="0"/>
              <a:ea typeface="Bitstream Vera Sans" charset="0"/>
              <a:cs typeface="Bitstream Vera Sans" charset="0"/>
            </a:endParaRPr>
          </a:p>
          <a:p>
            <a:pPr>
              <a:spcBef>
                <a:spcPct val="0"/>
              </a:spcBef>
              <a:tabLst>
                <a:tab pos="649628" algn="l"/>
                <a:tab pos="1299256" algn="l"/>
                <a:tab pos="1948884" algn="l"/>
                <a:tab pos="2598511" algn="l"/>
                <a:tab pos="3248139" algn="l"/>
                <a:tab pos="3897767" algn="l"/>
                <a:tab pos="4547395" algn="l"/>
                <a:tab pos="5197023" algn="l"/>
              </a:tabLst>
            </a:pPr>
            <a:r>
              <a:rPr lang="de-DE" altLang="en-US" sz="1800">
                <a:latin typeface="Arial" pitchFamily="34" charset="0"/>
                <a:ea typeface="Bitstream Vera Sans" charset="0"/>
                <a:cs typeface="Bitstream Vera Sans" charset="0"/>
              </a:rPr>
              <a:t>First beam test in July 2014, next beam test planned for January 2015</a:t>
            </a:r>
          </a:p>
          <a:p>
            <a:pPr>
              <a:spcBef>
                <a:spcPct val="0"/>
              </a:spcBef>
              <a:tabLst>
                <a:tab pos="649628" algn="l"/>
                <a:tab pos="1299256" algn="l"/>
                <a:tab pos="1948884" algn="l"/>
                <a:tab pos="2598511" algn="l"/>
                <a:tab pos="3248139" algn="l"/>
                <a:tab pos="3897767" algn="l"/>
                <a:tab pos="4547395" algn="l"/>
                <a:tab pos="5197023" algn="l"/>
              </a:tabLst>
            </a:pPr>
            <a:endParaRPr lang="de-DE" altLang="en-US" sz="1800">
              <a:latin typeface="Arial" pitchFamily="34" charset="0"/>
              <a:ea typeface="Bitstream Vera Sans" charset="0"/>
              <a:cs typeface="Bitstream Vera Sans" charset="0"/>
            </a:endParaRPr>
          </a:p>
          <a:p>
            <a:pPr>
              <a:spcBef>
                <a:spcPct val="0"/>
              </a:spcBef>
              <a:tabLst>
                <a:tab pos="649628" algn="l"/>
                <a:tab pos="1299256" algn="l"/>
                <a:tab pos="1948884" algn="l"/>
                <a:tab pos="2598511" algn="l"/>
                <a:tab pos="3248139" algn="l"/>
                <a:tab pos="3897767" algn="l"/>
                <a:tab pos="4547395" algn="l"/>
                <a:tab pos="5197023" algn="l"/>
              </a:tabLst>
            </a:pPr>
            <a:r>
              <a:rPr lang="de-DE" altLang="en-US" sz="1800">
                <a:latin typeface="Arial" pitchFamily="34" charset="0"/>
                <a:ea typeface="Bitstream Vera Sans" charset="0"/>
                <a:cs typeface="Bitstream Vera Sans" charset="0"/>
              </a:rPr>
              <a:t>Collaboration with University of Giessen, HIM, Orsay, Protvino</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32A7950-1099-4F53-936D-D994AB2412B0}" type="slidenum">
              <a:rPr lang="de-DE" altLang="en-US"/>
              <a:pPr/>
              <a:t>77</a:t>
            </a:fld>
            <a:endParaRPr lang="de-DE" altLang="en-US"/>
          </a:p>
        </p:txBody>
      </p:sp>
      <p:sp>
        <p:nvSpPr>
          <p:cNvPr id="25601" name="Rectangle 1"/>
          <p:cNvSpPr txBox="1">
            <a:spLocks noGrp="1" noRot="1" noChangeAspect="1" noChangeArrowheads="1"/>
          </p:cNvSpPr>
          <p:nvPr>
            <p:ph type="sldImg"/>
          </p:nvPr>
        </p:nvSpPr>
        <p:spPr bwMode="auto">
          <a:xfrm>
            <a:off x="914400" y="754063"/>
            <a:ext cx="4965700" cy="37242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680006" y="4716476"/>
            <a:ext cx="5435878" cy="446881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p:cNvSpPr>
            <a:spLocks noGrp="1" noRot="1" noChangeAspect="1" noTextEdit="1"/>
          </p:cNvSpPr>
          <p:nvPr>
            <p:ph type="sldImg"/>
          </p:nvPr>
        </p:nvSpPr>
        <p:spPr>
          <a:ln/>
        </p:spPr>
      </p:sp>
      <p:sp>
        <p:nvSpPr>
          <p:cNvPr id="45059"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p>
        </p:txBody>
      </p:sp>
      <p:sp>
        <p:nvSpPr>
          <p:cNvPr id="45060"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080F43C0-A833-4319-951B-11FAAD41865A}" type="slidenum">
              <a:rPr lang="de-DE" altLang="de-DE">
                <a:solidFill>
                  <a:prstClr val="black"/>
                </a:solidFill>
              </a:rPr>
              <a:pPr algn="r" eaLnBrk="1" fontAlgn="base" hangingPunct="1">
                <a:spcBef>
                  <a:spcPct val="0"/>
                </a:spcBef>
                <a:spcAft>
                  <a:spcPct val="0"/>
                </a:spcAft>
              </a:pPr>
              <a:t>83</a:t>
            </a:fld>
            <a:endParaRPr lang="de-DE" altLang="de-DE">
              <a:solidFill>
                <a:prstClr val="black"/>
              </a:solidFill>
            </a:endParaRPr>
          </a:p>
        </p:txBody>
      </p:sp>
      <p:sp>
        <p:nvSpPr>
          <p:cNvPr id="45061"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fontAlgn="base" hangingPunct="1">
              <a:spcBef>
                <a:spcPct val="0"/>
              </a:spcBef>
              <a:spcAft>
                <a:spcPct val="0"/>
              </a:spcAft>
            </a:pPr>
            <a:r>
              <a:rPr lang="de-DE" altLang="de-DE">
                <a:solidFill>
                  <a:prstClr val="black"/>
                </a:solidFill>
              </a:rPr>
              <a:t>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olienbildplatzhalter 1"/>
          <p:cNvSpPr>
            <a:spLocks noGrp="1" noRot="1" noChangeAspect="1" noTextEdit="1"/>
          </p:cNvSpPr>
          <p:nvPr>
            <p:ph type="sldImg"/>
          </p:nvPr>
        </p:nvSpPr>
        <p:spPr>
          <a:ln/>
        </p:spPr>
      </p:sp>
      <p:sp>
        <p:nvSpPr>
          <p:cNvPr id="6656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66564"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35368B28-1FAE-47E3-8750-9CFBDCFECC86}" type="slidenum">
              <a:rPr lang="de-DE" altLang="de-DE"/>
              <a:pPr algn="r" eaLnBrk="1" hangingPunct="1">
                <a:spcBef>
                  <a:spcPct val="0"/>
                </a:spcBef>
              </a:pPr>
              <a:t>38</a:t>
            </a:fld>
            <a:endParaRPr lang="de-DE" altLang="de-DE"/>
          </a:p>
        </p:txBody>
      </p:sp>
      <p:sp>
        <p:nvSpPr>
          <p:cNvPr id="66565"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ln/>
        </p:spPr>
      </p:sp>
      <p:sp>
        <p:nvSpPr>
          <p:cNvPr id="6758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67588"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E907B64-77AF-4D48-B639-4BF716C6F672}" type="slidenum">
              <a:rPr lang="de-DE" altLang="de-DE"/>
              <a:pPr algn="r" eaLnBrk="1" hangingPunct="1">
                <a:spcBef>
                  <a:spcPct val="0"/>
                </a:spcBef>
              </a:pPr>
              <a:t>39</a:t>
            </a:fld>
            <a:endParaRPr lang="de-DE" altLang="de-DE"/>
          </a:p>
        </p:txBody>
      </p:sp>
      <p:sp>
        <p:nvSpPr>
          <p:cNvPr id="67589"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Folienbildplatzhalter 1"/>
          <p:cNvSpPr>
            <a:spLocks noGrp="1" noRot="1" noChangeAspect="1" noTextEdit="1"/>
          </p:cNvSpPr>
          <p:nvPr>
            <p:ph type="sldImg"/>
          </p:nvPr>
        </p:nvSpPr>
        <p:spPr>
          <a:ln/>
        </p:spPr>
      </p:sp>
      <p:sp>
        <p:nvSpPr>
          <p:cNvPr id="6861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68612"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E3742342-3898-414E-A351-1E99702FD924}" type="slidenum">
              <a:rPr lang="de-DE" altLang="de-DE"/>
              <a:pPr algn="r" eaLnBrk="1" hangingPunct="1">
                <a:spcBef>
                  <a:spcPct val="0"/>
                </a:spcBef>
              </a:pPr>
              <a:t>40</a:t>
            </a:fld>
            <a:endParaRPr lang="de-DE" altLang="de-DE"/>
          </a:p>
        </p:txBody>
      </p:sp>
      <p:sp>
        <p:nvSpPr>
          <p:cNvPr id="68613"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p:cNvSpPr>
            <a:spLocks noGrp="1" noRot="1" noChangeAspect="1" noTextEdit="1"/>
          </p:cNvSpPr>
          <p:nvPr>
            <p:ph type="sldImg"/>
          </p:nvPr>
        </p:nvSpPr>
        <p:spPr>
          <a:ln/>
        </p:spPr>
      </p:sp>
      <p:sp>
        <p:nvSpPr>
          <p:cNvPr id="71683"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71684"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DAF03B60-684C-4844-AFB6-F61476EBDC8B}" type="slidenum">
              <a:rPr lang="de-DE" altLang="de-DE"/>
              <a:pPr algn="r" eaLnBrk="1" hangingPunct="1">
                <a:spcBef>
                  <a:spcPct val="0"/>
                </a:spcBef>
              </a:pPr>
              <a:t>41</a:t>
            </a:fld>
            <a:endParaRPr lang="de-DE" altLang="de-DE"/>
          </a:p>
        </p:txBody>
      </p:sp>
      <p:sp>
        <p:nvSpPr>
          <p:cNvPr id="71685"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p:cNvSpPr>
            <a:spLocks noGrp="1" noRot="1" noChangeAspect="1" noTextEdit="1"/>
          </p:cNvSpPr>
          <p:nvPr>
            <p:ph type="sldImg"/>
          </p:nvPr>
        </p:nvSpPr>
        <p:spPr>
          <a:ln/>
        </p:spPr>
      </p:sp>
      <p:sp>
        <p:nvSpPr>
          <p:cNvPr id="72707"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72708"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7F49E169-316D-4DFC-ADB7-20D1BBBFA4CB}" type="slidenum">
              <a:rPr lang="de-DE" altLang="de-DE"/>
              <a:pPr algn="r" eaLnBrk="1" hangingPunct="1">
                <a:spcBef>
                  <a:spcPct val="0"/>
                </a:spcBef>
              </a:pPr>
              <a:t>43</a:t>
            </a:fld>
            <a:endParaRPr lang="de-DE" altLang="de-DE"/>
          </a:p>
        </p:txBody>
      </p:sp>
      <p:sp>
        <p:nvSpPr>
          <p:cNvPr id="72709"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lienbildplatzhalter 1"/>
          <p:cNvSpPr>
            <a:spLocks noGrp="1" noRot="1" noChangeAspect="1" noTextEdit="1"/>
          </p:cNvSpPr>
          <p:nvPr>
            <p:ph type="sldImg"/>
          </p:nvPr>
        </p:nvSpPr>
        <p:spPr>
          <a:ln/>
        </p:spPr>
      </p:sp>
      <p:sp>
        <p:nvSpPr>
          <p:cNvPr id="73731"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de-DE" smtClean="0">
              <a:latin typeface="Arial" pitchFamily="34" charset="0"/>
            </a:endParaRPr>
          </a:p>
        </p:txBody>
      </p:sp>
      <p:sp>
        <p:nvSpPr>
          <p:cNvPr id="73732" name="Foliennummernplatzhalter 4"/>
          <p:cNvSpPr txBox="1">
            <a:spLocks noGrp="1"/>
          </p:cNvSpPr>
          <p:nvPr/>
        </p:nvSpPr>
        <p:spPr bwMode="auto">
          <a:xfrm>
            <a:off x="3848645"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B635486-0831-4D7E-8805-63CC851F0046}" type="slidenum">
              <a:rPr lang="de-DE" altLang="de-DE"/>
              <a:pPr algn="r" eaLnBrk="1" hangingPunct="1">
                <a:spcBef>
                  <a:spcPct val="0"/>
                </a:spcBef>
              </a:pPr>
              <a:t>44</a:t>
            </a:fld>
            <a:endParaRPr lang="de-DE" altLang="de-DE"/>
          </a:p>
        </p:txBody>
      </p:sp>
      <p:sp>
        <p:nvSpPr>
          <p:cNvPr id="73733" name="Fußzeilenplatzhalter 1"/>
          <p:cNvSpPr txBox="1">
            <a:spLocks noGrp="1"/>
          </p:cNvSpPr>
          <p:nvPr/>
        </p:nvSpPr>
        <p:spPr bwMode="auto">
          <a:xfrm>
            <a:off x="0" y="9433106"/>
            <a:ext cx="2944283" cy="49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r>
              <a:rPr lang="de-DE" altLang="de-DE"/>
              <a:t>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3"/>
          <p:cNvSpPr>
            <a:spLocks noGrp="1" noChangeArrowheads="1"/>
          </p:cNvSpPr>
          <p:nvPr>
            <p:ph type="sldNum" sz="quarter" idx="10"/>
          </p:nvPr>
        </p:nvSpPr>
        <p:spPr>
          <a:ln/>
        </p:spPr>
        <p:txBody>
          <a:bodyPr/>
          <a:lstStyle>
            <a:lvl1pPr>
              <a:defRPr/>
            </a:lvl1pPr>
          </a:lstStyle>
          <a:p>
            <a:pPr>
              <a:defRPr/>
            </a:pPr>
            <a:fld id="{06184772-0FE4-433D-9DB2-5B57F1E1540D}" type="slidenum">
              <a:rPr lang="de-DE" altLang="de-DE"/>
              <a:pPr>
                <a:defRPr/>
              </a:pPr>
              <a:t>‹Nr.›</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10336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1600200"/>
            <a:ext cx="8229600" cy="4525963"/>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
          <p:cNvSpPr>
            <a:spLocks noGrp="1" noChangeArrowheads="1"/>
          </p:cNvSpPr>
          <p:nvPr>
            <p:ph type="sldNum" sz="quarter" idx="10"/>
          </p:nvPr>
        </p:nvSpPr>
        <p:spPr>
          <a:ln/>
        </p:spPr>
        <p:txBody>
          <a:bodyPr/>
          <a:lstStyle>
            <a:lvl1pPr>
              <a:defRPr/>
            </a:lvl1pPr>
          </a:lstStyle>
          <a:p>
            <a:pPr>
              <a:defRPr/>
            </a:pPr>
            <a:fld id="{5251239C-BB57-4CB2-9889-8354879B2C56}" type="slidenum">
              <a:rPr lang="de-DE" altLang="de-DE"/>
              <a:pPr>
                <a:defRPr/>
              </a:pPr>
              <a:t>‹Nr.›</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010073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
          <p:cNvSpPr>
            <a:spLocks noGrp="1" noChangeArrowheads="1"/>
          </p:cNvSpPr>
          <p:nvPr>
            <p:ph type="sldNum" sz="quarter" idx="10"/>
          </p:nvPr>
        </p:nvSpPr>
        <p:spPr>
          <a:ln/>
        </p:spPr>
        <p:txBody>
          <a:bodyPr/>
          <a:lstStyle>
            <a:lvl1pPr>
              <a:defRPr/>
            </a:lvl1pPr>
          </a:lstStyle>
          <a:p>
            <a:pPr>
              <a:defRPr/>
            </a:pPr>
            <a:fld id="{F1004956-E821-49D0-908B-4D647A4531ED}" type="slidenum">
              <a:rPr lang="de-DE" altLang="de-DE"/>
              <a:pPr>
                <a:defRPr/>
              </a:pPr>
              <a:t>‹Nr.›</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911377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474794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ectangle 1"/>
          <p:cNvSpPr>
            <a:spLocks/>
          </p:cNvSpPr>
          <p:nvPr userDrawn="1"/>
        </p:nvSpPr>
        <p:spPr bwMode="auto">
          <a:xfrm>
            <a:off x="4357688" y="6606853"/>
            <a:ext cx="1404193" cy="83715"/>
          </a:xfrm>
          <a:prstGeom prst="rect">
            <a:avLst/>
          </a:prstGeom>
          <a:solidFill>
            <a:srgbClr val="FF9900"/>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eaLnBrk="1" hangingPunct="1">
              <a:defRPr/>
            </a:pPr>
            <a:endParaRPr lang="de-DE" altLang="de-DE" smtClean="0"/>
          </a:p>
        </p:txBody>
      </p:sp>
      <p:sp>
        <p:nvSpPr>
          <p:cNvPr id="4" name="Rectangle 2"/>
          <p:cNvSpPr>
            <a:spLocks/>
          </p:cNvSpPr>
          <p:nvPr userDrawn="1"/>
        </p:nvSpPr>
        <p:spPr bwMode="auto">
          <a:xfrm>
            <a:off x="5757416" y="6606853"/>
            <a:ext cx="1405310" cy="83715"/>
          </a:xfrm>
          <a:prstGeom prst="rect">
            <a:avLst/>
          </a:prstGeom>
          <a:solidFill>
            <a:srgbClr val="969696"/>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eaLnBrk="1" hangingPunct="1">
              <a:defRPr/>
            </a:pPr>
            <a:endParaRPr lang="de-DE" altLang="de-DE" smtClean="0"/>
          </a:p>
        </p:txBody>
      </p:sp>
      <p:sp>
        <p:nvSpPr>
          <p:cNvPr id="5" name="Rectangle 3"/>
          <p:cNvSpPr>
            <a:spLocks/>
          </p:cNvSpPr>
          <p:nvPr userDrawn="1"/>
        </p:nvSpPr>
        <p:spPr bwMode="auto">
          <a:xfrm>
            <a:off x="7161610" y="6606853"/>
            <a:ext cx="1404193" cy="83715"/>
          </a:xfrm>
          <a:prstGeom prst="rect">
            <a:avLst/>
          </a:prstGeom>
          <a:solidFill>
            <a:srgbClr val="003366"/>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eaLnBrk="1" hangingPunct="1">
              <a:defRPr/>
            </a:pPr>
            <a:endParaRPr lang="de-DE" altLang="de-DE" smtClean="0"/>
          </a:p>
        </p:txBody>
      </p:sp>
      <p:sp>
        <p:nvSpPr>
          <p:cNvPr id="6" name="Rectangle 4"/>
          <p:cNvSpPr>
            <a:spLocks/>
          </p:cNvSpPr>
          <p:nvPr userDrawn="1"/>
        </p:nvSpPr>
        <p:spPr bwMode="auto">
          <a:xfrm>
            <a:off x="0" y="6524253"/>
            <a:ext cx="9144000" cy="82600"/>
          </a:xfrm>
          <a:prstGeom prst="rect">
            <a:avLst/>
          </a:prstGeom>
          <a:solidFill>
            <a:srgbClr val="00599D"/>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eaLnBrk="1" hangingPunct="1">
              <a:defRPr/>
            </a:pPr>
            <a:endParaRPr lang="de-DE" altLang="de-DE" smtClean="0"/>
          </a:p>
        </p:txBody>
      </p:sp>
      <p:sp>
        <p:nvSpPr>
          <p:cNvPr id="7" name="Rectangle 5"/>
          <p:cNvSpPr>
            <a:spLocks/>
          </p:cNvSpPr>
          <p:nvPr userDrawn="1"/>
        </p:nvSpPr>
        <p:spPr bwMode="auto">
          <a:xfrm>
            <a:off x="5757416" y="6690569"/>
            <a:ext cx="2809503" cy="82600"/>
          </a:xfrm>
          <a:prstGeom prst="rect">
            <a:avLst/>
          </a:prstGeom>
          <a:solidFill>
            <a:srgbClr val="00599D"/>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eaLnBrk="1" hangingPunct="1">
              <a:defRPr/>
            </a:pPr>
            <a:endParaRPr lang="de-DE" altLang="de-DE" smtClean="0"/>
          </a:p>
        </p:txBody>
      </p:sp>
      <p:sp>
        <p:nvSpPr>
          <p:cNvPr id="8" name="Rectangle 6"/>
          <p:cNvSpPr>
            <a:spLocks/>
          </p:cNvSpPr>
          <p:nvPr userDrawn="1"/>
        </p:nvSpPr>
        <p:spPr bwMode="auto">
          <a:xfrm>
            <a:off x="4357688" y="6775401"/>
            <a:ext cx="1404193" cy="82600"/>
          </a:xfrm>
          <a:prstGeom prst="rect">
            <a:avLst/>
          </a:prstGeom>
          <a:solidFill>
            <a:srgbClr val="00599D"/>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eaLnBrk="1" hangingPunct="1">
              <a:defRPr/>
            </a:pPr>
            <a:endParaRPr lang="de-DE" altLang="de-DE" smtClean="0"/>
          </a:p>
        </p:txBody>
      </p:sp>
      <p:sp>
        <p:nvSpPr>
          <p:cNvPr id="9" name="Rectangle 7"/>
          <p:cNvSpPr>
            <a:spLocks/>
          </p:cNvSpPr>
          <p:nvPr userDrawn="1"/>
        </p:nvSpPr>
        <p:spPr bwMode="auto">
          <a:xfrm>
            <a:off x="0" y="872877"/>
            <a:ext cx="9144000" cy="82600"/>
          </a:xfrm>
          <a:prstGeom prst="rect">
            <a:avLst/>
          </a:prstGeom>
          <a:solidFill>
            <a:srgbClr val="00599D"/>
          </a:solidFill>
          <a:ln>
            <a:noFill/>
          </a:ln>
          <a:extLst>
            <a:ext uri="{91240B29-F687-4F45-9708-019B960494DF}">
              <a14:hiddenLine xmlns:a14="http://schemas.microsoft.com/office/drawing/2010/main" w="9525">
                <a:solidFill>
                  <a:schemeClr val="tx1"/>
                </a:solidFill>
                <a:miter lim="800000"/>
                <a:headEnd/>
                <a:tailEnd/>
              </a14:hiddenLine>
            </a:ext>
          </a:extLst>
        </p:spPr>
        <p:txBody>
          <a:bodyPr lIns="0" tIns="0" rIns="0" bIns="0"/>
          <a:lstStyle>
            <a:lvl1pPr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eaLnBrk="1" hangingPunct="1">
              <a:defRPr/>
            </a:pPr>
            <a:endParaRPr lang="de-DE" altLang="de-DE" smtClean="0"/>
          </a:p>
        </p:txBody>
      </p:sp>
      <p:pic>
        <p:nvPicPr>
          <p:cNvPr id="10" name="Picture 8"/>
          <p:cNvPicPr>
            <a:picLocks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00541" y="35719"/>
            <a:ext cx="992312" cy="82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071638"/>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
          <p:cNvSpPr>
            <a:spLocks noGrp="1" noChangeArrowheads="1"/>
          </p:cNvSpPr>
          <p:nvPr>
            <p:ph type="sldNum" sz="quarter" idx="10"/>
          </p:nvPr>
        </p:nvSpPr>
        <p:spPr>
          <a:ln/>
        </p:spPr>
        <p:txBody>
          <a:bodyPr/>
          <a:lstStyle>
            <a:lvl1pPr>
              <a:defRPr/>
            </a:lvl1pPr>
          </a:lstStyle>
          <a:p>
            <a:pPr>
              <a:defRPr/>
            </a:pPr>
            <a:fld id="{DC29B57F-3DDB-4612-9506-29BFE6D438B9}" type="slidenum">
              <a:rPr lang="de-DE" altLang="de-DE"/>
              <a:pPr>
                <a:defRPr/>
              </a:pPr>
              <a:t>‹Nr.›</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358968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Rectangle 3"/>
          <p:cNvSpPr>
            <a:spLocks noGrp="1" noChangeArrowheads="1"/>
          </p:cNvSpPr>
          <p:nvPr>
            <p:ph type="sldNum" sz="quarter" idx="10"/>
          </p:nvPr>
        </p:nvSpPr>
        <p:spPr>
          <a:ln/>
        </p:spPr>
        <p:txBody>
          <a:bodyPr/>
          <a:lstStyle>
            <a:lvl1pPr>
              <a:defRPr/>
            </a:lvl1pPr>
          </a:lstStyle>
          <a:p>
            <a:pPr>
              <a:defRPr/>
            </a:pPr>
            <a:fld id="{7F62BB8A-D29D-4E7B-AA90-CDD15A6C2C95}" type="slidenum">
              <a:rPr lang="de-DE" altLang="de-DE"/>
              <a:pPr>
                <a:defRPr/>
              </a:pPr>
              <a:t>‹Nr.›</a:t>
            </a:fld>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4202278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3"/>
          <p:cNvSpPr>
            <a:spLocks noGrp="1" noChangeArrowheads="1"/>
          </p:cNvSpPr>
          <p:nvPr>
            <p:ph type="sldNum" sz="quarter" idx="10"/>
          </p:nvPr>
        </p:nvSpPr>
        <p:spPr>
          <a:ln/>
        </p:spPr>
        <p:txBody>
          <a:bodyPr/>
          <a:lstStyle>
            <a:lvl1pPr>
              <a:defRPr/>
            </a:lvl1pPr>
          </a:lstStyle>
          <a:p>
            <a:pPr>
              <a:defRPr/>
            </a:pPr>
            <a:fld id="{81D235A3-D46E-4201-8E7B-3B45F809E1A2}" type="slidenum">
              <a:rPr lang="de-DE" altLang="de-DE"/>
              <a:pPr>
                <a:defRPr/>
              </a:pPr>
              <a:t>‹Nr.›</a:t>
            </a:fld>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7263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3"/>
          <p:cNvSpPr>
            <a:spLocks noGrp="1" noChangeArrowheads="1"/>
          </p:cNvSpPr>
          <p:nvPr>
            <p:ph type="sldNum" sz="quarter" idx="10"/>
          </p:nvPr>
        </p:nvSpPr>
        <p:spPr>
          <a:ln/>
        </p:spPr>
        <p:txBody>
          <a:bodyPr/>
          <a:lstStyle>
            <a:lvl1pPr>
              <a:defRPr/>
            </a:lvl1pPr>
          </a:lstStyle>
          <a:p>
            <a:pPr>
              <a:defRPr/>
            </a:pPr>
            <a:fld id="{00B0AA19-C47F-4A32-905C-65D07C7ADF01}" type="slidenum">
              <a:rPr lang="de-DE" altLang="de-DE"/>
              <a:pPr>
                <a:defRPr/>
              </a:pPr>
              <a:t>‹Nr.›</a:t>
            </a:fld>
            <a:endParaRPr lang="de-DE"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303252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
        <p:nvSpPr>
          <p:cNvPr id="3" name="Rectangle 3"/>
          <p:cNvSpPr>
            <a:spLocks noGrp="1" noChangeArrowheads="1"/>
          </p:cNvSpPr>
          <p:nvPr>
            <p:ph type="sldNum" sz="quarter" idx="10"/>
          </p:nvPr>
        </p:nvSpPr>
        <p:spPr>
          <a:ln/>
        </p:spPr>
        <p:txBody>
          <a:bodyPr/>
          <a:lstStyle>
            <a:lvl1pPr>
              <a:defRPr/>
            </a:lvl1pPr>
          </a:lstStyle>
          <a:p>
            <a:pPr>
              <a:defRPr/>
            </a:pPr>
            <a:fld id="{330A638D-497E-479B-8010-537CC0FF4503}" type="slidenum">
              <a:rPr lang="de-DE" altLang="de-DE"/>
              <a:pPr>
                <a:defRPr/>
              </a:pPr>
              <a:t>‹Nr.›</a:t>
            </a:fld>
            <a:endParaRPr lang="de-DE"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421960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0E96D1CE-466B-4BA2-A52F-D805C2047C43}" type="slidenum">
              <a:rPr lang="de-DE" altLang="de-DE"/>
              <a:pPr>
                <a:defRPr/>
              </a:pPr>
              <a:t>‹Nr.›</a:t>
            </a:fld>
            <a:endParaRPr lang="de-DE" altLang="de-DE" dirty="0"/>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332302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3"/>
          <p:cNvSpPr>
            <a:spLocks noGrp="1" noChangeArrowheads="1"/>
          </p:cNvSpPr>
          <p:nvPr>
            <p:ph type="sldNum" sz="quarter" idx="10"/>
          </p:nvPr>
        </p:nvSpPr>
        <p:spPr>
          <a:ln/>
        </p:spPr>
        <p:txBody>
          <a:bodyPr/>
          <a:lstStyle>
            <a:lvl1pPr>
              <a:defRPr/>
            </a:lvl1pPr>
          </a:lstStyle>
          <a:p>
            <a:pPr>
              <a:defRPr/>
            </a:pPr>
            <a:fld id="{1559A2C0-EEFA-478D-865A-6453CF59470E}" type="slidenum">
              <a:rPr lang="de-DE" altLang="de-DE"/>
              <a:pPr>
                <a:defRPr/>
              </a:pPr>
              <a:t>‹Nr.›</a:t>
            </a:fld>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86258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Rectangle 3"/>
          <p:cNvSpPr>
            <a:spLocks noGrp="1" noChangeArrowheads="1"/>
          </p:cNvSpPr>
          <p:nvPr>
            <p:ph type="sldNum" sz="quarter" idx="10"/>
          </p:nvPr>
        </p:nvSpPr>
        <p:spPr>
          <a:ln/>
        </p:spPr>
        <p:txBody>
          <a:bodyPr/>
          <a:lstStyle>
            <a:lvl1pPr>
              <a:defRPr/>
            </a:lvl1pPr>
          </a:lstStyle>
          <a:p>
            <a:pPr>
              <a:defRPr/>
            </a:pPr>
            <a:fld id="{0556EF8D-4940-41F6-9B67-F7F53B1A0C70}" type="slidenum">
              <a:rPr lang="de-DE" altLang="de-DE"/>
              <a:pPr>
                <a:defRPr/>
              </a:pPr>
              <a:t>‹Nr.›</a:t>
            </a:fld>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Tree>
    <p:extLst>
      <p:ext uri="{BB962C8B-B14F-4D97-AF65-F5344CB8AC3E}">
        <p14:creationId xmlns:p14="http://schemas.microsoft.com/office/powerpoint/2010/main" val="1249057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kopf1"/>
          <p:cNvPicPr>
            <a:picLocks noChangeAspect="1" noChangeArrowheads="1"/>
          </p:cNvPicPr>
          <p:nvPr userDrawn="1"/>
        </p:nvPicPr>
        <p:blipFill>
          <a:blip r:embed="rId15">
            <a:extLst>
              <a:ext uri="{28A0092B-C50C-407E-A947-70E740481C1C}">
                <a14:useLocalDpi xmlns:a14="http://schemas.microsoft.com/office/drawing/2010/main" val="0"/>
              </a:ext>
            </a:extLst>
          </a:blip>
          <a:srcRect r="23729" b="-2272"/>
          <a:stretch>
            <a:fillRect/>
          </a:stretch>
        </p:blipFill>
        <p:spPr bwMode="auto">
          <a:xfrm>
            <a:off x="0" y="-28575"/>
            <a:ext cx="91440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a:defRPr/>
            </a:pPr>
            <a:fld id="{557129C6-A37B-4462-8847-F588FC395B52}" type="slidenum">
              <a:rPr lang="de-DE" altLang="de-DE"/>
              <a:pPr>
                <a:defRPr/>
              </a:pPr>
              <a:t>‹Nr.›</a:t>
            </a:fld>
            <a:endParaRPr lang="de-DE" altLang="de-DE"/>
          </a:p>
        </p:txBody>
      </p:sp>
      <p:sp>
        <p:nvSpPr>
          <p:cNvPr id="1028" name="Rectangle 4"/>
          <p:cNvSpPr>
            <a:spLocks noChangeArrowheads="1"/>
          </p:cNvSpPr>
          <p:nvPr userDrawn="1"/>
        </p:nvSpPr>
        <p:spPr bwMode="auto">
          <a:xfrm>
            <a:off x="0" y="-26988"/>
            <a:ext cx="9144000" cy="6873876"/>
          </a:xfrm>
          <a:prstGeom prst="rect">
            <a:avLst/>
          </a:prstGeom>
          <a:noFill/>
          <a:ln w="158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endParaRPr lang="de-DE" altLang="de-DE" smtClean="0"/>
          </a:p>
        </p:txBody>
      </p:sp>
      <p:sp>
        <p:nvSpPr>
          <p:cNvPr id="60421" name="Rectangle 5"/>
          <p:cNvSpPr>
            <a:spLocks noGrp="1" noChangeArrowheads="1"/>
          </p:cNvSpPr>
          <p:nvPr>
            <p:ph type="ftr" sz="quarter" idx="3"/>
          </p:nvPr>
        </p:nvSpPr>
        <p:spPr bwMode="auto">
          <a:xfrm>
            <a:off x="1692275" y="6245225"/>
            <a:ext cx="4327525"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de-DE" altLang="de-DE"/>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30.emf"/><Relationship Id="rId7" Type="http://schemas.openxmlformats.org/officeDocument/2006/relationships/image" Target="../media/image33.jpeg"/><Relationship Id="rId12" Type="http://schemas.openxmlformats.org/officeDocument/2006/relationships/image" Target="../media/image9.png"/><Relationship Id="rId2" Type="http://schemas.openxmlformats.org/officeDocument/2006/relationships/image" Target="../media/image29.emf"/><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6.png"/><Relationship Id="rId5" Type="http://schemas.microsoft.com/office/2007/relationships/hdphoto" Target="../media/hdphoto1.wdp"/><Relationship Id="rId10" Type="http://schemas.openxmlformats.org/officeDocument/2006/relationships/image" Target="../media/image35.tif"/><Relationship Id="rId4" Type="http://schemas.openxmlformats.org/officeDocument/2006/relationships/image" Target="../media/image31.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4.wdp"/><Relationship Id="rId4" Type="http://schemas.openxmlformats.org/officeDocument/2006/relationships/image" Target="../media/image50.jpe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8.wdp"/><Relationship Id="rId10" Type="http://schemas.openxmlformats.org/officeDocument/2006/relationships/image" Target="../media/image57.png"/><Relationship Id="rId4" Type="http://schemas.openxmlformats.org/officeDocument/2006/relationships/image" Target="../media/image54.png"/><Relationship Id="rId9" Type="http://schemas.microsoft.com/office/2007/relationships/hdphoto" Target="../media/hdphoto10.wdp"/></Relationships>
</file>

<file path=ppt/slides/_rels/slide1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60.jpe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microsoft.com/office/2007/relationships/hdphoto" Target="../media/hdphoto13.wdp"/><Relationship Id="rId5" Type="http://schemas.openxmlformats.org/officeDocument/2006/relationships/image" Target="../media/image61.jpe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2.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66.png"/><Relationship Id="rId4" Type="http://schemas.microsoft.com/office/2007/relationships/hdphoto" Target="../media/hdphoto16.wdp"/></Relationships>
</file>

<file path=ppt/slides/_rels/slide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8.jpe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3.png"/><Relationship Id="rId5" Type="http://schemas.microsoft.com/office/2007/relationships/hdphoto" Target="../media/hdphoto21.wdp"/><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6.png"/><Relationship Id="rId1" Type="http://schemas.openxmlformats.org/officeDocument/2006/relationships/slideLayout" Target="../slideLayouts/slideLayout7.xml"/><Relationship Id="rId5" Type="http://schemas.microsoft.com/office/2007/relationships/hdphoto" Target="../media/hdphoto26.wdp"/><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8" Type="http://schemas.openxmlformats.org/officeDocument/2006/relationships/image" Target="../media/image81.jpeg"/><Relationship Id="rId3" Type="http://schemas.microsoft.com/office/2007/relationships/hdphoto" Target="../media/hdphoto27.wdp"/><Relationship Id="rId7" Type="http://schemas.microsoft.com/office/2007/relationships/hdphoto" Target="../media/hdphoto29.wdp"/><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0.png"/><Relationship Id="rId5" Type="http://schemas.microsoft.com/office/2007/relationships/hdphoto" Target="../media/hdphoto28.wdp"/><Relationship Id="rId10" Type="http://schemas.openxmlformats.org/officeDocument/2006/relationships/image" Target="../media/image82.png"/><Relationship Id="rId4" Type="http://schemas.openxmlformats.org/officeDocument/2006/relationships/image" Target="../media/image79.png"/><Relationship Id="rId9" Type="http://schemas.microsoft.com/office/2007/relationships/hdphoto" Target="../media/hdphoto30.wdp"/></Relationships>
</file>

<file path=ppt/slides/_rels/slide29.xml.rels><?xml version="1.0" encoding="UTF-8" standalone="yes"?>
<Relationships xmlns="http://schemas.openxmlformats.org/package/2006/relationships"><Relationship Id="rId3" Type="http://schemas.microsoft.com/office/2007/relationships/hdphoto" Target="../media/hdphoto31.wdp"/><Relationship Id="rId7" Type="http://schemas.microsoft.com/office/2007/relationships/hdphoto" Target="../media/hdphoto33.wdp"/><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5.jpeg"/><Relationship Id="rId5" Type="http://schemas.microsoft.com/office/2007/relationships/hdphoto" Target="../media/hdphoto32.wdp"/><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86.jpeg"/><Relationship Id="rId1" Type="http://schemas.openxmlformats.org/officeDocument/2006/relationships/slideLayout" Target="../slideLayouts/slideLayout7.xml"/><Relationship Id="rId5" Type="http://schemas.microsoft.com/office/2007/relationships/hdphoto" Target="../media/hdphoto35.wdp"/><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microsoft.com/office/2007/relationships/hdphoto" Target="../media/hdphoto36.wdp"/><Relationship Id="rId7" Type="http://schemas.microsoft.com/office/2007/relationships/hdphoto" Target="../media/hdphoto38.wdp"/><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0.png"/><Relationship Id="rId5" Type="http://schemas.microsoft.com/office/2007/relationships/hdphoto" Target="../media/hdphoto37.wdp"/><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microsoft.com/office/2007/relationships/hdphoto" Target="../media/hdphoto40.wdp"/><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4.png"/><Relationship Id="rId5" Type="http://schemas.microsoft.com/office/2007/relationships/hdphoto" Target="../media/hdphoto39.wdp"/><Relationship Id="rId4" Type="http://schemas.openxmlformats.org/officeDocument/2006/relationships/image" Target="../media/image93.png"/><Relationship Id="rId9" Type="http://schemas.microsoft.com/office/2007/relationships/hdphoto" Target="../media/hdphoto41.wdp"/></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42.wdp"/><Relationship Id="rId7"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8.png"/><Relationship Id="rId5" Type="http://schemas.microsoft.com/office/2007/relationships/hdphoto" Target="../media/hdphoto43.wdp"/><Relationship Id="rId4" Type="http://schemas.openxmlformats.org/officeDocument/2006/relationships/image" Target="../media/image97.png"/><Relationship Id="rId9" Type="http://schemas.microsoft.com/office/2007/relationships/hdphoto" Target="../media/hdphoto44.wdp"/></Relationships>
</file>

<file path=ppt/slides/_rels/slide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3" Type="http://schemas.openxmlformats.org/officeDocument/2006/relationships/image" Target="../media/image112.png"/><Relationship Id="rId18" Type="http://schemas.openxmlformats.org/officeDocument/2006/relationships/image" Target="../media/image117.png"/><Relationship Id="rId26" Type="http://schemas.openxmlformats.org/officeDocument/2006/relationships/image" Target="../media/image125.png"/><Relationship Id="rId39" Type="http://schemas.openxmlformats.org/officeDocument/2006/relationships/image" Target="../media/image138.png"/><Relationship Id="rId21" Type="http://schemas.openxmlformats.org/officeDocument/2006/relationships/image" Target="../media/image120.png"/><Relationship Id="rId34" Type="http://schemas.openxmlformats.org/officeDocument/2006/relationships/image" Target="../media/image133.png"/><Relationship Id="rId42" Type="http://schemas.openxmlformats.org/officeDocument/2006/relationships/image" Target="../media/image141.png"/><Relationship Id="rId47" Type="http://schemas.openxmlformats.org/officeDocument/2006/relationships/image" Target="../media/image145.png"/><Relationship Id="rId50" Type="http://schemas.openxmlformats.org/officeDocument/2006/relationships/image" Target="../media/image148.png"/><Relationship Id="rId55" Type="http://schemas.openxmlformats.org/officeDocument/2006/relationships/image" Target="../media/image153.png"/><Relationship Id="rId63" Type="http://schemas.openxmlformats.org/officeDocument/2006/relationships/image" Target="../media/image161.png"/><Relationship Id="rId68" Type="http://schemas.openxmlformats.org/officeDocument/2006/relationships/image" Target="../media/image166.png"/><Relationship Id="rId7" Type="http://schemas.openxmlformats.org/officeDocument/2006/relationships/image" Target="../media/image106.png"/><Relationship Id="rId71" Type="http://schemas.openxmlformats.org/officeDocument/2006/relationships/image" Target="../media/image169.png"/><Relationship Id="rId2" Type="http://schemas.openxmlformats.org/officeDocument/2006/relationships/image" Target="../media/image101.png"/><Relationship Id="rId16" Type="http://schemas.openxmlformats.org/officeDocument/2006/relationships/image" Target="../media/image115.png"/><Relationship Id="rId29"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png"/><Relationship Id="rId24" Type="http://schemas.openxmlformats.org/officeDocument/2006/relationships/image" Target="../media/image123.png"/><Relationship Id="rId32" Type="http://schemas.openxmlformats.org/officeDocument/2006/relationships/image" Target="../media/image131.png"/><Relationship Id="rId37" Type="http://schemas.openxmlformats.org/officeDocument/2006/relationships/image" Target="../media/image136.png"/><Relationship Id="rId40" Type="http://schemas.openxmlformats.org/officeDocument/2006/relationships/image" Target="../media/image139.png"/><Relationship Id="rId45" Type="http://schemas.openxmlformats.org/officeDocument/2006/relationships/hyperlink" Target="http://www.saha.ac.in/cs/www/" TargetMode="External"/><Relationship Id="rId53" Type="http://schemas.openxmlformats.org/officeDocument/2006/relationships/image" Target="../media/image151.png"/><Relationship Id="rId58" Type="http://schemas.openxmlformats.org/officeDocument/2006/relationships/image" Target="../media/image156.png"/><Relationship Id="rId66" Type="http://schemas.openxmlformats.org/officeDocument/2006/relationships/image" Target="../media/image164.png"/><Relationship Id="rId5" Type="http://schemas.openxmlformats.org/officeDocument/2006/relationships/image" Target="../media/image104.png"/><Relationship Id="rId15" Type="http://schemas.openxmlformats.org/officeDocument/2006/relationships/image" Target="../media/image114.png"/><Relationship Id="rId23" Type="http://schemas.openxmlformats.org/officeDocument/2006/relationships/image" Target="../media/image122.png"/><Relationship Id="rId28" Type="http://schemas.openxmlformats.org/officeDocument/2006/relationships/image" Target="../media/image127.png"/><Relationship Id="rId36" Type="http://schemas.openxmlformats.org/officeDocument/2006/relationships/image" Target="../media/image135.png"/><Relationship Id="rId49" Type="http://schemas.openxmlformats.org/officeDocument/2006/relationships/image" Target="../media/image147.png"/><Relationship Id="rId57" Type="http://schemas.openxmlformats.org/officeDocument/2006/relationships/image" Target="../media/image155.png"/><Relationship Id="rId61" Type="http://schemas.openxmlformats.org/officeDocument/2006/relationships/image" Target="../media/image159.png"/><Relationship Id="rId10" Type="http://schemas.openxmlformats.org/officeDocument/2006/relationships/image" Target="../media/image109.png"/><Relationship Id="rId19" Type="http://schemas.openxmlformats.org/officeDocument/2006/relationships/image" Target="../media/image118.png"/><Relationship Id="rId31" Type="http://schemas.openxmlformats.org/officeDocument/2006/relationships/image" Target="../media/image130.png"/><Relationship Id="rId44" Type="http://schemas.openxmlformats.org/officeDocument/2006/relationships/image" Target="../media/image143.jpeg"/><Relationship Id="rId52" Type="http://schemas.openxmlformats.org/officeDocument/2006/relationships/image" Target="../media/image150.png"/><Relationship Id="rId60" Type="http://schemas.openxmlformats.org/officeDocument/2006/relationships/image" Target="../media/image158.png"/><Relationship Id="rId65" Type="http://schemas.openxmlformats.org/officeDocument/2006/relationships/image" Target="../media/image163.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 Id="rId22" Type="http://schemas.openxmlformats.org/officeDocument/2006/relationships/image" Target="../media/image121.png"/><Relationship Id="rId27" Type="http://schemas.openxmlformats.org/officeDocument/2006/relationships/image" Target="../media/image126.png"/><Relationship Id="rId30" Type="http://schemas.openxmlformats.org/officeDocument/2006/relationships/image" Target="../media/image129.png"/><Relationship Id="rId35" Type="http://schemas.openxmlformats.org/officeDocument/2006/relationships/image" Target="../media/image134.png"/><Relationship Id="rId43" Type="http://schemas.openxmlformats.org/officeDocument/2006/relationships/image" Target="../media/image142.png"/><Relationship Id="rId48" Type="http://schemas.openxmlformats.org/officeDocument/2006/relationships/image" Target="../media/image146.png"/><Relationship Id="rId56" Type="http://schemas.openxmlformats.org/officeDocument/2006/relationships/image" Target="../media/image154.png"/><Relationship Id="rId64" Type="http://schemas.openxmlformats.org/officeDocument/2006/relationships/image" Target="../media/image162.png"/><Relationship Id="rId69" Type="http://schemas.openxmlformats.org/officeDocument/2006/relationships/image" Target="../media/image167.wmf"/><Relationship Id="rId8" Type="http://schemas.openxmlformats.org/officeDocument/2006/relationships/image" Target="../media/image107.png"/><Relationship Id="rId51" Type="http://schemas.openxmlformats.org/officeDocument/2006/relationships/image" Target="../media/image149.png"/><Relationship Id="rId72" Type="http://schemas.openxmlformats.org/officeDocument/2006/relationships/image" Target="../media/image170.png"/><Relationship Id="rId3" Type="http://schemas.openxmlformats.org/officeDocument/2006/relationships/image" Target="../media/image102.png"/><Relationship Id="rId12" Type="http://schemas.openxmlformats.org/officeDocument/2006/relationships/image" Target="../media/image111.png"/><Relationship Id="rId17" Type="http://schemas.openxmlformats.org/officeDocument/2006/relationships/image" Target="../media/image116.png"/><Relationship Id="rId25" Type="http://schemas.openxmlformats.org/officeDocument/2006/relationships/image" Target="../media/image124.png"/><Relationship Id="rId33" Type="http://schemas.openxmlformats.org/officeDocument/2006/relationships/image" Target="../media/image132.png"/><Relationship Id="rId38" Type="http://schemas.openxmlformats.org/officeDocument/2006/relationships/image" Target="../media/image137.png"/><Relationship Id="rId46" Type="http://schemas.openxmlformats.org/officeDocument/2006/relationships/image" Target="../media/image144.jpeg"/><Relationship Id="rId59" Type="http://schemas.openxmlformats.org/officeDocument/2006/relationships/image" Target="../media/image157.jpeg"/><Relationship Id="rId67" Type="http://schemas.openxmlformats.org/officeDocument/2006/relationships/image" Target="../media/image165.png"/><Relationship Id="rId20" Type="http://schemas.openxmlformats.org/officeDocument/2006/relationships/image" Target="../media/image119.png"/><Relationship Id="rId41" Type="http://schemas.openxmlformats.org/officeDocument/2006/relationships/image" Target="../media/image140.png"/><Relationship Id="rId54" Type="http://schemas.openxmlformats.org/officeDocument/2006/relationships/image" Target="../media/image152.png"/><Relationship Id="rId62" Type="http://schemas.openxmlformats.org/officeDocument/2006/relationships/image" Target="../media/image160.png"/><Relationship Id="rId70" Type="http://schemas.openxmlformats.org/officeDocument/2006/relationships/image" Target="../media/image168.png"/></Relationships>
</file>

<file path=ppt/slides/_rels/slide3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1.jpeg"/><Relationship Id="rId7" Type="http://schemas.openxmlformats.org/officeDocument/2006/relationships/image" Target="../media/image17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wmf"/><Relationship Id="rId10" Type="http://schemas.openxmlformats.org/officeDocument/2006/relationships/image" Target="../media/image177.jpeg"/><Relationship Id="rId4" Type="http://schemas.microsoft.com/office/2007/relationships/hdphoto" Target="../media/hdphoto45.wdp"/><Relationship Id="rId9" Type="http://schemas.openxmlformats.org/officeDocument/2006/relationships/image" Target="../media/image17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9.wmf"/><Relationship Id="rId4" Type="http://schemas.microsoft.com/office/2007/relationships/hdphoto" Target="../media/hdphoto46.wdp"/></Relationships>
</file>

<file path=ppt/slides/_rels/slide3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48.wdp"/><Relationship Id="rId5" Type="http://schemas.openxmlformats.org/officeDocument/2006/relationships/image" Target="../media/image181.jpeg"/><Relationship Id="rId4" Type="http://schemas.microsoft.com/office/2007/relationships/hdphoto" Target="../media/hdphoto47.wdp"/></Relationships>
</file>

<file path=ppt/slides/_rels/slide4.xml.rels><?xml version="1.0" encoding="UTF-8" standalone="yes"?>
<Relationships xmlns="http://schemas.openxmlformats.org/package/2006/relationships"><Relationship Id="rId8" Type="http://schemas.openxmlformats.org/officeDocument/2006/relationships/slide" Target="slide82.xml"/><Relationship Id="rId3" Type="http://schemas.openxmlformats.org/officeDocument/2006/relationships/slide" Target="slide5.xml"/><Relationship Id="rId7" Type="http://schemas.openxmlformats.org/officeDocument/2006/relationships/slide" Target="slide68.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34.xml"/><Relationship Id="rId5" Type="http://schemas.openxmlformats.org/officeDocument/2006/relationships/slide" Target="slide21.xml"/><Relationship Id="rId4" Type="http://schemas.openxmlformats.org/officeDocument/2006/relationships/slide" Target="slide18.xml"/></Relationships>
</file>

<file path=ppt/slides/_rels/slide40.xml.rels><?xml version="1.0" encoding="UTF-8" standalone="yes"?>
<Relationships xmlns="http://schemas.openxmlformats.org/package/2006/relationships"><Relationship Id="rId8" Type="http://schemas.microsoft.com/office/2007/relationships/hdphoto" Target="../media/hdphoto51.wdp"/><Relationship Id="rId3" Type="http://schemas.openxmlformats.org/officeDocument/2006/relationships/image" Target="../media/image182.jpeg"/><Relationship Id="rId7" Type="http://schemas.openxmlformats.org/officeDocument/2006/relationships/image" Target="../media/image18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50.wdp"/><Relationship Id="rId5" Type="http://schemas.openxmlformats.org/officeDocument/2006/relationships/image" Target="../media/image183.jpeg"/><Relationship Id="rId4" Type="http://schemas.microsoft.com/office/2007/relationships/hdphoto" Target="../media/hdphoto49.wdp"/></Relationships>
</file>

<file path=ppt/slides/_rels/slide4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52.wdp"/></Relationships>
</file>

<file path=ppt/slides/_rels/slide42.xml.rels><?xml version="1.0" encoding="UTF-8" standalone="yes"?>
<Relationships xmlns="http://schemas.openxmlformats.org/package/2006/relationships"><Relationship Id="rId3" Type="http://schemas.microsoft.com/office/2007/relationships/hdphoto" Target="../media/hdphoto53.wdp"/><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54.wdp"/></Relationships>
</file>

<file path=ppt/slides/_rels/slide44.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9.wmf"/><Relationship Id="rId4" Type="http://schemas.microsoft.com/office/2007/relationships/hdphoto" Target="../media/hdphoto55.wdp"/></Relationships>
</file>

<file path=ppt/slides/_rels/slide4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57.wdp"/><Relationship Id="rId5" Type="http://schemas.openxmlformats.org/officeDocument/2006/relationships/image" Target="../media/image191.jpeg"/><Relationship Id="rId4" Type="http://schemas.microsoft.com/office/2007/relationships/hdphoto" Target="../media/hdphoto56.wdp"/></Relationships>
</file>

<file path=ppt/slides/_rels/slide46.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93.png"/><Relationship Id="rId7" Type="http://schemas.microsoft.com/office/2007/relationships/hdphoto" Target="../media/hdphoto59.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5.jpeg"/><Relationship Id="rId5" Type="http://schemas.microsoft.com/office/2007/relationships/hdphoto" Target="../media/hdphoto58.wdp"/><Relationship Id="rId4" Type="http://schemas.openxmlformats.org/officeDocument/2006/relationships/image" Target="../media/image194.jpeg"/></Relationships>
</file>

<file path=ppt/slides/_rels/slide4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60.wdp"/></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61.wdp"/></Relationships>
</file>

<file path=ppt/slides/_rels/slide51.xml.rels><?xml version="1.0" encoding="UTF-8" standalone="yes"?>
<Relationships xmlns="http://schemas.openxmlformats.org/package/2006/relationships"><Relationship Id="rId3" Type="http://schemas.openxmlformats.org/officeDocument/2006/relationships/image" Target="../media/image198.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9.emf"/></Relationships>
</file>

<file path=ppt/slides/_rels/slide5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62.wdp"/></Relationships>
</file>

<file path=ppt/slides/_rels/slide5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63.wdp"/></Relationships>
</file>

<file path=ppt/slides/_rels/slide5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65.wdp"/><Relationship Id="rId5" Type="http://schemas.openxmlformats.org/officeDocument/2006/relationships/image" Target="../media/image203.png"/><Relationship Id="rId4" Type="http://schemas.microsoft.com/office/2007/relationships/hdphoto" Target="../media/hdphoto64.wdp"/></Relationships>
</file>

<file path=ppt/slides/_rels/slide55.xml.rels><?xml version="1.0" encoding="UTF-8" standalone="yes"?>
<Relationships xmlns="http://schemas.openxmlformats.org/package/2006/relationships"><Relationship Id="rId8" Type="http://schemas.microsoft.com/office/2007/relationships/hdphoto" Target="../media/hdphoto68.wdp"/><Relationship Id="rId3" Type="http://schemas.openxmlformats.org/officeDocument/2006/relationships/image" Target="../media/image204.png"/><Relationship Id="rId7" Type="http://schemas.openxmlformats.org/officeDocument/2006/relationships/image" Target="../media/image20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67.wdp"/><Relationship Id="rId5" Type="http://schemas.openxmlformats.org/officeDocument/2006/relationships/image" Target="../media/image205.png"/><Relationship Id="rId4" Type="http://schemas.microsoft.com/office/2007/relationships/hdphoto" Target="../media/hdphoto66.wdp"/></Relationships>
</file>

<file path=ppt/slides/_rels/slide5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69.wdp"/></Relationships>
</file>

<file path=ppt/slides/_rels/slide5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71.wdp"/><Relationship Id="rId5" Type="http://schemas.openxmlformats.org/officeDocument/2006/relationships/image" Target="../media/image209.png"/><Relationship Id="rId4" Type="http://schemas.microsoft.com/office/2007/relationships/hdphoto" Target="../media/hdphoto70.wdp"/></Relationships>
</file>

<file path=ppt/slides/_rels/slide5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72.wdp"/></Relationships>
</file>

<file path=ppt/slides/_rels/slide5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73.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wmf"/><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61.xml.rels><?xml version="1.0" encoding="UTF-8" standalone="yes"?>
<Relationships xmlns="http://schemas.openxmlformats.org/package/2006/relationships"><Relationship Id="rId3" Type="http://schemas.openxmlformats.org/officeDocument/2006/relationships/image" Target="../media/image214.png"/><Relationship Id="rId7" Type="http://schemas.openxmlformats.org/officeDocument/2006/relationships/image" Target="../media/image216.e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75.wdp"/><Relationship Id="rId5" Type="http://schemas.openxmlformats.org/officeDocument/2006/relationships/image" Target="../media/image215.png"/><Relationship Id="rId4" Type="http://schemas.microsoft.com/office/2007/relationships/hdphoto" Target="../media/hdphoto74.wdp"/></Relationships>
</file>

<file path=ppt/slides/_rels/slide6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18.emf"/><Relationship Id="rId4" Type="http://schemas.microsoft.com/office/2007/relationships/hdphoto" Target="../media/hdphoto76.wdp"/></Relationships>
</file>

<file path=ppt/slides/_rels/slide63.xml.rels><?xml version="1.0" encoding="UTF-8" standalone="yes"?>
<Relationships xmlns="http://schemas.openxmlformats.org/package/2006/relationships"><Relationship Id="rId8" Type="http://schemas.microsoft.com/office/2007/relationships/hdphoto" Target="../media/hdphoto78.wdp"/><Relationship Id="rId3" Type="http://schemas.openxmlformats.org/officeDocument/2006/relationships/image" Target="../media/image220.png"/><Relationship Id="rId7" Type="http://schemas.openxmlformats.org/officeDocument/2006/relationships/image" Target="../media/image223.jpeg"/><Relationship Id="rId2" Type="http://schemas.openxmlformats.org/officeDocument/2006/relationships/image" Target="../media/image219.png"/><Relationship Id="rId1" Type="http://schemas.openxmlformats.org/officeDocument/2006/relationships/slideLayout" Target="../slideLayouts/slideLayout7.xml"/><Relationship Id="rId6" Type="http://schemas.microsoft.com/office/2007/relationships/hdphoto" Target="../media/hdphoto77.wdp"/><Relationship Id="rId5" Type="http://schemas.openxmlformats.org/officeDocument/2006/relationships/image" Target="../media/image222.png"/><Relationship Id="rId4" Type="http://schemas.openxmlformats.org/officeDocument/2006/relationships/image" Target="../media/image221.png"/></Relationships>
</file>

<file path=ppt/slides/_rels/slide6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2.xml"/><Relationship Id="rId4" Type="http://schemas.openxmlformats.org/officeDocument/2006/relationships/image" Target="../media/image22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27.png"/><Relationship Id="rId7" Type="http://schemas.microsoft.com/office/2007/relationships/hdphoto" Target="../media/hdphoto80.wdp"/><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228.png"/><Relationship Id="rId4" Type="http://schemas.microsoft.com/office/2007/relationships/hdphoto" Target="../media/hdphoto79.wdp"/></Relationships>
</file>

<file path=ppt/slides/_rels/slide67.xml.rels><?xml version="1.0" encoding="UTF-8" standalone="yes"?>
<Relationships xmlns="http://schemas.openxmlformats.org/package/2006/relationships"><Relationship Id="rId8" Type="http://schemas.microsoft.com/office/2007/relationships/hdphoto" Target="../media/hdphoto83.wdp"/><Relationship Id="rId3" Type="http://schemas.openxmlformats.org/officeDocument/2006/relationships/image" Target="../media/image230.png"/><Relationship Id="rId7" Type="http://schemas.openxmlformats.org/officeDocument/2006/relationships/image" Target="../media/image23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microsoft.com/office/2007/relationships/hdphoto" Target="../media/hdphoto82.wdp"/><Relationship Id="rId5" Type="http://schemas.openxmlformats.org/officeDocument/2006/relationships/image" Target="../media/image231.png"/><Relationship Id="rId4" Type="http://schemas.microsoft.com/office/2007/relationships/hdphoto" Target="../media/hdphoto81.wdp"/></Relationships>
</file>

<file path=ppt/slides/_rels/slide6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microsoft.com/office/2007/relationships/hdphoto" Target="../media/hdphoto84.wdp"/><Relationship Id="rId2" Type="http://schemas.openxmlformats.org/officeDocument/2006/relationships/image" Target="../media/image233.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microsoft.com/office/2007/relationships/hdphoto" Target="../media/hdphoto85.wdp"/><Relationship Id="rId7" Type="http://schemas.microsoft.com/office/2007/relationships/hdphoto" Target="../media/hdphoto87.wdp"/><Relationship Id="rId2" Type="http://schemas.openxmlformats.org/officeDocument/2006/relationships/image" Target="../media/image234.png"/><Relationship Id="rId1" Type="http://schemas.openxmlformats.org/officeDocument/2006/relationships/slideLayout" Target="../slideLayouts/slideLayout6.xml"/><Relationship Id="rId6" Type="http://schemas.openxmlformats.org/officeDocument/2006/relationships/image" Target="../media/image236.jpeg"/><Relationship Id="rId5" Type="http://schemas.microsoft.com/office/2007/relationships/hdphoto" Target="../media/hdphoto86.wdp"/><Relationship Id="rId4" Type="http://schemas.openxmlformats.org/officeDocument/2006/relationships/image" Target="../media/image235.png"/></Relationships>
</file>

<file path=ppt/slides/_rels/slide72.xml.rels><?xml version="1.0" encoding="UTF-8" standalone="yes"?>
<Relationships xmlns="http://schemas.openxmlformats.org/package/2006/relationships"><Relationship Id="rId3" Type="http://schemas.microsoft.com/office/2007/relationships/hdphoto" Target="../media/hdphoto88.wdp"/><Relationship Id="rId7" Type="http://schemas.microsoft.com/office/2007/relationships/hdphoto" Target="../media/hdphoto90.wdp"/><Relationship Id="rId2" Type="http://schemas.openxmlformats.org/officeDocument/2006/relationships/image" Target="../media/image237.png"/><Relationship Id="rId1" Type="http://schemas.openxmlformats.org/officeDocument/2006/relationships/slideLayout" Target="../slideLayouts/slideLayout6.xml"/><Relationship Id="rId6" Type="http://schemas.openxmlformats.org/officeDocument/2006/relationships/image" Target="../media/image239.jpeg"/><Relationship Id="rId5" Type="http://schemas.microsoft.com/office/2007/relationships/hdphoto" Target="../media/hdphoto89.wdp"/><Relationship Id="rId4" Type="http://schemas.openxmlformats.org/officeDocument/2006/relationships/image" Target="../media/image238.jpeg"/></Relationships>
</file>

<file path=ppt/slides/_rels/slide73.xml.rels><?xml version="1.0" encoding="UTF-8" standalone="yes"?>
<Relationships xmlns="http://schemas.openxmlformats.org/package/2006/relationships"><Relationship Id="rId3" Type="http://schemas.microsoft.com/office/2007/relationships/hdphoto" Target="../media/hdphoto91.wdp"/><Relationship Id="rId2" Type="http://schemas.openxmlformats.org/officeDocument/2006/relationships/image" Target="../media/image240.png"/><Relationship Id="rId1" Type="http://schemas.openxmlformats.org/officeDocument/2006/relationships/slideLayout" Target="../slideLayouts/slideLayout6.xml"/><Relationship Id="rId5" Type="http://schemas.microsoft.com/office/2007/relationships/hdphoto" Target="../media/hdphoto92.wdp"/><Relationship Id="rId4" Type="http://schemas.openxmlformats.org/officeDocument/2006/relationships/image" Target="../media/image241.png"/></Relationships>
</file>

<file path=ppt/slides/_rels/slide74.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246.png"/><Relationship Id="rId3" Type="http://schemas.microsoft.com/office/2007/relationships/hdphoto" Target="../media/hdphoto93.wdp"/><Relationship Id="rId7" Type="http://schemas.microsoft.com/office/2007/relationships/hdphoto" Target="../media/hdphoto95.wdp"/><Relationship Id="rId2" Type="http://schemas.openxmlformats.org/officeDocument/2006/relationships/image" Target="../media/image243.png"/><Relationship Id="rId1" Type="http://schemas.openxmlformats.org/officeDocument/2006/relationships/slideLayout" Target="../slideLayouts/slideLayout6.xml"/><Relationship Id="rId6" Type="http://schemas.openxmlformats.org/officeDocument/2006/relationships/image" Target="../media/image245.png"/><Relationship Id="rId5" Type="http://schemas.microsoft.com/office/2007/relationships/hdphoto" Target="../media/hdphoto94.wdp"/><Relationship Id="rId4" Type="http://schemas.openxmlformats.org/officeDocument/2006/relationships/image" Target="../media/image244.png"/><Relationship Id="rId9" Type="http://schemas.microsoft.com/office/2007/relationships/hdphoto" Target="../media/hdphoto96.wdp"/></Relationships>
</file>

<file path=ppt/slides/_rels/slide76.xml.rels><?xml version="1.0" encoding="UTF-8" standalone="yes"?>
<Relationships xmlns="http://schemas.openxmlformats.org/package/2006/relationships"><Relationship Id="rId8" Type="http://schemas.microsoft.com/office/2007/relationships/hdphoto" Target="../media/hdphoto99.wdp"/><Relationship Id="rId3" Type="http://schemas.openxmlformats.org/officeDocument/2006/relationships/image" Target="../media/image247.png"/><Relationship Id="rId7" Type="http://schemas.openxmlformats.org/officeDocument/2006/relationships/image" Target="../media/image249.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microsoft.com/office/2007/relationships/hdphoto" Target="../media/hdphoto98.wdp"/><Relationship Id="rId5" Type="http://schemas.openxmlformats.org/officeDocument/2006/relationships/image" Target="../media/image248.jpeg"/><Relationship Id="rId4" Type="http://schemas.microsoft.com/office/2007/relationships/hdphoto" Target="../media/hdphoto97.wdp"/></Relationships>
</file>

<file path=ppt/slides/_rels/slide7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101.wdp"/><Relationship Id="rId5" Type="http://schemas.openxmlformats.org/officeDocument/2006/relationships/image" Target="../media/image251.jpeg"/><Relationship Id="rId4" Type="http://schemas.microsoft.com/office/2007/relationships/hdphoto" Target="../media/hdphoto100.wdp"/></Relationships>
</file>

<file path=ppt/slides/_rels/slide78.xml.rels><?xml version="1.0" encoding="UTF-8" standalone="yes"?>
<Relationships xmlns="http://schemas.openxmlformats.org/package/2006/relationships"><Relationship Id="rId3" Type="http://schemas.microsoft.com/office/2007/relationships/hdphoto" Target="../media/hdphoto102.wdp"/><Relationship Id="rId7" Type="http://schemas.openxmlformats.org/officeDocument/2006/relationships/image" Target="../media/image255.png"/><Relationship Id="rId2" Type="http://schemas.openxmlformats.org/officeDocument/2006/relationships/image" Target="../media/image252.png"/><Relationship Id="rId1" Type="http://schemas.openxmlformats.org/officeDocument/2006/relationships/slideLayout" Target="../slideLayouts/slideLayout2.xml"/><Relationship Id="rId6" Type="http://schemas.openxmlformats.org/officeDocument/2006/relationships/image" Target="../media/image254.png"/><Relationship Id="rId5" Type="http://schemas.microsoft.com/office/2007/relationships/hdphoto" Target="../media/hdphoto103.wdp"/><Relationship Id="rId4" Type="http://schemas.openxmlformats.org/officeDocument/2006/relationships/image" Target="../media/image253.png"/></Relationships>
</file>

<file path=ppt/slides/_rels/slide79.xml.rels><?xml version="1.0" encoding="UTF-8" standalone="yes"?>
<Relationships xmlns="http://schemas.openxmlformats.org/package/2006/relationships"><Relationship Id="rId3" Type="http://schemas.microsoft.com/office/2007/relationships/hdphoto" Target="../media/hdphoto104.wdp"/><Relationship Id="rId2" Type="http://schemas.openxmlformats.org/officeDocument/2006/relationships/image" Target="../media/image256.png"/><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microsoft.com/office/2007/relationships/hdphoto" Target="../media/hdphoto105.wdp"/></Relationships>
</file>

<file path=ppt/slides/_rels/slide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106.wdp"/></Relationships>
</file>

<file path=ppt/slides/_rels/slide84.xml.rels><?xml version="1.0" encoding="UTF-8" standalone="yes"?>
<Relationships xmlns="http://schemas.openxmlformats.org/package/2006/relationships"><Relationship Id="rId3" Type="http://schemas.microsoft.com/office/2007/relationships/hdphoto" Target="../media/hdphoto107.wdp"/><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microsoft.com/office/2007/relationships/hdphoto" Target="../media/hdphoto108.wdp"/><Relationship Id="rId2" Type="http://schemas.openxmlformats.org/officeDocument/2006/relationships/image" Target="../media/image26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microsoft.com/office/2007/relationships/hdphoto" Target="../media/hdphoto109.wdp"/><Relationship Id="rId2" Type="http://schemas.openxmlformats.org/officeDocument/2006/relationships/image" Target="../media/image26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microsoft.com/office/2007/relationships/hdphoto" Target="../media/hdphoto110.wdp"/><Relationship Id="rId2" Type="http://schemas.openxmlformats.org/officeDocument/2006/relationships/image" Target="../media/image264.png"/><Relationship Id="rId1" Type="http://schemas.openxmlformats.org/officeDocument/2006/relationships/slideLayout" Target="../slideLayouts/slideLayout7.xml"/><Relationship Id="rId5" Type="http://schemas.microsoft.com/office/2007/relationships/hdphoto" Target="../media/hdphoto111.wdp"/><Relationship Id="rId4" Type="http://schemas.openxmlformats.org/officeDocument/2006/relationships/image" Target="../media/image265.png"/></Relationships>
</file>

<file path=ppt/slides/_rels/slide88.xml.rels><?xml version="1.0" encoding="UTF-8" standalone="yes"?>
<Relationships xmlns="http://schemas.openxmlformats.org/package/2006/relationships"><Relationship Id="rId3" Type="http://schemas.microsoft.com/office/2007/relationships/hdphoto" Target="../media/hdphoto112.wdp"/><Relationship Id="rId7" Type="http://schemas.microsoft.com/office/2007/relationships/hdphoto" Target="../media/hdphoto114.wdp"/><Relationship Id="rId2" Type="http://schemas.openxmlformats.org/officeDocument/2006/relationships/image" Target="../media/image266.png"/><Relationship Id="rId1" Type="http://schemas.openxmlformats.org/officeDocument/2006/relationships/slideLayout" Target="../slideLayouts/slideLayout7.xml"/><Relationship Id="rId6" Type="http://schemas.openxmlformats.org/officeDocument/2006/relationships/image" Target="../media/image268.png"/><Relationship Id="rId5" Type="http://schemas.microsoft.com/office/2007/relationships/hdphoto" Target="../media/hdphoto113.wdp"/><Relationship Id="rId4" Type="http://schemas.openxmlformats.org/officeDocument/2006/relationships/image" Target="../media/image267.jpeg"/></Relationships>
</file>

<file path=ppt/slides/_rels/slide89.xml.rels><?xml version="1.0" encoding="UTF-8" standalone="yes"?>
<Relationships xmlns="http://schemas.openxmlformats.org/package/2006/relationships"><Relationship Id="rId3" Type="http://schemas.microsoft.com/office/2007/relationships/hdphoto" Target="../media/hdphoto115.wdp"/><Relationship Id="rId2" Type="http://schemas.openxmlformats.org/officeDocument/2006/relationships/image" Target="../media/image269.png"/><Relationship Id="rId1" Type="http://schemas.openxmlformats.org/officeDocument/2006/relationships/slideLayout" Target="../slideLayouts/slideLayout7.xml"/><Relationship Id="rId5" Type="http://schemas.microsoft.com/office/2007/relationships/hdphoto" Target="../media/hdphoto116.wdp"/><Relationship Id="rId4" Type="http://schemas.openxmlformats.org/officeDocument/2006/relationships/image" Target="../media/image270.png"/></Relationships>
</file>

<file path=ppt/slides/_rels/slide9.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image" Target="../media/image24.png"/><Relationship Id="rId7" Type="http://schemas.openxmlformats.org/officeDocument/2006/relationships/image" Target="../media/image12.png"/><Relationship Id="rId2" Type="http://schemas.openxmlformats.org/officeDocument/2006/relationships/image" Target="../media/image23.tiff"/><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tiff"/><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2050" name="Rectangle 4" descr="Leinen"/>
          <p:cNvSpPr>
            <a:spLocks noChangeArrowheads="1"/>
          </p:cNvSpPr>
          <p:nvPr/>
        </p:nvSpPr>
        <p:spPr bwMode="auto">
          <a:xfrm>
            <a:off x="192648" y="358775"/>
            <a:ext cx="8785225" cy="6269038"/>
          </a:xfrm>
          <a:prstGeom prst="rect">
            <a:avLst/>
          </a:prstGeom>
          <a:solidFill>
            <a:schemeClr val="bg1"/>
          </a:solidFill>
          <a:ln w="25400">
            <a:solidFill>
              <a:srgbClr val="0070C0"/>
            </a:solidFill>
            <a:miter lim="800000"/>
            <a:headEnd/>
            <a:tailEnd/>
          </a:ln>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eaLnBrk="1" hangingPunct="1"/>
            <a:endParaRPr lang="de-DE" altLang="de-DE" dirty="0"/>
          </a:p>
        </p:txBody>
      </p:sp>
      <p:sp>
        <p:nvSpPr>
          <p:cNvPr id="2051" name="Rectangle 5"/>
          <p:cNvSpPr>
            <a:spLocks noChangeArrowheads="1"/>
          </p:cNvSpPr>
          <p:nvPr/>
        </p:nvSpPr>
        <p:spPr bwMode="auto">
          <a:xfrm rot="5400000">
            <a:off x="3074193" y="2407444"/>
            <a:ext cx="7702551" cy="211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8" tIns="45694" rIns="91388" bIns="45694"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a:r>
              <a:rPr lang="de-DE" altLang="de-DE" sz="2800" b="1" dirty="0" err="1">
                <a:solidFill>
                  <a:srgbClr val="0070C0"/>
                </a:solidFill>
              </a:rPr>
              <a:t>Procurement</a:t>
            </a:r>
            <a:r>
              <a:rPr lang="de-DE" altLang="de-DE" sz="2800" b="1" dirty="0">
                <a:solidFill>
                  <a:srgbClr val="0070C0"/>
                </a:solidFill>
              </a:rPr>
              <a:t> Status </a:t>
            </a:r>
            <a:br>
              <a:rPr lang="de-DE" altLang="de-DE" sz="2800" b="1" dirty="0">
                <a:solidFill>
                  <a:srgbClr val="0070C0"/>
                </a:solidFill>
              </a:rPr>
            </a:br>
            <a:r>
              <a:rPr lang="de-DE" altLang="de-DE" sz="2800" b="1" dirty="0">
                <a:solidFill>
                  <a:srgbClr val="0070C0"/>
                </a:solidFill>
              </a:rPr>
              <a:t>FAIR Subproject </a:t>
            </a:r>
            <a:r>
              <a:rPr lang="de-DE" altLang="de-DE" sz="2800" b="1" dirty="0" err="1" smtClean="0">
                <a:solidFill>
                  <a:srgbClr val="0070C0"/>
                </a:solidFill>
              </a:rPr>
              <a:t>Detectors</a:t>
            </a:r>
            <a:r>
              <a:rPr lang="de-DE" altLang="de-DE" sz="3200" b="1" dirty="0">
                <a:solidFill>
                  <a:srgbClr val="0070C0"/>
                </a:solidFill>
              </a:rPr>
              <a:t/>
            </a:r>
            <a:br>
              <a:rPr lang="de-DE" altLang="de-DE" sz="3200" b="1" dirty="0">
                <a:solidFill>
                  <a:srgbClr val="0070C0"/>
                </a:solidFill>
              </a:rPr>
            </a:br>
            <a:endParaRPr lang="de-DE" altLang="de-DE" sz="3200" b="1" dirty="0">
              <a:solidFill>
                <a:srgbClr val="0070C0"/>
              </a:solidFill>
            </a:endParaRPr>
          </a:p>
        </p:txBody>
      </p:sp>
      <p:sp>
        <p:nvSpPr>
          <p:cNvPr id="2052" name="Rectangle 6"/>
          <p:cNvSpPr>
            <a:spLocks noChangeArrowheads="1"/>
          </p:cNvSpPr>
          <p:nvPr/>
        </p:nvSpPr>
        <p:spPr bwMode="auto">
          <a:xfrm rot="5400000">
            <a:off x="3731419" y="2588419"/>
            <a:ext cx="3529012"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8" tIns="45694" rIns="91388" bIns="45694"/>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a:spcBef>
                <a:spcPct val="20000"/>
              </a:spcBef>
            </a:pPr>
            <a:r>
              <a:rPr lang="de-DE" altLang="de-DE" sz="2000" b="1" dirty="0" smtClean="0">
                <a:solidFill>
                  <a:srgbClr val="0070C0"/>
                </a:solidFill>
              </a:rPr>
              <a:t>30.01.2015</a:t>
            </a:r>
            <a:endParaRPr lang="de-DE" altLang="de-DE" sz="2000" b="1" dirty="0">
              <a:solidFill>
                <a:srgbClr val="0070C0"/>
              </a:solidFill>
            </a:endParaRPr>
          </a:p>
        </p:txBody>
      </p:sp>
      <p:sp>
        <p:nvSpPr>
          <p:cNvPr id="2" name="Abgerundetes Rechteck 1"/>
          <p:cNvSpPr/>
          <p:nvPr/>
        </p:nvSpPr>
        <p:spPr>
          <a:xfrm>
            <a:off x="5292725" y="757238"/>
            <a:ext cx="3167063" cy="5472112"/>
          </a:xfrm>
          <a:prstGeom prst="round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2054" name="Picture 4" descr="081f3f45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692150"/>
            <a:ext cx="4010025" cy="5616575"/>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10</a:t>
            </a:fld>
            <a:endParaRPr lang="de-DE" altLang="de-DE" dirty="0"/>
          </a:p>
        </p:txBody>
      </p:sp>
      <p:sp>
        <p:nvSpPr>
          <p:cNvPr id="3"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
        <p:nvSpPr>
          <p:cNvPr id="6" name="TextBox 3"/>
          <p:cNvSpPr txBox="1"/>
          <p:nvPr/>
        </p:nvSpPr>
        <p:spPr>
          <a:xfrm>
            <a:off x="135928" y="799551"/>
            <a:ext cx="4724104" cy="397201"/>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algn="ctr"/>
            <a:r>
              <a:rPr lang="en-US" sz="1400" dirty="0" smtClean="0">
                <a:latin typeface="Arial"/>
                <a:cs typeface="Arial"/>
              </a:rPr>
              <a:t>Implementation and Characterization at the ESR</a:t>
            </a:r>
            <a:endParaRPr lang="en-US" sz="1400" dirty="0">
              <a:latin typeface="Arial"/>
              <a:cs typeface="Arial"/>
            </a:endParaRPr>
          </a:p>
        </p:txBody>
      </p:sp>
      <p:sp>
        <p:nvSpPr>
          <p:cNvPr id="7" name="TextBox 9"/>
          <p:cNvSpPr txBox="1"/>
          <p:nvPr/>
        </p:nvSpPr>
        <p:spPr>
          <a:xfrm>
            <a:off x="5292080" y="821617"/>
            <a:ext cx="2952328" cy="951199"/>
          </a:xfrm>
          <a:prstGeom prst="rect">
            <a:avLst/>
          </a:prstGeom>
          <a:solidFill>
            <a:srgbClr val="8FBB77">
              <a:alpha val="26000"/>
            </a:srgbClr>
          </a:solidFill>
          <a:ln w="12700">
            <a:solidFill>
              <a:srgbClr val="8FBB77"/>
            </a:solidFill>
          </a:ln>
        </p:spPr>
        <p:txBody>
          <a:bodyPr wrap="square" tIns="90000" bIns="90000" rtlCol="0" anchor="ctr" anchorCtr="0">
            <a:spAutoFit/>
          </a:bodyPr>
          <a:lstStyle>
            <a:defPPr>
              <a:defRPr lang="de-DE"/>
            </a:defPPr>
            <a:lvl1pPr algn="ctr">
              <a:defRPr sz="1400">
                <a:latin typeface="Arial"/>
                <a:cs typeface="Arial"/>
              </a:defRPr>
            </a:lvl1pPr>
          </a:lstStyle>
          <a:p>
            <a:pPr marL="177800" indent="-177800" algn="l"/>
            <a:r>
              <a:rPr lang="en-US" dirty="0"/>
              <a:t>Novel Designs for FAIR </a:t>
            </a:r>
            <a:r>
              <a:rPr lang="en-US" dirty="0" smtClean="0"/>
              <a:t>rings</a:t>
            </a:r>
          </a:p>
          <a:p>
            <a:pPr marL="177800" indent="-177800" algn="l">
              <a:buFont typeface="Arial" panose="020B0604020202020204" pitchFamily="34" charset="0"/>
              <a:buChar char="•"/>
            </a:pPr>
            <a:r>
              <a:rPr lang="en-US" sz="1200" dirty="0" smtClean="0"/>
              <a:t>CR: Longitudinal </a:t>
            </a:r>
            <a:r>
              <a:rPr lang="en-US" sz="1200" dirty="0"/>
              <a:t>and Transversal</a:t>
            </a:r>
          </a:p>
          <a:p>
            <a:pPr marL="177800" indent="-177800" algn="l">
              <a:buFont typeface="Arial" panose="020B0604020202020204" pitchFamily="34" charset="0"/>
              <a:buChar char="•"/>
            </a:pPr>
            <a:r>
              <a:rPr lang="en-US" sz="1200" dirty="0" smtClean="0"/>
              <a:t>HESR: </a:t>
            </a:r>
            <a:r>
              <a:rPr lang="en-US" sz="1200" dirty="0"/>
              <a:t>Longitudinal</a:t>
            </a:r>
          </a:p>
          <a:p>
            <a:pPr marL="177800" indent="-177800" algn="l">
              <a:buFont typeface="Arial" panose="020B0604020202020204" pitchFamily="34" charset="0"/>
              <a:buChar char="•"/>
            </a:pPr>
            <a:r>
              <a:rPr lang="en-US" sz="1200" dirty="0" smtClean="0"/>
              <a:t>CRYRING: Tubular </a:t>
            </a:r>
            <a:r>
              <a:rPr lang="en-US" sz="1200" dirty="0" err="1" smtClean="0"/>
              <a:t>Schottky</a:t>
            </a:r>
            <a:r>
              <a:rPr lang="en-US" sz="1200" dirty="0" smtClean="0"/>
              <a:t> detectors</a:t>
            </a:r>
            <a:endParaRPr lang="en-US" dirty="0"/>
          </a:p>
        </p:txBody>
      </p:sp>
      <p:pic>
        <p:nvPicPr>
          <p:cNvPr id="8" name="Picture 7"/>
          <p:cNvPicPr>
            <a:picLocks noChangeAspect="1"/>
          </p:cNvPicPr>
          <p:nvPr/>
        </p:nvPicPr>
        <p:blipFill>
          <a:blip r:embed="rId2"/>
          <a:stretch>
            <a:fillRect/>
          </a:stretch>
        </p:blipFill>
        <p:spPr>
          <a:xfrm>
            <a:off x="317760" y="3861048"/>
            <a:ext cx="2310024" cy="1854000"/>
          </a:xfrm>
          <a:prstGeom prst="rect">
            <a:avLst/>
          </a:prstGeom>
          <a:ln w="12700">
            <a:solidFill>
              <a:schemeClr val="bg2"/>
            </a:solidFill>
          </a:ln>
        </p:spPr>
      </p:pic>
      <p:pic>
        <p:nvPicPr>
          <p:cNvPr id="10" name="Picture 5"/>
          <p:cNvPicPr>
            <a:picLocks noChangeAspect="1"/>
          </p:cNvPicPr>
          <p:nvPr/>
        </p:nvPicPr>
        <p:blipFill>
          <a:blip r:embed="rId3"/>
          <a:stretch>
            <a:fillRect/>
          </a:stretch>
        </p:blipFill>
        <p:spPr>
          <a:xfrm>
            <a:off x="2699792" y="3861048"/>
            <a:ext cx="2309347" cy="1853456"/>
          </a:xfrm>
          <a:prstGeom prst="rect">
            <a:avLst/>
          </a:prstGeom>
          <a:ln w="12700">
            <a:solidFill>
              <a:schemeClr val="bg2"/>
            </a:solidFill>
          </a:ln>
        </p:spPr>
      </p:pic>
      <p:sp>
        <p:nvSpPr>
          <p:cNvPr id="11" name="Rectangle 8"/>
          <p:cNvSpPr/>
          <p:nvPr/>
        </p:nvSpPr>
        <p:spPr>
          <a:xfrm>
            <a:off x="317761" y="5765194"/>
            <a:ext cx="4691378" cy="400110"/>
          </a:xfrm>
          <a:prstGeom prst="rect">
            <a:avLst/>
          </a:prstGeom>
          <a:solidFill>
            <a:srgbClr val="FFCC99">
              <a:alpha val="86000"/>
            </a:srgbClr>
          </a:solidFill>
          <a:ln w="12700">
            <a:solidFill>
              <a:srgbClr val="FFCC99"/>
            </a:solidFill>
          </a:ln>
        </p:spPr>
        <p:txBody>
          <a:bodyPr wrap="square">
            <a:spAutoFit/>
          </a:bodyPr>
          <a:lstStyle/>
          <a:p>
            <a:pPr marL="253103" algn="ctr" defTabSz="410730">
              <a:buClr>
                <a:srgbClr val="0037B7">
                  <a:alpha val="50000"/>
                </a:srgbClr>
              </a:buClr>
              <a:buSzPct val="125000"/>
              <a:defRPr sz="1800"/>
            </a:pPr>
            <a:r>
              <a:rPr lang="en-US" sz="1000" kern="0" dirty="0" smtClean="0">
                <a:solidFill>
                  <a:sysClr val="windowText" lastClr="000000"/>
                </a:solidFill>
                <a:latin typeface="Arial"/>
                <a:ea typeface="Comic Sans MS"/>
                <a:cs typeface="Arial"/>
                <a:sym typeface="Comic Sans MS"/>
              </a:rPr>
              <a:t>Non-destructive, continuous intensity measurement</a:t>
            </a:r>
            <a:br>
              <a:rPr lang="en-US" sz="1000" kern="0" dirty="0" smtClean="0">
                <a:solidFill>
                  <a:sysClr val="windowText" lastClr="000000"/>
                </a:solidFill>
                <a:latin typeface="Arial"/>
                <a:ea typeface="Comic Sans MS"/>
                <a:cs typeface="Arial"/>
                <a:sym typeface="Comic Sans MS"/>
              </a:rPr>
            </a:br>
            <a:r>
              <a:rPr lang="de-DE" sz="1000" kern="0" dirty="0">
                <a:solidFill>
                  <a:sysClr val="windowText" lastClr="000000"/>
                </a:solidFill>
              </a:rPr>
              <a:t>ESR: Resonant </a:t>
            </a:r>
            <a:r>
              <a:rPr lang="de-DE" sz="1000" kern="0" dirty="0" err="1">
                <a:solidFill>
                  <a:sysClr val="windowText" lastClr="000000"/>
                </a:solidFill>
              </a:rPr>
              <a:t>Schottky</a:t>
            </a:r>
            <a:r>
              <a:rPr lang="de-DE" sz="1000" kern="0" dirty="0">
                <a:solidFill>
                  <a:sysClr val="windowText" lastClr="000000"/>
                </a:solidFill>
              </a:rPr>
              <a:t> (orange), DCCT (</a:t>
            </a:r>
            <a:r>
              <a:rPr lang="de-DE" sz="1000" kern="0" dirty="0" err="1">
                <a:solidFill>
                  <a:sysClr val="windowText" lastClr="000000"/>
                </a:solidFill>
              </a:rPr>
              <a:t>green</a:t>
            </a:r>
            <a:r>
              <a:rPr lang="de-DE" sz="1000" kern="0" dirty="0" smtClean="0">
                <a:solidFill>
                  <a:sysClr val="windowText" lastClr="000000"/>
                </a:solidFill>
              </a:rPr>
              <a:t>)</a:t>
            </a:r>
            <a:endParaRPr lang="en-US" sz="1400" kern="0" dirty="0">
              <a:solidFill>
                <a:sysClr val="windowText" lastClr="000000"/>
              </a:solidFill>
              <a:latin typeface="Arial"/>
              <a:ea typeface="Comic Sans MS"/>
              <a:cs typeface="Arial"/>
              <a:sym typeface="Comic Sans MS"/>
            </a:endParaRPr>
          </a:p>
        </p:txBody>
      </p:sp>
      <p:pic>
        <p:nvPicPr>
          <p:cNvPr id="12" name="droppedImage.tiff"/>
          <p:cNvPicPr/>
          <p:nvPr/>
        </p:nvPicPr>
        <p:blipFill>
          <a:blip r:embed="rId4">
            <a:extLst>
              <a:ext uri="{BEBA8EAE-BF5A-486C-A8C5-ECC9F3942E4B}">
                <a14:imgProps xmlns:a14="http://schemas.microsoft.com/office/drawing/2010/main">
                  <a14:imgLayer r:embed="rId5">
                    <a14:imgEffect>
                      <a14:sharpenSoften amount="10000"/>
                    </a14:imgEffect>
                    <a14:imgEffect>
                      <a14:colorTemperature colorTemp="5900"/>
                    </a14:imgEffect>
                    <a14:imgEffect>
                      <a14:brightnessContrast bright="-1000" contrast="20000"/>
                    </a14:imgEffect>
                  </a14:imgLayer>
                </a14:imgProps>
              </a:ext>
            </a:extLst>
          </a:blip>
          <a:stretch>
            <a:fillRect/>
          </a:stretch>
        </p:blipFill>
        <p:spPr>
          <a:xfrm>
            <a:off x="155650" y="1277334"/>
            <a:ext cx="2008240" cy="1887310"/>
          </a:xfrm>
          <a:prstGeom prst="rect">
            <a:avLst/>
          </a:prstGeom>
          <a:ln w="12700">
            <a:solidFill>
              <a:schemeClr val="bg2"/>
            </a:solidFill>
            <a:miter lim="400000"/>
          </a:ln>
        </p:spPr>
      </p:pic>
      <p:sp>
        <p:nvSpPr>
          <p:cNvPr id="14" name="Rectangle 10"/>
          <p:cNvSpPr/>
          <p:nvPr/>
        </p:nvSpPr>
        <p:spPr>
          <a:xfrm>
            <a:off x="2411760" y="3145617"/>
            <a:ext cx="2448272" cy="643423"/>
          </a:xfrm>
          <a:prstGeom prst="rect">
            <a:avLst/>
          </a:prstGeom>
          <a:solidFill>
            <a:srgbClr val="FFCC99">
              <a:alpha val="86000"/>
            </a:srgbClr>
          </a:solidFill>
          <a:ln w="12700">
            <a:solidFill>
              <a:srgbClr val="FFCC99"/>
            </a:solidFill>
          </a:ln>
        </p:spPr>
        <p:txBody>
          <a:bodyPr wrap="square" tIns="90000" bIns="90000" anchor="ctr" anchorCtr="0">
            <a:spAutoFit/>
          </a:bodyPr>
          <a:lstStyle/>
          <a:p>
            <a:pPr algn="ctr" defTabSz="410730">
              <a:buClr>
                <a:srgbClr val="0037B7">
                  <a:alpha val="50000"/>
                </a:srgbClr>
              </a:buClr>
              <a:buSzPct val="125000"/>
              <a:defRPr sz="1800"/>
            </a:pPr>
            <a:r>
              <a:rPr lang="en-US" sz="1000" kern="0" dirty="0" smtClean="0">
                <a:solidFill>
                  <a:sysClr val="windowText" lastClr="000000"/>
                </a:solidFill>
                <a:latin typeface="Arial"/>
                <a:ea typeface="Comic Sans MS"/>
                <a:cs typeface="Arial"/>
                <a:sym typeface="Comic Sans MS"/>
              </a:rPr>
              <a:t>Excellent performance enabling </a:t>
            </a:r>
            <a:br>
              <a:rPr lang="en-US" sz="1000" kern="0" dirty="0" smtClean="0">
                <a:solidFill>
                  <a:sysClr val="windowText" lastClr="000000"/>
                </a:solidFill>
                <a:latin typeface="Arial"/>
                <a:ea typeface="Comic Sans MS"/>
                <a:cs typeface="Arial"/>
                <a:sym typeface="Comic Sans MS"/>
              </a:rPr>
            </a:br>
            <a:r>
              <a:rPr lang="en-US" sz="1000" kern="0" dirty="0" smtClean="0">
                <a:solidFill>
                  <a:sysClr val="windowText" lastClr="000000"/>
                </a:solidFill>
                <a:latin typeface="Arial"/>
                <a:ea typeface="Comic Sans MS"/>
                <a:cs typeface="Arial"/>
                <a:sym typeface="Comic Sans MS"/>
              </a:rPr>
              <a:t>single-ion </a:t>
            </a:r>
            <a:r>
              <a:rPr lang="en-US" sz="1000" kern="0" dirty="0">
                <a:solidFill>
                  <a:sysClr val="windowText" lastClr="000000"/>
                </a:solidFill>
                <a:latin typeface="Arial"/>
                <a:ea typeface="Comic Sans MS"/>
                <a:cs typeface="Arial"/>
                <a:sym typeface="Comic Sans MS"/>
              </a:rPr>
              <a:t>decay </a:t>
            </a:r>
            <a:r>
              <a:rPr lang="en-US" sz="1000" kern="0" dirty="0" smtClean="0">
                <a:solidFill>
                  <a:sysClr val="windowText" lastClr="000000"/>
                </a:solidFill>
                <a:latin typeface="Arial"/>
                <a:ea typeface="Comic Sans MS"/>
                <a:cs typeface="Arial"/>
                <a:sym typeface="Comic Sans MS"/>
              </a:rPr>
              <a:t>spectroscopy</a:t>
            </a:r>
            <a:br>
              <a:rPr lang="en-US" sz="1000" kern="0" dirty="0" smtClean="0">
                <a:solidFill>
                  <a:sysClr val="windowText" lastClr="000000"/>
                </a:solidFill>
                <a:latin typeface="Arial"/>
                <a:ea typeface="Comic Sans MS"/>
                <a:cs typeface="Arial"/>
                <a:sym typeface="Comic Sans MS"/>
              </a:rPr>
            </a:br>
            <a:r>
              <a:rPr lang="en-US" sz="1000" kern="0" dirty="0">
                <a:solidFill>
                  <a:sysClr val="windowText" lastClr="000000"/>
                </a:solidFill>
                <a:ea typeface="Arial Unicode MS"/>
                <a:cs typeface="Arial" panose="020B0604020202020204" pitchFamily="34" charset="0"/>
                <a:sym typeface="Arial Unicode MS"/>
              </a:rPr>
              <a:t>P. </a:t>
            </a:r>
            <a:r>
              <a:rPr lang="en-US" sz="1000" kern="0" dirty="0" err="1">
                <a:solidFill>
                  <a:sysClr val="windowText" lastClr="000000"/>
                </a:solidFill>
                <a:ea typeface="Arial Unicode MS"/>
                <a:cs typeface="Arial" panose="020B0604020202020204" pitchFamily="34" charset="0"/>
                <a:sym typeface="Arial Unicode MS"/>
              </a:rPr>
              <a:t>Kienle</a:t>
            </a:r>
            <a:r>
              <a:rPr lang="en-US" sz="1000" kern="0" dirty="0">
                <a:solidFill>
                  <a:sysClr val="windowText" lastClr="000000"/>
                </a:solidFill>
                <a:ea typeface="Arial Unicode MS"/>
                <a:cs typeface="Arial" panose="020B0604020202020204" pitchFamily="34" charset="0"/>
                <a:sym typeface="Arial Unicode MS"/>
              </a:rPr>
              <a:t> et al.,</a:t>
            </a:r>
            <a:r>
              <a:rPr lang="en-US" sz="1000" kern="0" dirty="0" err="1">
                <a:solidFill>
                  <a:sysClr val="windowText" lastClr="000000"/>
                </a:solidFill>
                <a:ea typeface="Arial Unicode MS"/>
                <a:cs typeface="Arial" panose="020B0604020202020204" pitchFamily="34" charset="0"/>
                <a:sym typeface="Arial Unicode MS"/>
              </a:rPr>
              <a:t>Phys</a:t>
            </a:r>
            <a:r>
              <a:rPr lang="en-US" sz="1000" kern="0" dirty="0">
                <a:solidFill>
                  <a:sysClr val="windowText" lastClr="000000"/>
                </a:solidFill>
                <a:ea typeface="Arial Unicode MS"/>
                <a:cs typeface="Arial" panose="020B0604020202020204" pitchFamily="34" charset="0"/>
                <a:sym typeface="Arial Unicode MS"/>
              </a:rPr>
              <a:t>. Lett. B </a:t>
            </a:r>
            <a:r>
              <a:rPr lang="en-US" sz="1000" kern="0" dirty="0" smtClean="0">
                <a:solidFill>
                  <a:sysClr val="windowText" lastClr="000000"/>
                </a:solidFill>
                <a:ea typeface="Arial Unicode MS"/>
                <a:cs typeface="Arial" panose="020B0604020202020204" pitchFamily="34" charset="0"/>
                <a:sym typeface="Arial Unicode MS"/>
              </a:rPr>
              <a:t>726 (</a:t>
            </a:r>
            <a:r>
              <a:rPr lang="en-US" sz="1000" i="1" kern="0" dirty="0">
                <a:solidFill>
                  <a:sysClr val="windowText" lastClr="000000"/>
                </a:solidFill>
                <a:ea typeface="Arial Unicode MS"/>
                <a:cs typeface="Arial" panose="020B0604020202020204" pitchFamily="34" charset="0"/>
                <a:sym typeface="Arial Unicode MS"/>
              </a:rPr>
              <a:t>2013</a:t>
            </a:r>
            <a:r>
              <a:rPr lang="en-US" sz="1000" kern="0" dirty="0" smtClean="0">
                <a:solidFill>
                  <a:sysClr val="windowText" lastClr="000000"/>
                </a:solidFill>
                <a:ea typeface="Arial Unicode MS"/>
                <a:cs typeface="Arial" panose="020B0604020202020204" pitchFamily="34" charset="0"/>
                <a:sym typeface="Arial Unicode MS"/>
              </a:rPr>
              <a:t>)</a:t>
            </a:r>
            <a:endParaRPr lang="en-US" sz="1000" kern="0" dirty="0">
              <a:solidFill>
                <a:sysClr val="windowText" lastClr="000000"/>
              </a:solidFill>
              <a:ea typeface="Comic Sans MS"/>
              <a:cs typeface="Arial" panose="020B0604020202020204" pitchFamily="34" charset="0"/>
              <a:sym typeface="Comic Sans MS"/>
            </a:endParaRPr>
          </a:p>
        </p:txBody>
      </p:sp>
      <p:pic>
        <p:nvPicPr>
          <p:cNvPr id="15" name="image6.png" descr="figure1.pdf"/>
          <p:cNvPicPr/>
          <p:nvPr/>
        </p:nvPicPr>
        <p:blipFill>
          <a:blip r:embed="rId6">
            <a:extLst/>
          </a:blip>
          <a:stretch>
            <a:fillRect/>
          </a:stretch>
        </p:blipFill>
        <p:spPr>
          <a:xfrm>
            <a:off x="2411760" y="1277334"/>
            <a:ext cx="2448272" cy="1739221"/>
          </a:xfrm>
          <a:prstGeom prst="rect">
            <a:avLst/>
          </a:prstGeom>
          <a:solidFill>
            <a:schemeClr val="accent5"/>
          </a:solidFill>
          <a:ln w="12700">
            <a:solidFill>
              <a:schemeClr val="bg2"/>
            </a:solidFill>
            <a:miter lim="400000"/>
          </a:ln>
        </p:spPr>
      </p:pic>
      <p:sp>
        <p:nvSpPr>
          <p:cNvPr id="17" name="TextBox 11"/>
          <p:cNvSpPr txBox="1"/>
          <p:nvPr/>
        </p:nvSpPr>
        <p:spPr>
          <a:xfrm>
            <a:off x="167545" y="3268728"/>
            <a:ext cx="2028191" cy="520312"/>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ctr"/>
            <a:r>
              <a:rPr lang="en-US" sz="1000" dirty="0" smtClean="0">
                <a:latin typeface="Arial"/>
                <a:cs typeface="Arial"/>
              </a:rPr>
              <a:t>Detector installed at the ESR</a:t>
            </a:r>
            <a:br>
              <a:rPr lang="en-US" sz="1000" dirty="0" smtClean="0">
                <a:latin typeface="Arial"/>
                <a:cs typeface="Arial"/>
              </a:rPr>
            </a:br>
            <a:r>
              <a:rPr lang="en-US" sz="1200" dirty="0" smtClean="0">
                <a:latin typeface="Arial"/>
                <a:cs typeface="Arial"/>
              </a:rPr>
              <a:t>(</a:t>
            </a:r>
            <a:r>
              <a:rPr lang="en-US" sz="1000" i="1" dirty="0" smtClean="0">
                <a:latin typeface="Arial"/>
                <a:cs typeface="Arial"/>
              </a:rPr>
              <a:t>Photo by I. Petri, GSI</a:t>
            </a:r>
            <a:r>
              <a:rPr lang="en-US" sz="1200" dirty="0" smtClean="0">
                <a:latin typeface="Arial"/>
                <a:cs typeface="Arial"/>
              </a:rPr>
              <a:t>)</a:t>
            </a:r>
            <a:endParaRPr lang="en-US" sz="1200" dirty="0">
              <a:latin typeface="Arial"/>
              <a:cs typeface="Arial"/>
            </a:endParaRPr>
          </a:p>
        </p:txBody>
      </p:sp>
      <p:pic>
        <p:nvPicPr>
          <p:cNvPr id="19" name="IMG_20140110_144009.jpg"/>
          <p:cNvPicPr/>
          <p:nvPr/>
        </p:nvPicPr>
        <p:blipFill>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Lst>
          </a:blip>
          <a:stretch>
            <a:fillRect/>
          </a:stretch>
        </p:blipFill>
        <p:spPr>
          <a:xfrm>
            <a:off x="5292080" y="1844824"/>
            <a:ext cx="2952328" cy="2016224"/>
          </a:xfrm>
          <a:prstGeom prst="rect">
            <a:avLst/>
          </a:prstGeom>
          <a:ln w="12700">
            <a:solidFill>
              <a:schemeClr val="bg2"/>
            </a:solidFill>
            <a:miter lim="400000"/>
          </a:ln>
        </p:spPr>
      </p:pic>
      <p:sp>
        <p:nvSpPr>
          <p:cNvPr id="20" name="Rectangle 13"/>
          <p:cNvSpPr/>
          <p:nvPr/>
        </p:nvSpPr>
        <p:spPr>
          <a:xfrm>
            <a:off x="5292080" y="3933056"/>
            <a:ext cx="2952328" cy="335646"/>
          </a:xfrm>
          <a:prstGeom prst="rect">
            <a:avLst/>
          </a:prstGeom>
          <a:solidFill>
            <a:srgbClr val="FFCC99">
              <a:alpha val="86000"/>
            </a:srgbClr>
          </a:solidFill>
          <a:ln w="12700">
            <a:solidFill>
              <a:srgbClr val="FFCC99"/>
            </a:solidFill>
          </a:ln>
        </p:spPr>
        <p:txBody>
          <a:bodyPr wrap="square" tIns="90000" bIns="90000" anchor="ctr" anchorCtr="0">
            <a:spAutoFit/>
          </a:bodyPr>
          <a:lstStyle/>
          <a:p>
            <a:pPr marL="253103" algn="ctr" defTabSz="410730">
              <a:buClr>
                <a:srgbClr val="0037B7">
                  <a:alpha val="50000"/>
                </a:srgbClr>
              </a:buClr>
              <a:buSzPct val="125000"/>
              <a:defRPr sz="1800"/>
            </a:pPr>
            <a:r>
              <a:rPr lang="en-US" sz="1000" kern="0" dirty="0" smtClean="0">
                <a:solidFill>
                  <a:sysClr val="windowText" lastClr="000000"/>
                </a:solidFill>
                <a:latin typeface="Arial"/>
                <a:ea typeface="Comic Sans MS"/>
                <a:cs typeface="Arial"/>
                <a:sym typeface="Comic Sans MS"/>
              </a:rPr>
              <a:t>Test-Laboratory at LBH at GSI</a:t>
            </a:r>
            <a:endParaRPr lang="en-US" sz="1000" kern="0" dirty="0">
              <a:solidFill>
                <a:sysClr val="windowText" lastClr="000000"/>
              </a:solidFill>
              <a:latin typeface="Arial"/>
              <a:ea typeface="Comic Sans MS"/>
              <a:cs typeface="Arial"/>
              <a:sym typeface="Comic Sans MS"/>
            </a:endParaRPr>
          </a:p>
        </p:txBody>
      </p:sp>
      <p:pic>
        <p:nvPicPr>
          <p:cNvPr id="21" name="pasted-image.png"/>
          <p:cNvPicPr/>
          <p:nvPr/>
        </p:nvPicPr>
        <p:blipFill>
          <a:blip r:embed="rId9">
            <a:extLst/>
          </a:blip>
          <a:stretch>
            <a:fillRect/>
          </a:stretch>
        </p:blipFill>
        <p:spPr>
          <a:xfrm>
            <a:off x="6645797" y="4365104"/>
            <a:ext cx="2354187" cy="1859149"/>
          </a:xfrm>
          <a:prstGeom prst="rect">
            <a:avLst/>
          </a:prstGeom>
          <a:ln w="12700">
            <a:solidFill>
              <a:schemeClr val="bg2"/>
            </a:solidFill>
            <a:miter lim="400000"/>
          </a:ln>
        </p:spPr>
      </p:pic>
      <p:sp>
        <p:nvSpPr>
          <p:cNvPr id="22" name="Shape 90"/>
          <p:cNvSpPr/>
          <p:nvPr/>
        </p:nvSpPr>
        <p:spPr>
          <a:xfrm>
            <a:off x="4829438" y="6309320"/>
            <a:ext cx="3630994" cy="246221"/>
          </a:xfrm>
          <a:prstGeom prst="rect">
            <a:avLst/>
          </a:prstGeom>
          <a:solidFill>
            <a:srgbClr val="FFCC99">
              <a:alpha val="86000"/>
            </a:srgbClr>
          </a:solidFill>
          <a:ln w="12700">
            <a:solidFill>
              <a:srgbClr val="FFCC99"/>
            </a:solidFill>
          </a:ln>
          <a:extLst>
            <a:ext uri="{C572A759-6A51-4108-AA02-DFA0A04FC94B}">
              <ma14:wrappingTextBoxFlag xmlns="" xmlns:ma14="http://schemas.microsoft.com/office/mac/drawingml/2011/main" val="1"/>
            </a:ext>
          </a:extLst>
        </p:spPr>
        <p:txBody>
          <a:bodyPr wrap="square">
            <a:spAutoFit/>
          </a:bodyPr>
          <a:lstStyle/>
          <a:p>
            <a:pPr marL="253103" algn="ctr" defTabSz="410730">
              <a:buClr>
                <a:srgbClr val="0037B7">
                  <a:alpha val="50000"/>
                </a:srgbClr>
              </a:buClr>
              <a:buSzPct val="125000"/>
            </a:pPr>
            <a:r>
              <a:rPr sz="1000" kern="0" dirty="0">
                <a:solidFill>
                  <a:sysClr val="windowText" lastClr="000000"/>
                </a:solidFill>
                <a:latin typeface="Arial"/>
                <a:ea typeface="Comic Sans MS"/>
                <a:cs typeface="Arial"/>
              </a:rPr>
              <a:t>Source: X. Chen et. al. Phys. Scr. </a:t>
            </a:r>
            <a:r>
              <a:rPr lang="en-US" sz="1000" kern="0" dirty="0">
                <a:solidFill>
                  <a:sysClr val="windowText" lastClr="000000"/>
                </a:solidFill>
                <a:latin typeface="Arial"/>
                <a:ea typeface="Comic Sans MS"/>
                <a:cs typeface="Arial"/>
              </a:rPr>
              <a:t>T (</a:t>
            </a:r>
            <a:r>
              <a:rPr sz="1000" i="1" kern="0" dirty="0">
                <a:solidFill>
                  <a:sysClr val="windowText" lastClr="000000"/>
                </a:solidFill>
                <a:latin typeface="Arial"/>
                <a:ea typeface="Comic Sans MS"/>
                <a:cs typeface="Arial"/>
              </a:rPr>
              <a:t>201</a:t>
            </a:r>
            <a:r>
              <a:rPr lang="en-US" sz="1000" i="1" kern="0" dirty="0">
                <a:solidFill>
                  <a:sysClr val="windowText" lastClr="000000"/>
                </a:solidFill>
                <a:latin typeface="Arial"/>
                <a:ea typeface="Comic Sans MS"/>
                <a:cs typeface="Arial"/>
              </a:rPr>
              <a:t>5</a:t>
            </a:r>
            <a:r>
              <a:rPr lang="en-US" sz="1000" kern="0" dirty="0">
                <a:solidFill>
                  <a:sysClr val="windowText" lastClr="000000"/>
                </a:solidFill>
                <a:latin typeface="Arial"/>
                <a:ea typeface="Comic Sans MS"/>
                <a:cs typeface="Arial"/>
              </a:rPr>
              <a:t>) </a:t>
            </a:r>
            <a:r>
              <a:rPr lang="en-US" sz="1000" kern="0" dirty="0" smtClean="0">
                <a:solidFill>
                  <a:sysClr val="windowText" lastClr="000000"/>
                </a:solidFill>
                <a:latin typeface="Arial"/>
                <a:ea typeface="Comic Sans MS"/>
                <a:cs typeface="Arial"/>
              </a:rPr>
              <a:t> in </a:t>
            </a:r>
            <a:r>
              <a:rPr lang="en-US" sz="1000" kern="0" dirty="0">
                <a:solidFill>
                  <a:sysClr val="windowText" lastClr="000000"/>
                </a:solidFill>
                <a:latin typeface="Arial"/>
                <a:ea typeface="Comic Sans MS"/>
                <a:cs typeface="Arial"/>
              </a:rPr>
              <a:t>press</a:t>
            </a:r>
            <a:endParaRPr sz="1000" kern="0" dirty="0">
              <a:solidFill>
                <a:sysClr val="windowText" lastClr="000000"/>
              </a:solidFill>
              <a:latin typeface="Arial"/>
              <a:ea typeface="Comic Sans MS"/>
              <a:cs typeface="Arial"/>
            </a:endParaRPr>
          </a:p>
        </p:txBody>
      </p:sp>
      <p:pic>
        <p:nvPicPr>
          <p:cNvPr id="23" name="pasted-image.tif"/>
          <p:cNvPicPr/>
          <p:nvPr/>
        </p:nvPicPr>
        <p:blipFill>
          <a:blip r:embed="rId10">
            <a:extLst/>
          </a:blip>
          <a:stretch>
            <a:fillRect/>
          </a:stretch>
        </p:blipFill>
        <p:spPr>
          <a:xfrm>
            <a:off x="5249899" y="4592675"/>
            <a:ext cx="1800200" cy="1404006"/>
          </a:xfrm>
          <a:prstGeom prst="rect">
            <a:avLst/>
          </a:prstGeom>
          <a:ln w="12700">
            <a:solidFill>
              <a:schemeClr val="bg2"/>
            </a:solidFill>
            <a:miter lim="400000"/>
          </a:ln>
        </p:spPr>
      </p:pic>
      <p:grpSp>
        <p:nvGrpSpPr>
          <p:cNvPr id="30" name="Gruppieren 29"/>
          <p:cNvGrpSpPr/>
          <p:nvPr/>
        </p:nvGrpSpPr>
        <p:grpSpPr>
          <a:xfrm>
            <a:off x="827584" y="6237312"/>
            <a:ext cx="3528392" cy="529011"/>
            <a:chOff x="539552" y="6183894"/>
            <a:chExt cx="3528392" cy="529011"/>
          </a:xfrm>
        </p:grpSpPr>
        <p:sp>
          <p:nvSpPr>
            <p:cNvPr id="29" name="Rechteck 28"/>
            <p:cNvSpPr/>
            <p:nvPr/>
          </p:nvSpPr>
          <p:spPr>
            <a:xfrm>
              <a:off x="539552" y="6183894"/>
              <a:ext cx="3528392" cy="529011"/>
            </a:xfrm>
            <a:prstGeom prst="rect">
              <a:avLst/>
            </a:prstGeom>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Picture 2" descr="https://www.gsi.de/fileadmin/oeffentlichkeitsarbeit/logos/GSI_Logo_rgb.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1641" y="6270225"/>
              <a:ext cx="860409" cy="286803"/>
            </a:xfrm>
            <a:prstGeom prst="rect">
              <a:avLst/>
            </a:prstGeom>
            <a:solidFill>
              <a:schemeClr val="accent5"/>
            </a:solidFill>
            <a:extLst/>
          </p:spPr>
        </p:pic>
        <p:pic>
          <p:nvPicPr>
            <p:cNvPr id="26" name="Picture 1"/>
            <p:cNvPicPr>
              <a:picLocks noChangeAspect="1"/>
            </p:cNvPicPr>
            <p:nvPr/>
          </p:nvPicPr>
          <p:blipFill>
            <a:blip r:embed="rId12"/>
            <a:stretch>
              <a:fillRect/>
            </a:stretch>
          </p:blipFill>
          <p:spPr>
            <a:xfrm>
              <a:off x="1630672" y="6290560"/>
              <a:ext cx="1219048" cy="402286"/>
            </a:xfrm>
            <a:prstGeom prst="rect">
              <a:avLst/>
            </a:prstGeom>
            <a:solidFill>
              <a:schemeClr val="accent5"/>
            </a:solidFill>
          </p:spPr>
        </p:pic>
        <p:pic>
          <p:nvPicPr>
            <p:cNvPr id="27" name="Picture 27" descr="HCJRG.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80486" y="6290560"/>
              <a:ext cx="1060617" cy="355063"/>
            </a:xfrm>
            <a:prstGeom prst="rect">
              <a:avLst/>
            </a:prstGeom>
            <a:solidFill>
              <a:schemeClr val="accent5"/>
            </a:solidFill>
          </p:spPr>
        </p:pic>
      </p:grpSp>
      <p:sp>
        <p:nvSpPr>
          <p:cNvPr id="28" name="Textfeld 27"/>
          <p:cNvSpPr txBox="1"/>
          <p:nvPr/>
        </p:nvSpPr>
        <p:spPr>
          <a:xfrm>
            <a:off x="0" y="0"/>
            <a:ext cx="9144000" cy="523220"/>
          </a:xfrm>
          <a:prstGeom prst="rect">
            <a:avLst/>
          </a:prstGeom>
          <a:noFill/>
        </p:spPr>
        <p:txBody>
          <a:bodyPr wrap="square" rtlCol="0">
            <a:spAutoFit/>
          </a:bodyPr>
          <a:lstStyle/>
          <a:p>
            <a:pPr algn="ctr"/>
            <a:r>
              <a:rPr lang="de-DE" sz="2800" b="1" dirty="0" smtClean="0"/>
              <a:t>Resonant </a:t>
            </a:r>
            <a:r>
              <a:rPr lang="de-DE" sz="2800" b="1" dirty="0" err="1" smtClean="0"/>
              <a:t>Schottky</a:t>
            </a:r>
            <a:r>
              <a:rPr lang="de-DE" sz="2800" b="1" dirty="0" smtClean="0"/>
              <a:t> </a:t>
            </a:r>
            <a:r>
              <a:rPr lang="de-DE" sz="2800" b="1" dirty="0" err="1" smtClean="0"/>
              <a:t>Cavities</a:t>
            </a:r>
            <a:endParaRPr lang="de-DE" sz="2800" b="1" dirty="0"/>
          </a:p>
        </p:txBody>
      </p:sp>
      <p:sp>
        <p:nvSpPr>
          <p:cNvPr id="31" name="Shape 83"/>
          <p:cNvSpPr/>
          <p:nvPr/>
        </p:nvSpPr>
        <p:spPr>
          <a:xfrm>
            <a:off x="5219888" y="6502764"/>
            <a:ext cx="72192" cy="241405"/>
          </a:xfrm>
          <a:prstGeom prst="rect">
            <a:avLst/>
          </a:prstGeom>
          <a:ln w="12700">
            <a:miter lim="400000"/>
          </a:ln>
          <a:extLst>
            <a:ext uri="{C572A759-6A51-4108-AA02-DFA0A04FC94B}">
              <ma14:wrappingTextBoxFlag xmlns="" xmlns:ma14="http://schemas.microsoft.com/office/mac/drawingml/2011/main" val="1"/>
            </a:ext>
          </a:extLst>
        </p:spPr>
        <p:txBody>
          <a:bodyPr wrap="none" lIns="35715" tIns="35715" rIns="35715" bIns="35715" anchor="ctr">
            <a:spAutoFit/>
          </a:bodyPr>
          <a:lstStyle>
            <a:lvl1pPr>
              <a:lnSpc>
                <a:spcPct val="100000"/>
              </a:lnSpc>
              <a:buClr>
                <a:srgbClr val="0037B7">
                  <a:alpha val="50000"/>
                </a:srgbClr>
              </a:buClr>
              <a:buFont typeface="Lucida Grande"/>
              <a:defRPr sz="1500">
                <a:latin typeface="Arial Unicode MS"/>
                <a:ea typeface="Arial Unicode MS"/>
                <a:cs typeface="Arial Unicode MS"/>
                <a:sym typeface="Arial Unicode MS"/>
              </a:defRPr>
            </a:lvl1pPr>
          </a:lstStyle>
          <a:p>
            <a:pPr defTabSz="410730">
              <a:defRPr sz="1800"/>
            </a:pPr>
            <a:endParaRPr sz="1100" kern="0" dirty="0">
              <a:solidFill>
                <a:sysClr val="windowText" lastClr="000000"/>
              </a:solidFill>
            </a:endParaRPr>
          </a:p>
        </p:txBody>
      </p:sp>
    </p:spTree>
    <p:extLst>
      <p:ext uri="{BB962C8B-B14F-4D97-AF65-F5344CB8AC3E}">
        <p14:creationId xmlns:p14="http://schemas.microsoft.com/office/powerpoint/2010/main" val="199494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11</a:t>
            </a:fld>
            <a:endParaRPr lang="de-DE" altLang="de-DE" dirty="0"/>
          </a:p>
        </p:txBody>
      </p:sp>
      <p:sp>
        <p:nvSpPr>
          <p:cNvPr id="8" name="TextBox 9"/>
          <p:cNvSpPr txBox="1"/>
          <p:nvPr/>
        </p:nvSpPr>
        <p:spPr>
          <a:xfrm>
            <a:off x="539552" y="5013176"/>
            <a:ext cx="4392488" cy="1289753"/>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l"/>
            <a:r>
              <a:rPr lang="en-US" sz="1200" dirty="0" smtClean="0">
                <a:solidFill>
                  <a:prstClr val="black"/>
                </a:solidFill>
                <a:cs typeface="Arial" panose="020B0604020202020204" pitchFamily="34" charset="0"/>
              </a:rPr>
              <a:t>Increased </a:t>
            </a:r>
            <a:r>
              <a:rPr lang="en-US" sz="1200" dirty="0">
                <a:solidFill>
                  <a:prstClr val="black"/>
                </a:solidFill>
                <a:cs typeface="Arial" panose="020B0604020202020204" pitchFamily="34" charset="0"/>
              </a:rPr>
              <a:t> </a:t>
            </a:r>
            <a:r>
              <a:rPr lang="en-US" sz="1200" dirty="0" smtClean="0">
                <a:solidFill>
                  <a:prstClr val="black"/>
                </a:solidFill>
                <a:cs typeface="Arial" panose="020B0604020202020204" pitchFamily="34" charset="0"/>
              </a:rPr>
              <a:t>acceptance: </a:t>
            </a:r>
            <a:r>
              <a:rPr lang="en-US" sz="1200" b="1" dirty="0" smtClean="0">
                <a:solidFill>
                  <a:prstClr val="black"/>
                </a:solidFill>
                <a:cs typeface="Arial" panose="020B0604020202020204" pitchFamily="34" charset="0"/>
              </a:rPr>
              <a:t>22.5 mm mrad</a:t>
            </a:r>
            <a:r>
              <a:rPr lang="en-US" sz="1200" dirty="0" smtClean="0">
                <a:solidFill>
                  <a:prstClr val="black"/>
                </a:solidFill>
                <a:cs typeface="Arial" panose="020B0604020202020204" pitchFamily="34" charset="0"/>
              </a:rPr>
              <a:t> in both planes</a:t>
            </a:r>
          </a:p>
          <a:p>
            <a:pPr algn="l"/>
            <a:r>
              <a:rPr lang="en-US" sz="1200" dirty="0" smtClean="0">
                <a:solidFill>
                  <a:prstClr val="black"/>
                </a:solidFill>
                <a:cs typeface="Arial" panose="020B0604020202020204" pitchFamily="34" charset="0"/>
              </a:rPr>
              <a:t>Enhanced dynamic aperture - </a:t>
            </a:r>
            <a:r>
              <a:rPr lang="en-US" sz="1200" b="1" dirty="0" smtClean="0">
                <a:solidFill>
                  <a:prstClr val="black"/>
                </a:solidFill>
                <a:cs typeface="Arial" panose="020B0604020202020204" pitchFamily="34" charset="0"/>
              </a:rPr>
              <a:t>15.6 beam </a:t>
            </a:r>
            <a:r>
              <a:rPr lang="el-GR" sz="1200" b="1" dirty="0" smtClean="0">
                <a:solidFill>
                  <a:prstClr val="black"/>
                </a:solidFill>
                <a:cs typeface="Arial" panose="020B0604020202020204" pitchFamily="34" charset="0"/>
              </a:rPr>
              <a:t>σ</a:t>
            </a:r>
            <a:r>
              <a:rPr lang="en-US" sz="1200" dirty="0" smtClean="0">
                <a:solidFill>
                  <a:prstClr val="black"/>
                </a:solidFill>
                <a:cs typeface="Arial" panose="020B0604020202020204" pitchFamily="34" charset="0"/>
              </a:rPr>
              <a:t>.</a:t>
            </a:r>
          </a:p>
          <a:p>
            <a:pPr algn="l"/>
            <a:r>
              <a:rPr lang="en-US" sz="1200" b="1" dirty="0" smtClean="0">
                <a:solidFill>
                  <a:prstClr val="black"/>
                </a:solidFill>
                <a:cs typeface="Arial" panose="020B0604020202020204" pitchFamily="34" charset="0"/>
              </a:rPr>
              <a:t>Charge state separation</a:t>
            </a:r>
            <a:r>
              <a:rPr lang="ru-RU" sz="1200" dirty="0" smtClean="0">
                <a:solidFill>
                  <a:prstClr val="black"/>
                </a:solidFill>
                <a:cs typeface="Arial" panose="020B0604020202020204" pitchFamily="34" charset="0"/>
              </a:rPr>
              <a:t> </a:t>
            </a:r>
            <a:r>
              <a:rPr lang="en-US" sz="1200" dirty="0" smtClean="0">
                <a:solidFill>
                  <a:prstClr val="black"/>
                </a:solidFill>
                <a:cs typeface="Arial" panose="020B0604020202020204" pitchFamily="34" charset="0"/>
              </a:rPr>
              <a:t>is possible</a:t>
            </a:r>
          </a:p>
          <a:p>
            <a:pPr algn="l"/>
            <a:r>
              <a:rPr lang="en-US" sz="1200" b="1" dirty="0" smtClean="0">
                <a:solidFill>
                  <a:prstClr val="black"/>
                </a:solidFill>
                <a:cs typeface="Arial" panose="020B0604020202020204" pitchFamily="34" charset="0"/>
              </a:rPr>
              <a:t>±5 mm bump </a:t>
            </a:r>
            <a:r>
              <a:rPr lang="en-US" sz="1200" dirty="0" smtClean="0">
                <a:solidFill>
                  <a:prstClr val="black"/>
                </a:solidFill>
                <a:cs typeface="Arial" panose="020B0604020202020204" pitchFamily="34" charset="0"/>
              </a:rPr>
              <a:t>at the target is possible</a:t>
            </a:r>
          </a:p>
          <a:p>
            <a:pPr algn="l"/>
            <a:r>
              <a:rPr lang="en-US" sz="1200" b="1" dirty="0" smtClean="0">
                <a:solidFill>
                  <a:prstClr val="black"/>
                </a:solidFill>
                <a:cs typeface="Arial" panose="020B0604020202020204" pitchFamily="34" charset="0"/>
              </a:rPr>
              <a:t>Reduced chromaticity</a:t>
            </a:r>
          </a:p>
          <a:p>
            <a:pPr algn="l"/>
            <a:r>
              <a:rPr lang="en-US" sz="1200" dirty="0" smtClean="0">
                <a:solidFill>
                  <a:prstClr val="black"/>
                </a:solidFill>
                <a:cs typeface="Arial" panose="020B0604020202020204" pitchFamily="34" charset="0"/>
              </a:rPr>
              <a:t>Tunes </a:t>
            </a:r>
            <a:r>
              <a:rPr lang="en-US" sz="1200" b="1" dirty="0" smtClean="0">
                <a:solidFill>
                  <a:prstClr val="black"/>
                </a:solidFill>
                <a:cs typeface="Arial" panose="020B0604020202020204" pitchFamily="34" charset="0"/>
              </a:rPr>
              <a:t>Q</a:t>
            </a:r>
            <a:r>
              <a:rPr lang="en-US" sz="1200" b="1" baseline="-25000" dirty="0" smtClean="0">
                <a:solidFill>
                  <a:prstClr val="black"/>
                </a:solidFill>
                <a:cs typeface="Arial" panose="020B0604020202020204" pitchFamily="34" charset="0"/>
              </a:rPr>
              <a:t>x</a:t>
            </a:r>
            <a:r>
              <a:rPr lang="en-US" sz="1200" b="1" dirty="0" smtClean="0">
                <a:solidFill>
                  <a:prstClr val="black"/>
                </a:solidFill>
                <a:cs typeface="Arial" panose="020B0604020202020204" pitchFamily="34" charset="0"/>
              </a:rPr>
              <a:t>/Q</a:t>
            </a:r>
            <a:r>
              <a:rPr lang="en-US" sz="1200" b="1" baseline="-25000" dirty="0" smtClean="0">
                <a:solidFill>
                  <a:prstClr val="black"/>
                </a:solidFill>
                <a:cs typeface="Arial" panose="020B0604020202020204" pitchFamily="34" charset="0"/>
              </a:rPr>
              <a:t>y</a:t>
            </a:r>
            <a:r>
              <a:rPr lang="en-US" sz="1200" b="1" dirty="0" smtClean="0">
                <a:solidFill>
                  <a:prstClr val="black"/>
                </a:solidFill>
                <a:cs typeface="Arial" panose="020B0604020202020204" pitchFamily="34" charset="0"/>
              </a:rPr>
              <a:t> = 5.81/5.82 </a:t>
            </a:r>
            <a:r>
              <a:rPr lang="en-US" sz="1200" dirty="0" smtClean="0">
                <a:solidFill>
                  <a:prstClr val="black"/>
                </a:solidFill>
                <a:cs typeface="Arial" panose="020B0604020202020204" pitchFamily="34" charset="0"/>
              </a:rPr>
              <a:t>(Figure below)</a:t>
            </a:r>
            <a:endParaRPr lang="ru-RU" sz="1200" dirty="0">
              <a:solidFill>
                <a:prstClr val="black"/>
              </a:solidFill>
              <a:cs typeface="Arial" panose="020B0604020202020204" pitchFamily="34" charset="0"/>
            </a:endParaRPr>
          </a:p>
        </p:txBody>
      </p:sp>
      <p:pic>
        <p:nvPicPr>
          <p:cNvPr id="9"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972045" y="516789"/>
            <a:ext cx="1808422" cy="2448272"/>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3359" y="3356992"/>
            <a:ext cx="2397033" cy="1807049"/>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850892"/>
            <a:ext cx="4392488" cy="3298188"/>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
        <p:nvSpPr>
          <p:cNvPr id="22" name="Textfeld 21"/>
          <p:cNvSpPr txBox="1"/>
          <p:nvPr/>
        </p:nvSpPr>
        <p:spPr>
          <a:xfrm>
            <a:off x="0" y="0"/>
            <a:ext cx="9144000" cy="523220"/>
          </a:xfrm>
          <a:prstGeom prst="rect">
            <a:avLst/>
          </a:prstGeom>
          <a:noFill/>
        </p:spPr>
        <p:txBody>
          <a:bodyPr wrap="square" rtlCol="0">
            <a:spAutoFit/>
          </a:bodyPr>
          <a:lstStyle/>
          <a:p>
            <a:pPr algn="ctr"/>
            <a:r>
              <a:rPr lang="de-DE" sz="2800" b="1" dirty="0"/>
              <a:t>HESR </a:t>
            </a:r>
            <a:r>
              <a:rPr lang="de-DE" sz="2800" b="1" dirty="0" smtClean="0"/>
              <a:t>Ion </a:t>
            </a:r>
            <a:r>
              <a:rPr lang="de-DE" sz="2800" b="1" dirty="0" err="1" smtClean="0"/>
              <a:t>Optics</a:t>
            </a:r>
            <a:r>
              <a:rPr lang="de-DE" sz="2800" b="1" dirty="0" smtClean="0"/>
              <a:t> </a:t>
            </a:r>
            <a:r>
              <a:rPr lang="de-DE" sz="2800" b="1" dirty="0" err="1"/>
              <a:t>for</a:t>
            </a:r>
            <a:r>
              <a:rPr lang="de-DE" sz="2800" b="1" dirty="0"/>
              <a:t> </a:t>
            </a:r>
            <a:r>
              <a:rPr lang="de-DE" sz="2800" b="1" dirty="0" err="1"/>
              <a:t>the</a:t>
            </a:r>
            <a:r>
              <a:rPr lang="de-DE" sz="2800" b="1" dirty="0"/>
              <a:t> </a:t>
            </a:r>
            <a:r>
              <a:rPr lang="de-DE" sz="2800" b="1" dirty="0" smtClean="0"/>
              <a:t>Heavy Ion Operation</a:t>
            </a:r>
            <a:endParaRPr lang="de-DE" sz="2800" b="1" dirty="0"/>
          </a:p>
        </p:txBody>
      </p:sp>
      <p:sp>
        <p:nvSpPr>
          <p:cNvPr id="23" name="Textfeld 22"/>
          <p:cNvSpPr txBox="1"/>
          <p:nvPr/>
        </p:nvSpPr>
        <p:spPr>
          <a:xfrm>
            <a:off x="5198000" y="5229200"/>
            <a:ext cx="3600400" cy="1074310"/>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l"/>
            <a:r>
              <a:rPr lang="en-US" sz="1200" b="1" dirty="0">
                <a:solidFill>
                  <a:prstClr val="black"/>
                </a:solidFill>
                <a:latin typeface="Arial"/>
                <a:cs typeface="Arial"/>
              </a:rPr>
              <a:t>Dynamic aperture </a:t>
            </a:r>
            <a:r>
              <a:rPr lang="en-US" sz="1200" b="1" dirty="0" smtClean="0">
                <a:solidFill>
                  <a:prstClr val="black"/>
                </a:solidFill>
                <a:latin typeface="Arial"/>
                <a:cs typeface="Arial"/>
              </a:rPr>
              <a:t>computations</a:t>
            </a:r>
            <a:r>
              <a:rPr lang="en-US" sz="1200" dirty="0" smtClean="0">
                <a:solidFill>
                  <a:prstClr val="black"/>
                </a:solidFill>
                <a:latin typeface="Arial"/>
                <a:cs typeface="Arial"/>
              </a:rPr>
              <a:t>:</a:t>
            </a:r>
            <a:endParaRPr lang="en-US" sz="1200" dirty="0">
              <a:solidFill>
                <a:prstClr val="black"/>
              </a:solidFill>
              <a:latin typeface="Arial"/>
              <a:cs typeface="Arial"/>
            </a:endParaRPr>
          </a:p>
          <a:p>
            <a:pPr marL="177800" indent="-177800" algn="l">
              <a:buFont typeface="Arial" panose="020B0604020202020204" pitchFamily="34" charset="0"/>
              <a:buChar char="•"/>
            </a:pPr>
            <a:r>
              <a:rPr lang="en-US" sz="1200" dirty="0">
                <a:solidFill>
                  <a:prstClr val="black"/>
                </a:solidFill>
                <a:latin typeface="Arial"/>
                <a:cs typeface="Arial"/>
              </a:rPr>
              <a:t>Normal and skew field errors up to 20</a:t>
            </a:r>
            <a:r>
              <a:rPr lang="en-US" sz="1200" baseline="30000" dirty="0">
                <a:solidFill>
                  <a:prstClr val="black"/>
                </a:solidFill>
                <a:latin typeface="Arial"/>
                <a:cs typeface="Arial"/>
              </a:rPr>
              <a:t>th</a:t>
            </a:r>
            <a:r>
              <a:rPr lang="en-US" sz="1200" dirty="0">
                <a:solidFill>
                  <a:prstClr val="black"/>
                </a:solidFill>
                <a:latin typeface="Arial"/>
                <a:cs typeface="Arial"/>
              </a:rPr>
              <a:t> order</a:t>
            </a:r>
          </a:p>
          <a:p>
            <a:pPr marL="177800" indent="-177800" algn="l">
              <a:buFont typeface="Arial" panose="020B0604020202020204" pitchFamily="34" charset="0"/>
              <a:buChar char="•"/>
            </a:pPr>
            <a:r>
              <a:rPr lang="en-US" sz="1200" dirty="0">
                <a:solidFill>
                  <a:prstClr val="black"/>
                </a:solidFill>
                <a:latin typeface="Arial"/>
                <a:cs typeface="Arial"/>
              </a:rPr>
              <a:t>Normally distributed misalignments, cut at 3</a:t>
            </a:r>
            <a:r>
              <a:rPr lang="el-GR" sz="1200" dirty="0">
                <a:solidFill>
                  <a:prstClr val="black"/>
                </a:solidFill>
                <a:latin typeface="Arial"/>
                <a:cs typeface="Arial"/>
              </a:rPr>
              <a:t>σ</a:t>
            </a:r>
            <a:endParaRPr lang="en-US" sz="1200" dirty="0">
              <a:solidFill>
                <a:prstClr val="black"/>
              </a:solidFill>
              <a:latin typeface="Arial"/>
              <a:cs typeface="Arial"/>
            </a:endParaRPr>
          </a:p>
          <a:p>
            <a:pPr marL="177800" indent="-177800" algn="l">
              <a:buFont typeface="Arial" panose="020B0604020202020204" pitchFamily="34" charset="0"/>
              <a:buChar char="•"/>
            </a:pPr>
            <a:r>
              <a:rPr lang="en-US" sz="1200" dirty="0">
                <a:solidFill>
                  <a:prstClr val="black"/>
                </a:solidFill>
                <a:latin typeface="Arial"/>
                <a:cs typeface="Arial"/>
              </a:rPr>
              <a:t>Fringe fields </a:t>
            </a:r>
            <a:r>
              <a:rPr lang="en-US" sz="1200" dirty="0" smtClean="0">
                <a:solidFill>
                  <a:prstClr val="black"/>
                </a:solidFill>
                <a:latin typeface="Arial"/>
                <a:cs typeface="Arial"/>
              </a:rPr>
              <a:t>included</a:t>
            </a:r>
          </a:p>
          <a:p>
            <a:pPr algn="l"/>
            <a:r>
              <a:rPr lang="en-US" sz="1000" dirty="0" smtClean="0"/>
              <a:t>(O</a:t>
            </a:r>
            <a:r>
              <a:rPr lang="en-US" sz="1000" dirty="0"/>
              <a:t>. </a:t>
            </a:r>
            <a:r>
              <a:rPr lang="en-US" sz="1000" dirty="0" err="1"/>
              <a:t>Kovalenko</a:t>
            </a:r>
            <a:r>
              <a:rPr lang="en-US" sz="1000" dirty="0"/>
              <a:t> et al., GSI Scientific Report </a:t>
            </a:r>
            <a:r>
              <a:rPr lang="en-US" sz="1000" dirty="0" smtClean="0"/>
              <a:t> 2013)</a:t>
            </a:r>
            <a:endParaRPr lang="de-DE" dirty="0"/>
          </a:p>
        </p:txBody>
      </p:sp>
      <p:sp>
        <p:nvSpPr>
          <p:cNvPr id="24" name="Textfeld 23"/>
          <p:cNvSpPr txBox="1"/>
          <p:nvPr/>
        </p:nvSpPr>
        <p:spPr>
          <a:xfrm>
            <a:off x="5198000" y="2780928"/>
            <a:ext cx="3600400" cy="520312"/>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l"/>
            <a:r>
              <a:rPr lang="en-US" sz="1200" b="1" dirty="0">
                <a:solidFill>
                  <a:prstClr val="black"/>
                </a:solidFill>
                <a:latin typeface="Arial"/>
                <a:cs typeface="Arial"/>
              </a:rPr>
              <a:t>HESR optics </a:t>
            </a:r>
            <a:r>
              <a:rPr lang="en-US" sz="1200" b="1" dirty="0" smtClean="0">
                <a:solidFill>
                  <a:prstClr val="black"/>
                </a:solidFill>
                <a:latin typeface="Arial"/>
                <a:cs typeface="Arial"/>
              </a:rPr>
              <a:t>functions</a:t>
            </a:r>
          </a:p>
          <a:p>
            <a:pPr algn="l"/>
            <a:r>
              <a:rPr lang="en-US" sz="1000" dirty="0" smtClean="0"/>
              <a:t>(O</a:t>
            </a:r>
            <a:r>
              <a:rPr lang="en-US" sz="1000" dirty="0"/>
              <a:t>. </a:t>
            </a:r>
            <a:r>
              <a:rPr lang="en-US" sz="1000" dirty="0" err="1"/>
              <a:t>Kovalenko</a:t>
            </a:r>
            <a:r>
              <a:rPr lang="en-US" sz="1000" dirty="0"/>
              <a:t> et al., Phys. </a:t>
            </a:r>
            <a:r>
              <a:rPr lang="en-US" sz="1000" dirty="0" err="1"/>
              <a:t>Scripta</a:t>
            </a:r>
            <a:r>
              <a:rPr lang="en-US" sz="1000" dirty="0"/>
              <a:t> T (</a:t>
            </a:r>
            <a:r>
              <a:rPr lang="en-US" sz="1000" i="1" dirty="0"/>
              <a:t>2015</a:t>
            </a:r>
            <a:r>
              <a:rPr lang="en-US" sz="1000" dirty="0"/>
              <a:t>) in </a:t>
            </a:r>
            <a:r>
              <a:rPr lang="en-US" sz="1000" dirty="0" smtClean="0"/>
              <a:t>press)</a:t>
            </a:r>
            <a:endParaRPr lang="ru-RU" sz="1200" dirty="0">
              <a:solidFill>
                <a:prstClr val="black"/>
              </a:solidFill>
              <a:latin typeface="Arial"/>
              <a:cs typeface="Arial"/>
            </a:endParaRPr>
          </a:p>
        </p:txBody>
      </p:sp>
      <p:sp>
        <p:nvSpPr>
          <p:cNvPr id="25" name="Textfeld 24"/>
          <p:cNvSpPr txBox="1"/>
          <p:nvPr/>
        </p:nvSpPr>
        <p:spPr>
          <a:xfrm>
            <a:off x="539552" y="4221088"/>
            <a:ext cx="4392488" cy="704978"/>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l"/>
            <a:r>
              <a:rPr lang="en-US" sz="1200" b="1" dirty="0">
                <a:solidFill>
                  <a:prstClr val="black"/>
                </a:solidFill>
                <a:cs typeface="Arial" panose="020B0604020202020204" pitchFamily="34" charset="0"/>
              </a:rPr>
              <a:t>Resolution </a:t>
            </a:r>
            <a:r>
              <a:rPr lang="en-US" sz="1200" b="1" dirty="0" smtClean="0">
                <a:solidFill>
                  <a:prstClr val="black"/>
                </a:solidFill>
                <a:cs typeface="Arial" panose="020B0604020202020204" pitchFamily="34" charset="0"/>
              </a:rPr>
              <a:t>of </a:t>
            </a:r>
            <a:r>
              <a:rPr lang="en-US" sz="1200" b="1" dirty="0">
                <a:solidFill>
                  <a:prstClr val="black"/>
                </a:solidFill>
                <a:cs typeface="Arial" panose="020B0604020202020204" pitchFamily="34" charset="0"/>
              </a:rPr>
              <a:t>HESR: </a:t>
            </a:r>
            <a:r>
              <a:rPr lang="en-US" sz="1200" b="1" dirty="0" smtClean="0">
                <a:solidFill>
                  <a:prstClr val="black"/>
                </a:solidFill>
                <a:cs typeface="Arial" panose="020B0604020202020204" pitchFamily="34" charset="0"/>
              </a:rPr>
              <a:t/>
            </a:r>
            <a:br>
              <a:rPr lang="en-US" sz="1200" b="1" dirty="0" smtClean="0">
                <a:solidFill>
                  <a:prstClr val="black"/>
                </a:solidFill>
                <a:cs typeface="Arial" panose="020B0604020202020204" pitchFamily="34" charset="0"/>
              </a:rPr>
            </a:br>
            <a:r>
              <a:rPr lang="en-US" sz="1200" dirty="0" smtClean="0">
                <a:solidFill>
                  <a:prstClr val="black"/>
                </a:solidFill>
                <a:cs typeface="Arial" panose="020B0604020202020204" pitchFamily="34" charset="0"/>
              </a:rPr>
              <a:t>Separation </a:t>
            </a:r>
            <a:r>
              <a:rPr lang="en-US" sz="1200" dirty="0">
                <a:solidFill>
                  <a:prstClr val="black"/>
                </a:solidFill>
                <a:cs typeface="Arial" panose="020B0604020202020204" pitchFamily="34" charset="0"/>
              </a:rPr>
              <a:t>of uranium charge states </a:t>
            </a:r>
            <a:r>
              <a:rPr lang="en-US" sz="1200" dirty="0" smtClean="0">
                <a:solidFill>
                  <a:prstClr val="black"/>
                </a:solidFill>
                <a:cs typeface="Arial" panose="020B0604020202020204" pitchFamily="34" charset="0"/>
              </a:rPr>
              <a:t>behind </a:t>
            </a:r>
            <a:r>
              <a:rPr lang="en-US" sz="1200" dirty="0">
                <a:solidFill>
                  <a:prstClr val="black"/>
                </a:solidFill>
                <a:cs typeface="Arial" panose="020B0604020202020204" pitchFamily="34" charset="0"/>
              </a:rPr>
              <a:t>the </a:t>
            </a:r>
            <a:r>
              <a:rPr lang="en-US" sz="1200" dirty="0" smtClean="0">
                <a:solidFill>
                  <a:prstClr val="black"/>
                </a:solidFill>
                <a:cs typeface="Arial" panose="020B0604020202020204" pitchFamily="34" charset="0"/>
              </a:rPr>
              <a:t>target</a:t>
            </a:r>
          </a:p>
          <a:p>
            <a:pPr algn="l"/>
            <a:r>
              <a:rPr lang="en-US" sz="1000" dirty="0"/>
              <a:t>O. </a:t>
            </a:r>
            <a:r>
              <a:rPr lang="en-US" sz="1000" dirty="0" err="1"/>
              <a:t>Kovalenko</a:t>
            </a:r>
            <a:r>
              <a:rPr lang="en-US" sz="1000" dirty="0"/>
              <a:t> et al., Phys. </a:t>
            </a:r>
            <a:r>
              <a:rPr lang="en-US" sz="1000" dirty="0" err="1"/>
              <a:t>Scripta</a:t>
            </a:r>
            <a:r>
              <a:rPr lang="en-US" sz="1000" dirty="0"/>
              <a:t> T (</a:t>
            </a:r>
            <a:r>
              <a:rPr lang="en-US" sz="1000" i="1" dirty="0"/>
              <a:t>2015</a:t>
            </a:r>
            <a:r>
              <a:rPr lang="en-US" sz="1000" dirty="0"/>
              <a:t>) </a:t>
            </a:r>
            <a:r>
              <a:rPr lang="en-US" sz="1000" dirty="0" smtClean="0"/>
              <a:t> in press</a:t>
            </a:r>
            <a:endParaRPr lang="en-US" sz="1200" dirty="0">
              <a:solidFill>
                <a:prstClr val="black"/>
              </a:solidFill>
              <a:cs typeface="Arial" panose="020B0604020202020204" pitchFamily="34" charset="0"/>
            </a:endParaRPr>
          </a:p>
        </p:txBody>
      </p:sp>
    </p:spTree>
    <p:extLst>
      <p:ext uri="{BB962C8B-B14F-4D97-AF65-F5344CB8AC3E}">
        <p14:creationId xmlns:p14="http://schemas.microsoft.com/office/powerpoint/2010/main" val="10217469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12</a:t>
            </a:fld>
            <a:endParaRPr lang="de-DE" altLang="de-DE" dirty="0"/>
          </a:p>
        </p:txBody>
      </p:sp>
      <p:sp>
        <p:nvSpPr>
          <p:cNvPr id="8"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
        <p:nvSpPr>
          <p:cNvPr id="9" name="Textfeld 8"/>
          <p:cNvSpPr txBox="1"/>
          <p:nvPr/>
        </p:nvSpPr>
        <p:spPr>
          <a:xfrm>
            <a:off x="0" y="0"/>
            <a:ext cx="9144000" cy="523220"/>
          </a:xfrm>
          <a:prstGeom prst="rect">
            <a:avLst/>
          </a:prstGeom>
          <a:noFill/>
        </p:spPr>
        <p:txBody>
          <a:bodyPr wrap="square" rtlCol="0">
            <a:spAutoFit/>
          </a:bodyPr>
          <a:lstStyle/>
          <a:p>
            <a:pPr algn="ctr"/>
            <a:r>
              <a:rPr lang="de-DE" sz="2800" b="1" dirty="0" smtClean="0"/>
              <a:t>Laser </a:t>
            </a:r>
            <a:r>
              <a:rPr lang="de-DE" sz="2800" b="1" dirty="0" err="1" smtClean="0"/>
              <a:t>Spectroscopy</a:t>
            </a:r>
            <a:r>
              <a:rPr lang="de-DE" sz="2800" b="1" dirty="0" smtClean="0"/>
              <a:t> at HESR</a:t>
            </a:r>
            <a:endParaRPr lang="de-DE" sz="2800" b="1" dirty="0"/>
          </a:p>
        </p:txBody>
      </p:sp>
      <p:sp>
        <p:nvSpPr>
          <p:cNvPr id="10" name="Textfeld 9"/>
          <p:cNvSpPr txBox="1"/>
          <p:nvPr/>
        </p:nvSpPr>
        <p:spPr>
          <a:xfrm>
            <a:off x="5580112" y="4725144"/>
            <a:ext cx="2771800" cy="523220"/>
          </a:xfrm>
          <a:prstGeom prst="rect">
            <a:avLst/>
          </a:prstGeom>
          <a:solidFill>
            <a:srgbClr val="FFCC99">
              <a:alpha val="86000"/>
            </a:srgbClr>
          </a:solidFill>
          <a:ln w="12700">
            <a:solidFill>
              <a:srgbClr val="FFCC99"/>
            </a:solidFill>
          </a:ln>
        </p:spPr>
        <p:txBody>
          <a:bodyPr wrap="square" rtlCol="0">
            <a:spAutoFit/>
          </a:bodyPr>
          <a:lstStyle>
            <a:defPPr>
              <a:defRPr lang="de-DE"/>
            </a:defPPr>
            <a:lvl1pPr>
              <a:defRPr sz="1400">
                <a:solidFill>
                  <a:prstClr val="black"/>
                </a:solidFill>
                <a:latin typeface="Calibri"/>
              </a:defRPr>
            </a:lvl1pPr>
          </a:lstStyle>
          <a:p>
            <a:pPr algn="ctr"/>
            <a:r>
              <a:rPr lang="en-US" dirty="0" smtClean="0"/>
              <a:t>Detector Systems (adaptable for LASER cooling @SIS100)</a:t>
            </a:r>
            <a:endParaRPr lang="en-US" dirty="0"/>
          </a:p>
        </p:txBody>
      </p:sp>
      <p:sp>
        <p:nvSpPr>
          <p:cNvPr id="11" name="Abgerundetes Rechteck 10"/>
          <p:cNvSpPr/>
          <p:nvPr/>
        </p:nvSpPr>
        <p:spPr>
          <a:xfrm>
            <a:off x="5292080" y="5445224"/>
            <a:ext cx="3312368" cy="864096"/>
          </a:xfrm>
          <a:prstGeom prst="roundRect">
            <a:avLst/>
          </a:prstGeom>
          <a:solidFill>
            <a:srgbClr val="8FBB77">
              <a:alpha val="26000"/>
            </a:srgbClr>
          </a:solidFill>
          <a:ln w="25400">
            <a:solidFill>
              <a:srgbClr val="8FBB77"/>
            </a:solidFill>
          </a:ln>
        </p:spPr>
        <p:style>
          <a:lnRef idx="2">
            <a:schemeClr val="accent1">
              <a:shade val="50000"/>
            </a:schemeClr>
          </a:lnRef>
          <a:fillRef idx="1">
            <a:schemeClr val="accent1"/>
          </a:fillRef>
          <a:effectRef idx="0">
            <a:schemeClr val="accent1"/>
          </a:effectRef>
          <a:fontRef idx="minor">
            <a:schemeClr val="lt1"/>
          </a:fontRef>
        </p:style>
        <p:txBody>
          <a:bodyPr lIns="0" tIns="180000" bIns="144000" rtlCol="0" anchor="ctr"/>
          <a:lstStyle/>
          <a:p>
            <a:pPr algn="ctr"/>
            <a:endParaRPr lang="de-DE" sz="1200" dirty="0" smtClean="0">
              <a:solidFill>
                <a:sysClr val="windowText" lastClr="000000"/>
              </a:solidFill>
              <a:latin typeface="Arial" panose="020B0604020202020204" pitchFamily="34" charset="0"/>
              <a:cs typeface="Arial" panose="020B0604020202020204" pitchFamily="34" charset="0"/>
            </a:endParaRPr>
          </a:p>
          <a:p>
            <a:pPr algn="ctr"/>
            <a:r>
              <a:rPr lang="de-DE" sz="1200" dirty="0" smtClean="0">
                <a:solidFill>
                  <a:sysClr val="windowText" lastClr="000000"/>
                </a:solidFill>
                <a:latin typeface="Arial" panose="020B0604020202020204" pitchFamily="34" charset="0"/>
                <a:cs typeface="Arial" panose="020B0604020202020204" pitchFamily="34" charset="0"/>
              </a:rPr>
              <a:t>Test </a:t>
            </a:r>
            <a:r>
              <a:rPr lang="de-DE" sz="1200" dirty="0" err="1" smtClean="0">
                <a:solidFill>
                  <a:sysClr val="windowText" lastClr="000000"/>
                </a:solidFill>
                <a:latin typeface="Arial" panose="020B0604020202020204" pitchFamily="34" charset="0"/>
                <a:cs typeface="Arial" panose="020B0604020202020204" pitchFamily="34" charset="0"/>
              </a:rPr>
              <a:t>of</a:t>
            </a:r>
            <a:r>
              <a:rPr lang="de-DE" sz="1200" dirty="0" smtClean="0">
                <a:solidFill>
                  <a:sysClr val="windowText" lastClr="000000"/>
                </a:solidFill>
                <a:latin typeface="Arial" panose="020B0604020202020204" pitchFamily="34" charset="0"/>
                <a:cs typeface="Arial" panose="020B0604020202020204" pitchFamily="34" charset="0"/>
              </a:rPr>
              <a:t> </a:t>
            </a:r>
            <a:r>
              <a:rPr lang="de-DE" sz="1200" dirty="0" err="1" smtClean="0">
                <a:solidFill>
                  <a:sysClr val="windowText" lastClr="000000"/>
                </a:solidFill>
                <a:latin typeface="Arial" panose="020B0604020202020204" pitchFamily="34" charset="0"/>
                <a:cs typeface="Arial" panose="020B0604020202020204" pitchFamily="34" charset="0"/>
              </a:rPr>
              <a:t>Bound</a:t>
            </a:r>
            <a:r>
              <a:rPr lang="de-DE" sz="1200" dirty="0" smtClean="0">
                <a:solidFill>
                  <a:sysClr val="windowText" lastClr="000000"/>
                </a:solidFill>
                <a:latin typeface="Arial" panose="020B0604020202020204" pitchFamily="34" charset="0"/>
                <a:cs typeface="Arial" panose="020B0604020202020204" pitchFamily="34" charset="0"/>
              </a:rPr>
              <a:t>-State Strong-Field QED</a:t>
            </a:r>
          </a:p>
          <a:p>
            <a:pPr algn="ctr"/>
            <a:r>
              <a:rPr lang="de-DE" sz="1200" dirty="0" err="1" smtClean="0">
                <a:solidFill>
                  <a:srgbClr val="000000"/>
                </a:solidFill>
                <a:latin typeface="Arial" panose="020B0604020202020204" pitchFamily="34" charset="0"/>
                <a:cs typeface="Arial" panose="020B0604020202020204" pitchFamily="34" charset="0"/>
                <a:sym typeface="Wingdings" panose="05000000000000000000" pitchFamily="2" charset="2"/>
              </a:rPr>
              <a:t>Nuclear</a:t>
            </a:r>
            <a:r>
              <a:rPr lang="de-DE" sz="1200" dirty="0" smtClean="0">
                <a:solidFill>
                  <a:srgbClr val="000000"/>
                </a:solidFill>
                <a:latin typeface="Arial" panose="020B0604020202020204" pitchFamily="34" charset="0"/>
                <a:cs typeface="Arial" panose="020B0604020202020204" pitchFamily="34" charset="0"/>
                <a:sym typeface="Wingdings" panose="05000000000000000000" pitchFamily="2" charset="2"/>
              </a:rPr>
              <a:t> Parameters </a:t>
            </a:r>
            <a:r>
              <a:rPr lang="de-DE" sz="1200" dirty="0" err="1" smtClean="0">
                <a:solidFill>
                  <a:srgbClr val="000000"/>
                </a:solidFill>
                <a:latin typeface="Arial" panose="020B0604020202020204" pitchFamily="34" charset="0"/>
                <a:cs typeface="Arial" panose="020B0604020202020204" pitchFamily="34" charset="0"/>
                <a:sym typeface="Wingdings" panose="05000000000000000000" pitchFamily="2" charset="2"/>
              </a:rPr>
              <a:t>without</a:t>
            </a:r>
            <a:r>
              <a:rPr lang="de-DE" sz="1200" dirty="0" smtClean="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de-DE" sz="1200" dirty="0" err="1" smtClean="0">
                <a:solidFill>
                  <a:srgbClr val="000000"/>
                </a:solidFill>
                <a:latin typeface="Arial" panose="020B0604020202020204" pitchFamily="34" charset="0"/>
                <a:cs typeface="Arial" panose="020B0604020202020204" pitchFamily="34" charset="0"/>
                <a:sym typeface="Wingdings" panose="05000000000000000000" pitchFamily="2" charset="2"/>
              </a:rPr>
              <a:t>Shielding</a:t>
            </a:r>
            <a:r>
              <a:rPr lang="de-DE" sz="1200" dirty="0" smtClean="0">
                <a:solidFill>
                  <a:srgbClr val="000000"/>
                </a:solidFill>
                <a:latin typeface="Arial" panose="020B0604020202020204" pitchFamily="34" charset="0"/>
                <a:cs typeface="Arial" panose="020B0604020202020204" pitchFamily="34" charset="0"/>
                <a:sym typeface="Wingdings" panose="05000000000000000000" pitchFamily="2" charset="2"/>
              </a:rPr>
              <a:t> </a:t>
            </a:r>
            <a:r>
              <a:rPr lang="de-DE" sz="1200" dirty="0" err="1" smtClean="0">
                <a:solidFill>
                  <a:srgbClr val="000000"/>
                </a:solidFill>
                <a:latin typeface="Arial" panose="020B0604020202020204" pitchFamily="34" charset="0"/>
                <a:cs typeface="Arial" panose="020B0604020202020204" pitchFamily="34" charset="0"/>
                <a:sym typeface="Wingdings" panose="05000000000000000000" pitchFamily="2" charset="2"/>
              </a:rPr>
              <a:t>Corrections</a:t>
            </a:r>
            <a:endParaRPr lang="de-DE" sz="1200" dirty="0" smtClean="0">
              <a:solidFill>
                <a:srgbClr val="000000"/>
              </a:solidFill>
              <a:latin typeface="Arial" panose="020B0604020202020204" pitchFamily="34" charset="0"/>
              <a:cs typeface="Arial" panose="020B0604020202020204" pitchFamily="34" charset="0"/>
              <a:sym typeface="Wingdings" panose="05000000000000000000" pitchFamily="2" charset="2"/>
            </a:endParaRPr>
          </a:p>
          <a:p>
            <a:pPr algn="ctr"/>
            <a:endParaRPr lang="de-DE" sz="1200" dirty="0" smtClean="0">
              <a:solidFill>
                <a:srgbClr val="000000"/>
              </a:solidFill>
              <a:latin typeface="Arial" panose="020B0604020202020204" pitchFamily="34" charset="0"/>
              <a:cs typeface="Arial" panose="020B0604020202020204" pitchFamily="34" charset="0"/>
              <a:sym typeface="Wingdings" panose="05000000000000000000" pitchFamily="2" charset="2"/>
            </a:endParaRPr>
          </a:p>
        </p:txBody>
      </p:sp>
      <p:grpSp>
        <p:nvGrpSpPr>
          <p:cNvPr id="37" name="Gruppieren 36"/>
          <p:cNvGrpSpPr/>
          <p:nvPr/>
        </p:nvGrpSpPr>
        <p:grpSpPr>
          <a:xfrm>
            <a:off x="5580112" y="940517"/>
            <a:ext cx="2771800" cy="3712619"/>
            <a:chOff x="5544616" y="836712"/>
            <a:chExt cx="3491880" cy="4104456"/>
          </a:xfrm>
        </p:grpSpPr>
        <p:sp>
          <p:nvSpPr>
            <p:cNvPr id="15" name="Abgerundetes Rechteck 14"/>
            <p:cNvSpPr/>
            <p:nvPr/>
          </p:nvSpPr>
          <p:spPr>
            <a:xfrm>
              <a:off x="5544616" y="836712"/>
              <a:ext cx="3491880" cy="4104456"/>
            </a:xfrm>
            <a:prstGeom prst="roundRect">
              <a:avLst>
                <a:gd name="adj" fmla="val 8874"/>
              </a:avLst>
            </a:prstGeom>
            <a:solidFill>
              <a:srgbClr val="FFFFCC"/>
            </a:solidFill>
            <a:ln>
              <a:solidFill>
                <a:srgbClr val="8FBB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a:endParaRPr>
            </a:p>
          </p:txBody>
        </p:sp>
        <p:grpSp>
          <p:nvGrpSpPr>
            <p:cNvPr id="36" name="Gruppieren 35"/>
            <p:cNvGrpSpPr/>
            <p:nvPr/>
          </p:nvGrpSpPr>
          <p:grpSpPr>
            <a:xfrm>
              <a:off x="5608646" y="908720"/>
              <a:ext cx="3389484" cy="3970730"/>
              <a:chOff x="5608646" y="908720"/>
              <a:chExt cx="3389484" cy="3970730"/>
            </a:xfrm>
          </p:grpSpPr>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08646" y="2924944"/>
                <a:ext cx="3389484" cy="162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6"/>
              <p:cNvSpPr txBox="1"/>
              <p:nvPr/>
            </p:nvSpPr>
            <p:spPr>
              <a:xfrm>
                <a:off x="5660703" y="4437112"/>
                <a:ext cx="3240360" cy="442338"/>
              </a:xfrm>
              <a:prstGeom prst="rect">
                <a:avLst/>
              </a:prstGeom>
              <a:noFill/>
            </p:spPr>
            <p:txBody>
              <a:bodyPr wrap="square" rtlCol="0">
                <a:spAutoFit/>
              </a:bodyPr>
              <a:lstStyle/>
              <a:p>
                <a:pPr algn="ctr"/>
                <a:r>
                  <a:rPr lang="de-DE" sz="1000" dirty="0" smtClean="0">
                    <a:solidFill>
                      <a:prstClr val="black"/>
                    </a:solidFill>
                    <a:cs typeface="Arial" panose="020B0604020202020204" pitchFamily="34" charset="0"/>
                  </a:rPr>
                  <a:t>Next Generation: VUV, X-UV</a:t>
                </a:r>
              </a:p>
              <a:p>
                <a:pPr algn="ctr"/>
                <a:r>
                  <a:rPr lang="de-DE" sz="1000" dirty="0" smtClean="0">
                    <a:solidFill>
                      <a:prstClr val="black"/>
                    </a:solidFill>
                    <a:cs typeface="Arial" panose="020B0604020202020204" pitchFamily="34" charset="0"/>
                  </a:rPr>
                  <a:t>University </a:t>
                </a:r>
                <a:r>
                  <a:rPr lang="de-DE" sz="1000" dirty="0" err="1" smtClean="0">
                    <a:solidFill>
                      <a:prstClr val="black"/>
                    </a:solidFill>
                    <a:cs typeface="Arial" panose="020B0604020202020204" pitchFamily="34" charset="0"/>
                  </a:rPr>
                  <a:t>of</a:t>
                </a:r>
                <a:r>
                  <a:rPr lang="de-DE" sz="1000" dirty="0" smtClean="0">
                    <a:solidFill>
                      <a:prstClr val="black"/>
                    </a:solidFill>
                    <a:cs typeface="Arial" panose="020B0604020202020204" pitchFamily="34" charset="0"/>
                  </a:rPr>
                  <a:t> Münster, TU Darmstadt, GSI</a:t>
                </a:r>
                <a:endParaRPr lang="de-DE" sz="1000" dirty="0">
                  <a:solidFill>
                    <a:prstClr val="black"/>
                  </a:solidFill>
                  <a:latin typeface="Calibri"/>
                </a:endParaRPr>
              </a:p>
            </p:txBody>
          </p:sp>
          <p:pic>
            <p:nvPicPr>
              <p:cNvPr id="18" name="Picture 2"/>
              <p:cNvPicPr>
                <a:picLocks noChangeAspect="1" noChangeArrowheads="1"/>
              </p:cNvPicPr>
              <p:nvPr/>
            </p:nvPicPr>
            <p:blipFill rotWithShape="1">
              <a:blip r:embed="rId3" cstate="print">
                <a:clrChange>
                  <a:clrFrom>
                    <a:srgbClr val="FFFFFF"/>
                  </a:clrFrom>
                  <a:clrTo>
                    <a:srgbClr val="FFFFFF">
                      <a:alpha val="0"/>
                    </a:srgbClr>
                  </a:clrTo>
                </a:clrChange>
              </a:blip>
              <a:srcRect t="6652" r="30878" b="6717"/>
              <a:stretch/>
            </p:blipFill>
            <p:spPr bwMode="auto">
              <a:xfrm>
                <a:off x="5688632" y="908720"/>
                <a:ext cx="2778645" cy="1766481"/>
              </a:xfrm>
              <a:prstGeom prst="rect">
                <a:avLst/>
              </a:prstGeom>
              <a:noFill/>
              <a:ln w="9525">
                <a:noFill/>
                <a:miter lim="800000"/>
                <a:headEnd/>
                <a:tailEnd/>
              </a:ln>
            </p:spPr>
          </p:pic>
          <p:sp>
            <p:nvSpPr>
              <p:cNvPr id="19" name="Textfeld 18"/>
              <p:cNvSpPr txBox="1"/>
              <p:nvPr/>
            </p:nvSpPr>
            <p:spPr>
              <a:xfrm>
                <a:off x="5905825" y="2473324"/>
                <a:ext cx="2995238" cy="425325"/>
              </a:xfrm>
              <a:prstGeom prst="rect">
                <a:avLst/>
              </a:prstGeom>
              <a:noFill/>
            </p:spPr>
            <p:txBody>
              <a:bodyPr wrap="none" rtlCol="0">
                <a:spAutoFit/>
              </a:bodyPr>
              <a:lstStyle/>
              <a:p>
                <a:r>
                  <a:rPr lang="de-DE" sz="1000" dirty="0" err="1" smtClean="0">
                    <a:solidFill>
                      <a:prstClr val="black"/>
                    </a:solidFill>
                    <a:cs typeface="Arial" panose="020B0604020202020204" pitchFamily="34" charset="0"/>
                  </a:rPr>
                  <a:t>Recently</a:t>
                </a:r>
                <a:r>
                  <a:rPr lang="de-DE" sz="1000" dirty="0" smtClean="0">
                    <a:solidFill>
                      <a:prstClr val="black"/>
                    </a:solidFill>
                    <a:cs typeface="Arial" panose="020B0604020202020204" pitchFamily="34" charset="0"/>
                  </a:rPr>
                  <a:t> </a:t>
                </a:r>
                <a:r>
                  <a:rPr lang="de-DE" sz="1000" dirty="0" err="1" smtClean="0">
                    <a:solidFill>
                      <a:prstClr val="black"/>
                    </a:solidFill>
                    <a:cs typeface="Arial" panose="020B0604020202020204" pitchFamily="34" charset="0"/>
                  </a:rPr>
                  <a:t>Commissioned</a:t>
                </a:r>
                <a:r>
                  <a:rPr lang="de-DE" sz="1000" dirty="0" smtClean="0">
                    <a:solidFill>
                      <a:prstClr val="black"/>
                    </a:solidFill>
                    <a:cs typeface="Arial" panose="020B0604020202020204" pitchFamily="34" charset="0"/>
                  </a:rPr>
                  <a:t>: Visible</a:t>
                </a:r>
              </a:p>
              <a:p>
                <a:r>
                  <a:rPr lang="de-DE" sz="900" dirty="0" smtClean="0">
                    <a:solidFill>
                      <a:prstClr val="black"/>
                    </a:solidFill>
                    <a:cs typeface="Arial" panose="020B0604020202020204" pitchFamily="34" charset="0"/>
                  </a:rPr>
                  <a:t>V. </a:t>
                </a:r>
                <a:r>
                  <a:rPr lang="de-DE" sz="900" dirty="0" err="1" smtClean="0">
                    <a:solidFill>
                      <a:prstClr val="black"/>
                    </a:solidFill>
                    <a:cs typeface="Arial" panose="020B0604020202020204" pitchFamily="34" charset="0"/>
                  </a:rPr>
                  <a:t>Hannen</a:t>
                </a:r>
                <a:r>
                  <a:rPr lang="de-DE" sz="900" dirty="0" smtClean="0">
                    <a:solidFill>
                      <a:prstClr val="black"/>
                    </a:solidFill>
                    <a:cs typeface="Arial" panose="020B0604020202020204" pitchFamily="34" charset="0"/>
                  </a:rPr>
                  <a:t> et al., J. </a:t>
                </a:r>
                <a:r>
                  <a:rPr lang="de-DE" sz="900" dirty="0" err="1" smtClean="0">
                    <a:solidFill>
                      <a:prstClr val="black"/>
                    </a:solidFill>
                    <a:cs typeface="Arial" panose="020B0604020202020204" pitchFamily="34" charset="0"/>
                  </a:rPr>
                  <a:t>Instr</a:t>
                </a:r>
                <a:r>
                  <a:rPr lang="de-DE" sz="900" dirty="0" smtClean="0">
                    <a:solidFill>
                      <a:prstClr val="black"/>
                    </a:solidFill>
                    <a:cs typeface="Arial" panose="020B0604020202020204" pitchFamily="34" charset="0"/>
                  </a:rPr>
                  <a:t>. </a:t>
                </a:r>
                <a:r>
                  <a:rPr lang="de-DE" sz="900" b="1" dirty="0" smtClean="0">
                    <a:solidFill>
                      <a:prstClr val="black"/>
                    </a:solidFill>
                    <a:cs typeface="Arial" panose="020B0604020202020204" pitchFamily="34" charset="0"/>
                  </a:rPr>
                  <a:t>8</a:t>
                </a:r>
                <a:r>
                  <a:rPr lang="de-DE" sz="900" dirty="0" smtClean="0">
                    <a:solidFill>
                      <a:prstClr val="black"/>
                    </a:solidFill>
                    <a:cs typeface="Arial" panose="020B0604020202020204" pitchFamily="34" charset="0"/>
                  </a:rPr>
                  <a:t>, P09018 (</a:t>
                </a:r>
                <a:r>
                  <a:rPr lang="de-DE" sz="900" i="1" dirty="0" smtClean="0">
                    <a:solidFill>
                      <a:prstClr val="black"/>
                    </a:solidFill>
                    <a:cs typeface="Arial" panose="020B0604020202020204" pitchFamily="34" charset="0"/>
                  </a:rPr>
                  <a:t>2013</a:t>
                </a:r>
                <a:r>
                  <a:rPr lang="de-DE" sz="900" dirty="0" smtClean="0">
                    <a:solidFill>
                      <a:prstClr val="black"/>
                    </a:solidFill>
                    <a:cs typeface="Arial" panose="020B0604020202020204" pitchFamily="34" charset="0"/>
                  </a:rPr>
                  <a:t>)</a:t>
                </a:r>
                <a:endParaRPr lang="de-DE" sz="900" dirty="0">
                  <a:solidFill>
                    <a:prstClr val="black"/>
                  </a:solidFill>
                  <a:cs typeface="Arial" panose="020B0604020202020204" pitchFamily="34" charset="0"/>
                </a:endParaRPr>
              </a:p>
            </p:txBody>
          </p:sp>
        </p:grpSp>
      </p:gr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949464"/>
            <a:ext cx="3888432" cy="2407528"/>
          </a:xfrm>
          <a:prstGeom prst="rect">
            <a:avLst/>
          </a:prstGeom>
          <a:noFill/>
          <a:ln w="25400">
            <a:solidFill>
              <a:srgbClr val="8FBB77"/>
            </a:solidFill>
          </a:ln>
          <a:extLst/>
        </p:spPr>
      </p:pic>
      <p:grpSp>
        <p:nvGrpSpPr>
          <p:cNvPr id="35" name="Gruppieren 34"/>
          <p:cNvGrpSpPr/>
          <p:nvPr/>
        </p:nvGrpSpPr>
        <p:grpSpPr>
          <a:xfrm>
            <a:off x="580239" y="3631132"/>
            <a:ext cx="3991761" cy="2318148"/>
            <a:chOff x="179512" y="3331108"/>
            <a:chExt cx="4248471" cy="2742443"/>
          </a:xfrm>
        </p:grpSpPr>
        <p:sp>
          <p:nvSpPr>
            <p:cNvPr id="21" name="Abgerundetes Rechteck 20"/>
            <p:cNvSpPr/>
            <p:nvPr/>
          </p:nvSpPr>
          <p:spPr>
            <a:xfrm>
              <a:off x="179512" y="3337246"/>
              <a:ext cx="4176463" cy="2736305"/>
            </a:xfrm>
            <a:prstGeom prst="roundRect">
              <a:avLst>
                <a:gd name="adj" fmla="val 8035"/>
              </a:avLst>
            </a:prstGeom>
            <a:solidFill>
              <a:srgbClr val="FFFFCC"/>
            </a:solidFill>
            <a:ln>
              <a:solidFill>
                <a:srgbClr val="8FBB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latin typeface="Calibri"/>
              </a:endParaRPr>
            </a:p>
          </p:txBody>
        </p:sp>
        <p:pic>
          <p:nvPicPr>
            <p:cNvPr id="22" name="Picture 103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3727" y="3625279"/>
              <a:ext cx="2116370" cy="892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103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108" y="3772863"/>
              <a:ext cx="1657196"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34"/>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043" t="4954" r="3148" b="9068"/>
            <a:stretch/>
          </p:blipFill>
          <p:spPr bwMode="auto">
            <a:xfrm>
              <a:off x="2409291" y="4910881"/>
              <a:ext cx="1586644" cy="106677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03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2347" y="4849415"/>
              <a:ext cx="1429043" cy="111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feld 25"/>
            <p:cNvSpPr txBox="1"/>
            <p:nvPr/>
          </p:nvSpPr>
          <p:spPr>
            <a:xfrm>
              <a:off x="323527" y="3331108"/>
              <a:ext cx="4104456" cy="446276"/>
            </a:xfrm>
            <a:prstGeom prst="rect">
              <a:avLst/>
            </a:prstGeom>
            <a:noFill/>
          </p:spPr>
          <p:txBody>
            <a:bodyPr wrap="square" rtlCol="0">
              <a:spAutoFit/>
            </a:bodyPr>
            <a:lstStyle/>
            <a:p>
              <a:r>
                <a:rPr lang="de-DE" sz="1400" dirty="0" smtClean="0">
                  <a:solidFill>
                    <a:prstClr val="black"/>
                  </a:solidFill>
                  <a:latin typeface="Calibri"/>
                </a:rPr>
                <a:t>High </a:t>
              </a:r>
              <a:r>
                <a:rPr lang="de-DE" sz="1400" dirty="0" err="1" smtClean="0">
                  <a:solidFill>
                    <a:prstClr val="black"/>
                  </a:solidFill>
                  <a:latin typeface="Calibri"/>
                </a:rPr>
                <a:t>Harmonic</a:t>
              </a:r>
              <a:r>
                <a:rPr lang="de-DE" sz="1400" dirty="0" smtClean="0">
                  <a:solidFill>
                    <a:prstClr val="black"/>
                  </a:solidFill>
                  <a:latin typeface="Calibri"/>
                </a:rPr>
                <a:t> Generation :</a:t>
              </a:r>
            </a:p>
            <a:p>
              <a:r>
                <a:rPr lang="de-DE" sz="900" b="1" i="1" dirty="0" smtClean="0">
                  <a:solidFill>
                    <a:prstClr val="black"/>
                  </a:solidFill>
                  <a:latin typeface="Calibri"/>
                </a:rPr>
                <a:t>HIJ (Jan </a:t>
              </a:r>
              <a:r>
                <a:rPr lang="de-DE" sz="900" b="1" i="1" dirty="0" err="1" smtClean="0">
                  <a:solidFill>
                    <a:prstClr val="black"/>
                  </a:solidFill>
                  <a:latin typeface="Calibri"/>
                </a:rPr>
                <a:t>Rothardt</a:t>
              </a:r>
              <a:r>
                <a:rPr lang="de-DE" sz="900" b="1" i="1" dirty="0" smtClean="0">
                  <a:solidFill>
                    <a:prstClr val="black"/>
                  </a:solidFill>
                  <a:latin typeface="Calibri"/>
                </a:rPr>
                <a:t>), GSI</a:t>
              </a:r>
              <a:endParaRPr lang="de-DE" sz="900" b="1" i="1" dirty="0">
                <a:solidFill>
                  <a:prstClr val="black"/>
                </a:solidFill>
                <a:latin typeface="Calibri"/>
              </a:endParaRPr>
            </a:p>
          </p:txBody>
        </p:sp>
        <p:sp>
          <p:nvSpPr>
            <p:cNvPr id="27" name="Textfeld 26"/>
            <p:cNvSpPr txBox="1"/>
            <p:nvPr/>
          </p:nvSpPr>
          <p:spPr>
            <a:xfrm>
              <a:off x="283965" y="4417367"/>
              <a:ext cx="4104456" cy="430887"/>
            </a:xfrm>
            <a:prstGeom prst="rect">
              <a:avLst/>
            </a:prstGeom>
            <a:noFill/>
          </p:spPr>
          <p:txBody>
            <a:bodyPr wrap="square" rtlCol="0">
              <a:spAutoFit/>
            </a:bodyPr>
            <a:lstStyle/>
            <a:p>
              <a:r>
                <a:rPr lang="de-DE" sz="1400" dirty="0" smtClean="0">
                  <a:solidFill>
                    <a:prstClr val="black"/>
                  </a:solidFill>
                  <a:latin typeface="Calibri"/>
                </a:rPr>
                <a:t>X-Ray </a:t>
              </a:r>
              <a:r>
                <a:rPr lang="de-DE" sz="1400" dirty="0" err="1" smtClean="0">
                  <a:solidFill>
                    <a:prstClr val="black"/>
                  </a:solidFill>
                  <a:latin typeface="Calibri"/>
                </a:rPr>
                <a:t>laser</a:t>
              </a:r>
              <a:r>
                <a:rPr lang="de-DE" sz="1400" dirty="0" smtClean="0">
                  <a:solidFill>
                    <a:prstClr val="black"/>
                  </a:solidFill>
                  <a:latin typeface="Calibri"/>
                </a:rPr>
                <a:t>:</a:t>
              </a:r>
            </a:p>
            <a:p>
              <a:r>
                <a:rPr lang="de-DE" sz="800" b="1" i="1" dirty="0" smtClean="0">
                  <a:solidFill>
                    <a:prstClr val="black"/>
                  </a:solidFill>
                  <a:latin typeface="Calibri"/>
                </a:rPr>
                <a:t>GSI, HIJ (Spielmann), Paris-Sud, LOA, </a:t>
              </a:r>
              <a:r>
                <a:rPr lang="de-DE" sz="800" b="1" i="1" dirty="0" err="1" smtClean="0">
                  <a:solidFill>
                    <a:prstClr val="black"/>
                  </a:solidFill>
                  <a:latin typeface="Calibri"/>
                </a:rPr>
                <a:t>Lisbon</a:t>
              </a:r>
              <a:r>
                <a:rPr lang="de-DE" sz="800" b="1" i="1" dirty="0" smtClean="0">
                  <a:solidFill>
                    <a:prstClr val="black"/>
                  </a:solidFill>
                  <a:latin typeface="Calibri"/>
                </a:rPr>
                <a:t>, Bucuresti, Lanzhou</a:t>
              </a:r>
              <a:endParaRPr lang="de-DE" sz="800" b="1" i="1" dirty="0">
                <a:solidFill>
                  <a:prstClr val="black"/>
                </a:solidFill>
                <a:latin typeface="Calibri"/>
              </a:endParaRPr>
            </a:p>
          </p:txBody>
        </p:sp>
      </p:grpSp>
      <p:sp>
        <p:nvSpPr>
          <p:cNvPr id="28" name="Textfeld 27"/>
          <p:cNvSpPr txBox="1"/>
          <p:nvPr/>
        </p:nvSpPr>
        <p:spPr>
          <a:xfrm>
            <a:off x="580239" y="6011415"/>
            <a:ext cx="3954590" cy="307777"/>
          </a:xfrm>
          <a:prstGeom prst="rect">
            <a:avLst/>
          </a:prstGeom>
          <a:solidFill>
            <a:srgbClr val="FFCC99">
              <a:alpha val="86000"/>
            </a:srgbClr>
          </a:solidFill>
          <a:ln w="12700">
            <a:solidFill>
              <a:srgbClr val="FFCC99"/>
            </a:solidFill>
          </a:ln>
        </p:spPr>
        <p:txBody>
          <a:bodyPr wrap="square" rtlCol="0">
            <a:spAutoFit/>
          </a:bodyPr>
          <a:lstStyle/>
          <a:p>
            <a:pPr algn="ctr"/>
            <a:r>
              <a:rPr lang="de-DE" sz="1400" dirty="0" smtClean="0">
                <a:solidFill>
                  <a:prstClr val="black"/>
                </a:solidFill>
                <a:latin typeface="Calibri"/>
              </a:rPr>
              <a:t>New Light </a:t>
            </a:r>
            <a:r>
              <a:rPr lang="de-DE" sz="1400" dirty="0" err="1" smtClean="0">
                <a:solidFill>
                  <a:prstClr val="black"/>
                </a:solidFill>
                <a:latin typeface="Calibri"/>
              </a:rPr>
              <a:t>Sources</a:t>
            </a:r>
            <a:endParaRPr lang="de-DE" sz="1400" dirty="0">
              <a:solidFill>
                <a:prstClr val="black"/>
              </a:solidFill>
              <a:latin typeface="Calibri"/>
            </a:endParaRPr>
          </a:p>
        </p:txBody>
      </p:sp>
    </p:spTree>
    <p:extLst>
      <p:ext uri="{BB962C8B-B14F-4D97-AF65-F5344CB8AC3E}">
        <p14:creationId xmlns:p14="http://schemas.microsoft.com/office/powerpoint/2010/main" val="3554302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13</a:t>
            </a:fld>
            <a:endParaRPr lang="de-DE" altLang="de-DE" dirty="0"/>
          </a:p>
        </p:txBody>
      </p:sp>
      <p:sp>
        <p:nvSpPr>
          <p:cNvPr id="3"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
        <p:nvSpPr>
          <p:cNvPr id="4" name="Textfeld 3"/>
          <p:cNvSpPr txBox="1"/>
          <p:nvPr/>
        </p:nvSpPr>
        <p:spPr>
          <a:xfrm>
            <a:off x="0" y="45785"/>
            <a:ext cx="9144000" cy="430887"/>
          </a:xfrm>
          <a:prstGeom prst="rect">
            <a:avLst/>
          </a:prstGeom>
          <a:noFill/>
        </p:spPr>
        <p:txBody>
          <a:bodyPr wrap="square" rtlCol="0">
            <a:spAutoFit/>
          </a:bodyPr>
          <a:lstStyle/>
          <a:p>
            <a:pPr algn="ctr"/>
            <a:r>
              <a:rPr lang="de-DE" sz="2200" b="1" dirty="0" err="1" smtClean="0"/>
              <a:t>MaXs</a:t>
            </a:r>
            <a:r>
              <a:rPr lang="de-DE" sz="2200" b="1" dirty="0" smtClean="0"/>
              <a:t>: Micro-</a:t>
            </a:r>
            <a:r>
              <a:rPr lang="de-DE" sz="2200" b="1" dirty="0" err="1" smtClean="0"/>
              <a:t>Calorimeter</a:t>
            </a:r>
            <a:r>
              <a:rPr lang="de-DE" sz="2200" b="1" dirty="0" smtClean="0"/>
              <a:t> Arrays </a:t>
            </a:r>
            <a:r>
              <a:rPr lang="de-DE" sz="2200" b="1" dirty="0" err="1" smtClean="0"/>
              <a:t>for</a:t>
            </a:r>
            <a:r>
              <a:rPr lang="de-DE" sz="2200" b="1" dirty="0" smtClean="0"/>
              <a:t> Hi-Res X-Ray </a:t>
            </a:r>
            <a:r>
              <a:rPr lang="de-DE" sz="2200" b="1" dirty="0" err="1" smtClean="0"/>
              <a:t>Spectroscopy</a:t>
            </a:r>
            <a:endParaRPr lang="de-DE" sz="2200" b="1" dirty="0"/>
          </a:p>
        </p:txBody>
      </p:sp>
      <p:pic>
        <p:nvPicPr>
          <p:cNvPr id="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530" y="980729"/>
            <a:ext cx="3078342"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2"/>
          <p:cNvSpPr txBox="1"/>
          <p:nvPr/>
        </p:nvSpPr>
        <p:spPr>
          <a:xfrm>
            <a:off x="3811824" y="980728"/>
            <a:ext cx="4576600" cy="612645"/>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algn="ctr"/>
            <a:r>
              <a:rPr lang="en-US" sz="1400" b="1" dirty="0" smtClean="0">
                <a:solidFill>
                  <a:prstClr val="black"/>
                </a:solidFill>
                <a:cs typeface="Arial" panose="020B0604020202020204" pitchFamily="34" charset="0"/>
              </a:rPr>
              <a:t>Performance test at the ESR internal target</a:t>
            </a:r>
          </a:p>
          <a:p>
            <a:pPr algn="ctr"/>
            <a:r>
              <a:rPr lang="en-US" sz="1400" b="1" dirty="0" smtClean="0">
                <a:solidFill>
                  <a:prstClr val="black"/>
                </a:solidFill>
                <a:cs typeface="Arial" panose="020B0604020202020204" pitchFamily="34" charset="0"/>
              </a:rPr>
              <a:t>Xe</a:t>
            </a:r>
            <a:r>
              <a:rPr lang="en-US" sz="1400" b="1" baseline="30000" dirty="0" smtClean="0">
                <a:solidFill>
                  <a:prstClr val="black"/>
                </a:solidFill>
                <a:cs typeface="Arial" panose="020B0604020202020204" pitchFamily="34" charset="0"/>
              </a:rPr>
              <a:t>54+</a:t>
            </a:r>
            <a:r>
              <a:rPr lang="en-US" sz="1400" b="1" dirty="0" smtClean="0">
                <a:solidFill>
                  <a:prstClr val="black"/>
                </a:solidFill>
                <a:cs typeface="Arial" panose="020B0604020202020204" pitchFamily="34" charset="0"/>
              </a:rPr>
              <a:t> =&gt; </a:t>
            </a:r>
            <a:r>
              <a:rPr lang="en-US" sz="1400" b="1" dirty="0" err="1" smtClean="0">
                <a:solidFill>
                  <a:prstClr val="black"/>
                </a:solidFill>
                <a:cs typeface="Arial" panose="020B0604020202020204" pitchFamily="34" charset="0"/>
              </a:rPr>
              <a:t>Xe</a:t>
            </a:r>
            <a:r>
              <a:rPr lang="en-US" sz="1400" b="1" dirty="0" smtClean="0">
                <a:solidFill>
                  <a:prstClr val="black"/>
                </a:solidFill>
                <a:cs typeface="Arial" panose="020B0604020202020204" pitchFamily="34" charset="0"/>
              </a:rPr>
              <a:t> at 50 MeV/u  (</a:t>
            </a:r>
            <a:r>
              <a:rPr lang="en-US" sz="1400" b="1" i="1" dirty="0" smtClean="0">
                <a:solidFill>
                  <a:prstClr val="black"/>
                </a:solidFill>
                <a:cs typeface="Arial" panose="020B0604020202020204" pitchFamily="34" charset="0"/>
              </a:rPr>
              <a:t>August 2014</a:t>
            </a:r>
            <a:r>
              <a:rPr lang="en-US" sz="1400" b="1" dirty="0" smtClean="0">
                <a:solidFill>
                  <a:prstClr val="black"/>
                </a:solidFill>
                <a:cs typeface="Arial" panose="020B0604020202020204" pitchFamily="34" charset="0"/>
              </a:rPr>
              <a:t>)</a:t>
            </a:r>
            <a:endParaRPr lang="en-US" sz="1400" b="1" dirty="0">
              <a:solidFill>
                <a:prstClr val="black"/>
              </a:solidFill>
              <a:cs typeface="Arial" panose="020B0604020202020204" pitchFamily="34" charset="0"/>
            </a:endParaRPr>
          </a:p>
        </p:txBody>
      </p:sp>
      <p:grpSp>
        <p:nvGrpSpPr>
          <p:cNvPr id="16" name="Gruppieren 15"/>
          <p:cNvGrpSpPr/>
          <p:nvPr/>
        </p:nvGrpSpPr>
        <p:grpSpPr>
          <a:xfrm>
            <a:off x="3811823" y="1772816"/>
            <a:ext cx="4576601" cy="2870498"/>
            <a:chOff x="3869682" y="2336740"/>
            <a:chExt cx="5495925" cy="3352800"/>
          </a:xfrm>
        </p:grpSpPr>
        <p:pic>
          <p:nvPicPr>
            <p:cNvPr id="10" name="Bild 2" descr="D:\andreas\projekte\BMBF_maXs_2011\Xe-Spectrum_2014.png"/>
            <p:cNvPicPr/>
            <p:nvPr/>
          </p:nvPicPr>
          <p:blipFill>
            <a:blip r:embed="rId3" cstate="print"/>
            <a:srcRect/>
            <a:stretch>
              <a:fillRect/>
            </a:stretch>
          </p:blipFill>
          <p:spPr bwMode="auto">
            <a:xfrm>
              <a:off x="3869682" y="2336740"/>
              <a:ext cx="5495925" cy="3352800"/>
            </a:xfrm>
            <a:prstGeom prst="rect">
              <a:avLst/>
            </a:prstGeom>
            <a:noFill/>
            <a:ln w="12700">
              <a:solidFill>
                <a:schemeClr val="bg2"/>
              </a:solidFill>
              <a:miter lim="800000"/>
              <a:headEnd/>
              <a:tailEnd/>
            </a:ln>
          </p:spPr>
        </p:pic>
        <p:sp>
          <p:nvSpPr>
            <p:cNvPr id="13" name="Textfeld 3"/>
            <p:cNvSpPr txBox="1"/>
            <p:nvPr/>
          </p:nvSpPr>
          <p:spPr>
            <a:xfrm rot="19759515">
              <a:off x="5293035" y="3170254"/>
              <a:ext cx="2567306" cy="707886"/>
            </a:xfrm>
            <a:prstGeom prst="rect">
              <a:avLst/>
            </a:prstGeom>
            <a:noFill/>
          </p:spPr>
          <p:txBody>
            <a:bodyPr wrap="none" rtlCol="0">
              <a:spAutoFit/>
            </a:bodyPr>
            <a:lstStyle/>
            <a:p>
              <a:r>
                <a:rPr lang="en-US" sz="4000" dirty="0" smtClean="0">
                  <a:solidFill>
                    <a:srgbClr val="EEECE1">
                      <a:lumMod val="50000"/>
                    </a:srgbClr>
                  </a:solidFill>
                  <a:latin typeface="Calibri"/>
                </a:rPr>
                <a:t>Preliminary</a:t>
              </a:r>
              <a:endParaRPr lang="en-US" sz="4000" dirty="0">
                <a:solidFill>
                  <a:srgbClr val="EEECE1">
                    <a:lumMod val="50000"/>
                  </a:srgbClr>
                </a:solidFill>
                <a:latin typeface="Calibri"/>
              </a:endParaRPr>
            </a:p>
          </p:txBody>
        </p:sp>
      </p:grpSp>
      <p:sp>
        <p:nvSpPr>
          <p:cNvPr id="14" name="Textfeld 4"/>
          <p:cNvSpPr txBox="1"/>
          <p:nvPr/>
        </p:nvSpPr>
        <p:spPr>
          <a:xfrm>
            <a:off x="3811824" y="4831999"/>
            <a:ext cx="4576600" cy="397201"/>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ctr"/>
            <a:r>
              <a:rPr lang="en-US" sz="1400" dirty="0" smtClean="0">
                <a:solidFill>
                  <a:prstClr val="black"/>
                </a:solidFill>
                <a:cs typeface="Arial" panose="020B0604020202020204" pitchFamily="34" charset="0"/>
              </a:rPr>
              <a:t>Resolution of better than 60 eV at 60 keV achieved !</a:t>
            </a:r>
            <a:endParaRPr lang="en-US" sz="1400" dirty="0">
              <a:solidFill>
                <a:prstClr val="black"/>
              </a:solidFill>
              <a:cs typeface="Arial" panose="020B0604020202020204" pitchFamily="34" charset="0"/>
            </a:endParaRPr>
          </a:p>
        </p:txBody>
      </p:sp>
    </p:spTree>
    <p:extLst>
      <p:ext uri="{BB962C8B-B14F-4D97-AF65-F5344CB8AC3E}">
        <p14:creationId xmlns:p14="http://schemas.microsoft.com/office/powerpoint/2010/main" val="12482417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14</a:t>
            </a:fld>
            <a:endParaRPr lang="de-DE" altLang="de-DE" dirty="0"/>
          </a:p>
        </p:txBody>
      </p:sp>
      <p:sp>
        <p:nvSpPr>
          <p:cNvPr id="3"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
        <p:nvSpPr>
          <p:cNvPr id="4" name="Textfeld 3"/>
          <p:cNvSpPr txBox="1"/>
          <p:nvPr/>
        </p:nvSpPr>
        <p:spPr>
          <a:xfrm>
            <a:off x="0" y="76562"/>
            <a:ext cx="9144000" cy="400110"/>
          </a:xfrm>
          <a:prstGeom prst="rect">
            <a:avLst/>
          </a:prstGeom>
          <a:noFill/>
        </p:spPr>
        <p:txBody>
          <a:bodyPr wrap="square" rtlCol="0">
            <a:spAutoFit/>
          </a:bodyPr>
          <a:lstStyle/>
          <a:p>
            <a:pPr algn="ctr"/>
            <a:r>
              <a:rPr lang="de-DE" sz="2000" b="1" dirty="0" err="1" smtClean="0"/>
              <a:t>Energy</a:t>
            </a:r>
            <a:r>
              <a:rPr lang="de-DE" sz="2000" b="1" dirty="0" smtClean="0"/>
              <a:t> </a:t>
            </a:r>
            <a:r>
              <a:rPr lang="de-DE" sz="2000" b="1" dirty="0" err="1" smtClean="0"/>
              <a:t>Despersive</a:t>
            </a:r>
            <a:r>
              <a:rPr lang="de-DE" sz="2000" b="1" dirty="0" smtClean="0"/>
              <a:t> </a:t>
            </a:r>
            <a:r>
              <a:rPr lang="de-DE" sz="2000" b="1" dirty="0" err="1" smtClean="0"/>
              <a:t>Fluorescence</a:t>
            </a:r>
            <a:r>
              <a:rPr lang="de-DE" sz="2000" b="1" dirty="0" smtClean="0"/>
              <a:t> </a:t>
            </a:r>
            <a:r>
              <a:rPr lang="de-DE" sz="2000" b="1" dirty="0" err="1" smtClean="0"/>
              <a:t>Diagnostics</a:t>
            </a:r>
            <a:r>
              <a:rPr lang="de-DE" sz="2000" b="1" dirty="0" smtClean="0"/>
              <a:t> at </a:t>
            </a:r>
            <a:r>
              <a:rPr lang="de-DE" sz="2000" b="1" dirty="0" err="1" smtClean="0"/>
              <a:t>the</a:t>
            </a:r>
            <a:r>
              <a:rPr lang="de-DE" sz="2000" b="1" dirty="0" smtClean="0"/>
              <a:t> ESR Internal Target</a:t>
            </a:r>
            <a:endParaRPr lang="de-DE" sz="2000" b="1" dirty="0"/>
          </a:p>
        </p:txBody>
      </p:sp>
      <p:pic>
        <p:nvPicPr>
          <p:cNvPr id="9"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0000"/>
                    </a14:imgEffect>
                    <a14:imgEffect>
                      <a14:colorTemperature colorTemp="590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539552" y="4783245"/>
            <a:ext cx="2581153" cy="1387087"/>
          </a:xfrm>
          <a:prstGeom prst="rect">
            <a:avLst/>
          </a:prstGeom>
          <a:solidFill>
            <a:schemeClr val="accent5"/>
          </a:solidFill>
          <a:ln w="12700">
            <a:solidFill>
              <a:schemeClr val="bg2"/>
            </a:solidFill>
          </a:ln>
          <a:effectLst>
            <a:outerShdw blurRad="50800" dist="38100" dir="2700000" algn="tl" rotWithShape="0">
              <a:schemeClr val="bg2">
                <a:alpha val="40000"/>
              </a:schemeClr>
            </a:outerShdw>
          </a:effectLst>
          <a:extLst/>
        </p:spPr>
      </p:pic>
      <p:pic>
        <p:nvPicPr>
          <p:cNvPr id="10" name="Picture 2" descr="C:\Users\Philipp\Documents\AG Ehresmann\Projekt SPARC\Poster STORI 14\Spektrometer.jpg"/>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691896" y="2615105"/>
            <a:ext cx="2109226" cy="3544671"/>
          </a:xfrm>
          <a:prstGeom prst="rect">
            <a:avLst/>
          </a:prstGeom>
          <a:noFill/>
          <a:ln w="12700">
            <a:solidFill>
              <a:schemeClr val="bg2"/>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pic>
        <p:nvPicPr>
          <p:cNvPr id="11" name="Picture 2" descr="C:\Users\Philipp\Documents\AG Ehresmann\Vortrag 2013 SPARC\Bilder\PhiMo Schema.png"/>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91579" y="2615105"/>
            <a:ext cx="2077098" cy="1949479"/>
          </a:xfrm>
          <a:prstGeom prst="rect">
            <a:avLst/>
          </a:prstGeom>
          <a:noFill/>
          <a:ln w="12700">
            <a:solidFill>
              <a:schemeClr val="bg2"/>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12" name="Rechteck 7"/>
          <p:cNvSpPr/>
          <p:nvPr/>
        </p:nvSpPr>
        <p:spPr>
          <a:xfrm>
            <a:off x="539552" y="908720"/>
            <a:ext cx="8261570" cy="1474419"/>
          </a:xfrm>
          <a:prstGeom prst="rect">
            <a:avLst/>
          </a:prstGeom>
          <a:solidFill>
            <a:srgbClr val="8FBB77">
              <a:alpha val="26000"/>
            </a:srgbClr>
          </a:solidFill>
          <a:ln w="12700">
            <a:solidFill>
              <a:srgbClr val="8FBB77"/>
            </a:solidFill>
          </a:ln>
          <a:effectLst>
            <a:outerShdw blurRad="50800" dist="38100" dir="2700000" algn="tl" rotWithShape="0">
              <a:schemeClr val="bg2">
                <a:alpha val="40000"/>
              </a:schemeClr>
            </a:outerShdw>
          </a:effectLst>
        </p:spPr>
        <p:txBody>
          <a:bodyPr wrap="square" tIns="90000" bIns="90000" anchor="ctr" anchorCtr="0">
            <a:spAutoFit/>
          </a:bodyPr>
          <a:lstStyle/>
          <a:p>
            <a:pPr algn="l"/>
            <a:r>
              <a:rPr lang="en-US" sz="1400" b="1" dirty="0">
                <a:solidFill>
                  <a:prstClr val="black"/>
                </a:solidFill>
                <a:cs typeface="Arial" panose="020B0604020202020204" pitchFamily="34" charset="0"/>
              </a:rPr>
              <a:t>This </a:t>
            </a:r>
            <a:r>
              <a:rPr lang="en-US" sz="1400" b="1" dirty="0" smtClean="0">
                <a:solidFill>
                  <a:prstClr val="black"/>
                </a:solidFill>
                <a:cs typeface="Arial" panose="020B0604020202020204" pitchFamily="34" charset="0"/>
              </a:rPr>
              <a:t>experiment  (August 2014):</a:t>
            </a:r>
            <a:br>
              <a:rPr lang="en-US" sz="1400" b="1" dirty="0" smtClean="0">
                <a:solidFill>
                  <a:prstClr val="black"/>
                </a:solidFill>
                <a:cs typeface="Arial" panose="020B0604020202020204" pitchFamily="34" charset="0"/>
              </a:rPr>
            </a:br>
            <a:r>
              <a:rPr lang="en-US" sz="1400" b="1" dirty="0">
                <a:solidFill>
                  <a:prstClr val="black"/>
                </a:solidFill>
                <a:cs typeface="Arial" panose="020B0604020202020204" pitchFamily="34" charset="0"/>
              </a:rPr>
              <a:t/>
            </a:r>
            <a:br>
              <a:rPr lang="en-US" sz="1400" b="1" dirty="0">
                <a:solidFill>
                  <a:prstClr val="black"/>
                </a:solidFill>
                <a:cs typeface="Arial" panose="020B0604020202020204" pitchFamily="34" charset="0"/>
              </a:rPr>
            </a:br>
            <a:r>
              <a:rPr lang="en-US" sz="1400" b="1" dirty="0">
                <a:solidFill>
                  <a:prstClr val="black"/>
                </a:solidFill>
                <a:cs typeface="Arial" panose="020B0604020202020204" pitchFamily="34" charset="0"/>
              </a:rPr>
              <a:t>Projectiles:</a:t>
            </a:r>
            <a:r>
              <a:rPr lang="en-US" sz="1400" dirty="0">
                <a:solidFill>
                  <a:prstClr val="black"/>
                </a:solidFill>
                <a:cs typeface="Arial" panose="020B0604020202020204" pitchFamily="34" charset="0"/>
              </a:rPr>
              <a:t> Xe</a:t>
            </a:r>
            <a:r>
              <a:rPr lang="en-US" sz="1400" baseline="30000" dirty="0">
                <a:solidFill>
                  <a:prstClr val="black"/>
                </a:solidFill>
                <a:cs typeface="Arial" panose="020B0604020202020204" pitchFamily="34" charset="0"/>
              </a:rPr>
              <a:t>52+</a:t>
            </a:r>
            <a:r>
              <a:rPr lang="en-US" sz="1400" dirty="0">
                <a:solidFill>
                  <a:prstClr val="black"/>
                </a:solidFill>
                <a:cs typeface="Arial" panose="020B0604020202020204" pitchFamily="34" charset="0"/>
              </a:rPr>
              <a:t> or Xe</a:t>
            </a:r>
            <a:r>
              <a:rPr lang="en-US" sz="1400" baseline="30000" dirty="0">
                <a:solidFill>
                  <a:prstClr val="black"/>
                </a:solidFill>
                <a:cs typeface="Arial" panose="020B0604020202020204" pitchFamily="34" charset="0"/>
              </a:rPr>
              <a:t>54+</a:t>
            </a:r>
            <a:r>
              <a:rPr lang="en-US" sz="1400" dirty="0">
                <a:solidFill>
                  <a:prstClr val="black"/>
                </a:solidFill>
                <a:cs typeface="Arial" panose="020B0604020202020204" pitchFamily="34" charset="0"/>
              </a:rPr>
              <a:t> </a:t>
            </a:r>
            <a:r>
              <a:rPr lang="en-US" sz="1400" dirty="0" smtClean="0">
                <a:solidFill>
                  <a:prstClr val="black"/>
                </a:solidFill>
                <a:cs typeface="Arial" panose="020B0604020202020204" pitchFamily="34" charset="0"/>
              </a:rPr>
              <a:t> =&gt; </a:t>
            </a:r>
            <a:r>
              <a:rPr lang="en-US" sz="1400" dirty="0" err="1" smtClean="0">
                <a:solidFill>
                  <a:prstClr val="black"/>
                </a:solidFill>
                <a:cs typeface="Arial" panose="020B0604020202020204" pitchFamily="34" charset="0"/>
              </a:rPr>
              <a:t>Xe</a:t>
            </a:r>
            <a:r>
              <a:rPr lang="en-US" sz="1400" dirty="0" smtClean="0">
                <a:solidFill>
                  <a:prstClr val="black"/>
                </a:solidFill>
                <a:cs typeface="Arial" panose="020B0604020202020204" pitchFamily="34" charset="0"/>
              </a:rPr>
              <a:t> at </a:t>
            </a:r>
            <a:r>
              <a:rPr lang="en-US" sz="1400" dirty="0">
                <a:solidFill>
                  <a:prstClr val="black"/>
                </a:solidFill>
                <a:cs typeface="Arial" panose="020B0604020202020204" pitchFamily="34" charset="0"/>
              </a:rPr>
              <a:t>50MeV/u</a:t>
            </a:r>
          </a:p>
          <a:p>
            <a:pPr algn="l"/>
            <a:r>
              <a:rPr lang="en-US" sz="1400" b="1" dirty="0" smtClean="0">
                <a:solidFill>
                  <a:prstClr val="black"/>
                </a:solidFill>
                <a:cs typeface="Arial" panose="020B0604020202020204" pitchFamily="34" charset="0"/>
              </a:rPr>
              <a:t>Aim</a:t>
            </a:r>
            <a:r>
              <a:rPr lang="en-US" sz="1400" dirty="0">
                <a:solidFill>
                  <a:prstClr val="black"/>
                </a:solidFill>
                <a:cs typeface="Arial" panose="020B0604020202020204" pitchFamily="34" charset="0"/>
              </a:rPr>
              <a:t>: Signal-to-noise ratio of </a:t>
            </a:r>
            <a:r>
              <a:rPr lang="en-US" sz="1400" dirty="0" smtClean="0">
                <a:solidFill>
                  <a:prstClr val="black"/>
                </a:solidFill>
                <a:cs typeface="Arial" panose="020B0604020202020204" pitchFamily="34" charset="0"/>
              </a:rPr>
              <a:t>dispersed fluorescence </a:t>
            </a:r>
            <a:r>
              <a:rPr lang="en-US" sz="1400" dirty="0">
                <a:solidFill>
                  <a:prstClr val="black"/>
                </a:solidFill>
                <a:cs typeface="Arial" panose="020B0604020202020204" pitchFamily="34" charset="0"/>
              </a:rPr>
              <a:t>experiments sufficient for experiments despite very small solid angle for observation</a:t>
            </a:r>
            <a:r>
              <a:rPr lang="en-US" sz="1400" dirty="0" smtClean="0">
                <a:solidFill>
                  <a:prstClr val="black"/>
                </a:solidFill>
                <a:cs typeface="Arial" panose="020B0604020202020204" pitchFamily="34" charset="0"/>
              </a:rPr>
              <a:t>?</a:t>
            </a:r>
            <a:br>
              <a:rPr lang="en-US" sz="1400" dirty="0" smtClean="0">
                <a:solidFill>
                  <a:prstClr val="black"/>
                </a:solidFill>
                <a:cs typeface="Arial" panose="020B0604020202020204" pitchFamily="34" charset="0"/>
              </a:rPr>
            </a:br>
            <a:r>
              <a:rPr lang="en-US" sz="1400" dirty="0" smtClean="0">
                <a:solidFill>
                  <a:prstClr val="black"/>
                </a:solidFill>
                <a:cs typeface="Arial" panose="020B0604020202020204" pitchFamily="34" charset="0"/>
              </a:rPr>
              <a:t> </a:t>
            </a:r>
            <a:endParaRPr lang="en-US" sz="1400" dirty="0">
              <a:solidFill>
                <a:prstClr val="black"/>
              </a:solidFill>
              <a:cs typeface="Arial" panose="020B0604020202020204" pitchFamily="34" charset="0"/>
            </a:endParaRPr>
          </a:p>
        </p:txBody>
      </p:sp>
      <p:pic>
        <p:nvPicPr>
          <p:cNvPr id="13" name="Picture 2"/>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bwMode="auto">
          <a:xfrm>
            <a:off x="3386426" y="2615105"/>
            <a:ext cx="2910169" cy="3544671"/>
          </a:xfrm>
          <a:prstGeom prst="rect">
            <a:avLst/>
          </a:prstGeom>
          <a:noFill/>
          <a:ln w="12700">
            <a:solidFill>
              <a:schemeClr val="bg2"/>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14" name="Rechteck 10"/>
          <p:cNvSpPr/>
          <p:nvPr/>
        </p:nvSpPr>
        <p:spPr>
          <a:xfrm>
            <a:off x="3386427" y="6295386"/>
            <a:ext cx="2910168" cy="397201"/>
          </a:xfrm>
          <a:prstGeom prst="rect">
            <a:avLst/>
          </a:prstGeom>
          <a:solidFill>
            <a:srgbClr val="FFCC99">
              <a:alpha val="86000"/>
            </a:srgbClr>
          </a:solidFill>
          <a:ln w="12700">
            <a:solidFill>
              <a:srgbClr val="FFCC99"/>
            </a:solidFill>
          </a:ln>
        </p:spPr>
        <p:txBody>
          <a:bodyPr wrap="square" tIns="90000" bIns="90000" anchor="ctr" anchorCtr="0">
            <a:spAutoFit/>
          </a:bodyPr>
          <a:lstStyle/>
          <a:p>
            <a:pPr algn="ctr"/>
            <a:r>
              <a:rPr lang="en-US" sz="1400" dirty="0">
                <a:solidFill>
                  <a:prstClr val="black"/>
                </a:solidFill>
                <a:cs typeface="Arial" panose="020B0604020202020204" pitchFamily="34" charset="0"/>
              </a:rPr>
              <a:t>First spectra</a:t>
            </a:r>
          </a:p>
        </p:txBody>
      </p:sp>
    </p:spTree>
    <p:extLst>
      <p:ext uri="{BB962C8B-B14F-4D97-AF65-F5344CB8AC3E}">
        <p14:creationId xmlns:p14="http://schemas.microsoft.com/office/powerpoint/2010/main" val="20959129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15</a:t>
            </a:fld>
            <a:endParaRPr lang="de-DE" altLang="de-DE" dirty="0"/>
          </a:p>
        </p:txBody>
      </p:sp>
      <p:sp>
        <p:nvSpPr>
          <p:cNvPr id="3"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
        <p:nvSpPr>
          <p:cNvPr id="4" name="Textfeld 3"/>
          <p:cNvSpPr txBox="1"/>
          <p:nvPr/>
        </p:nvSpPr>
        <p:spPr>
          <a:xfrm>
            <a:off x="0" y="-27384"/>
            <a:ext cx="9144000" cy="523220"/>
          </a:xfrm>
          <a:prstGeom prst="rect">
            <a:avLst/>
          </a:prstGeom>
          <a:noFill/>
        </p:spPr>
        <p:txBody>
          <a:bodyPr wrap="square" rtlCol="0">
            <a:spAutoFit/>
          </a:bodyPr>
          <a:lstStyle/>
          <a:p>
            <a:pPr algn="ctr"/>
            <a:r>
              <a:rPr lang="de-DE" sz="2800" b="1" dirty="0" smtClean="0"/>
              <a:t>Laser </a:t>
            </a:r>
            <a:r>
              <a:rPr lang="de-DE" sz="2800" b="1" dirty="0" err="1" smtClean="0"/>
              <a:t>Cooling</a:t>
            </a:r>
            <a:r>
              <a:rPr lang="de-DE" sz="2800" b="1" dirty="0" smtClean="0"/>
              <a:t> at SIS100</a:t>
            </a:r>
            <a:endParaRPr lang="de-DE" sz="2800" b="1" dirty="0"/>
          </a:p>
        </p:txBody>
      </p:sp>
      <p:pic>
        <p:nvPicPr>
          <p:cNvPr id="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3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4393" y="885392"/>
            <a:ext cx="3758089" cy="3973945"/>
          </a:xfrm>
          <a:prstGeom prst="rect">
            <a:avLst/>
          </a:prstGeom>
          <a:noFill/>
          <a:ln w="12700">
            <a:solidFill>
              <a:schemeClr val="bg2"/>
            </a:solidFill>
            <a:miter lim="800000"/>
            <a:headEnd/>
            <a:tailEnd/>
          </a:ln>
          <a:effectLst>
            <a:glow rad="63500">
              <a:schemeClr val="bg2">
                <a:lumMod val="20000"/>
                <a:lumOff val="80000"/>
                <a:alpha val="40000"/>
              </a:schemeClr>
            </a:glow>
          </a:effectLst>
          <a:extLst>
            <a:ext uri="{909E8E84-426E-40DD-AFC4-6F175D3DCCD1}">
              <a14:hiddenFill xmlns:a14="http://schemas.microsoft.com/office/drawing/2010/main">
                <a:solidFill>
                  <a:schemeClr val="accent1"/>
                </a:solidFill>
              </a14:hiddenFill>
            </a:ext>
          </a:extLst>
        </p:spPr>
      </p:pic>
      <p:pic>
        <p:nvPicPr>
          <p:cNvPr id="9"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3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99992" y="3573016"/>
            <a:ext cx="2376264" cy="2536659"/>
          </a:xfrm>
          <a:prstGeom prst="rect">
            <a:avLst/>
          </a:prstGeom>
          <a:noFill/>
          <a:ln w="12700">
            <a:solidFill>
              <a:schemeClr val="bg2"/>
            </a:solidFill>
            <a:miter lim="800000"/>
            <a:headEnd/>
            <a:tailEnd/>
          </a:ln>
          <a:effectLst>
            <a:glow rad="63500">
              <a:schemeClr val="bg2">
                <a:lumMod val="20000"/>
                <a:lumOff val="80000"/>
                <a:alpha val="40000"/>
              </a:schemeClr>
            </a:glow>
          </a:effectLst>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
                    </a14:imgEffect>
                    <a14:imgEffect>
                      <a14:brightnessContrast contrast="-34000"/>
                    </a14:imgEffect>
                  </a14:imgLayer>
                </a14:imgProps>
              </a:ext>
              <a:ext uri="{28A0092B-C50C-407E-A947-70E740481C1C}">
                <a14:useLocalDpi xmlns:a14="http://schemas.microsoft.com/office/drawing/2010/main" val="0"/>
              </a:ext>
            </a:extLst>
          </a:blip>
          <a:srcRect/>
          <a:stretch>
            <a:fillRect/>
          </a:stretch>
        </p:blipFill>
        <p:spPr bwMode="auto">
          <a:xfrm>
            <a:off x="6588224" y="3861048"/>
            <a:ext cx="2375944" cy="1994791"/>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2" descr="D:\GSI Darmstadt\FAIR@GSI - PB\Kick-Off Meeting 5 Aug 2014\building\Laserverlauf fuer SIS300 aus Versorgungsbereich_01.tif"/>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4000"/>
                    </a14:imgEffect>
                    <a14:imgEffect>
                      <a14:colorTemperature colorTemp="7200"/>
                    </a14:imgEffect>
                    <a14:imgEffect>
                      <a14:brightnessContrast bright="8000" contrast="40000"/>
                    </a14:imgEffect>
                  </a14:imgLayer>
                </a14:imgProps>
              </a:ext>
              <a:ext uri="{28A0092B-C50C-407E-A947-70E740481C1C}">
                <a14:useLocalDpi xmlns:a14="http://schemas.microsoft.com/office/drawing/2010/main" val="0"/>
              </a:ext>
            </a:extLst>
          </a:blip>
          <a:srcRect/>
          <a:stretch>
            <a:fillRect/>
          </a:stretch>
        </p:blipFill>
        <p:spPr bwMode="auto">
          <a:xfrm>
            <a:off x="4499992" y="885393"/>
            <a:ext cx="4464176" cy="2029958"/>
          </a:xfrm>
          <a:prstGeom prst="rect">
            <a:avLst/>
          </a:prstGeom>
          <a:noFill/>
          <a:ln w="12700">
            <a:solidFill>
              <a:schemeClr val="accent6">
                <a:lumMod val="50000"/>
              </a:schemeClr>
            </a:solidFill>
            <a:miter lim="800000"/>
            <a:headEnd/>
            <a:tailEnd/>
          </a:ln>
          <a:effectLst>
            <a:glow rad="63500">
              <a:schemeClr val="bg2">
                <a:lumMod val="20000"/>
                <a:lumOff val="80000"/>
                <a:alpha val="40000"/>
              </a:schemeClr>
            </a:glow>
          </a:effectLst>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4499992" y="2996952"/>
            <a:ext cx="4464176" cy="397201"/>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ctr"/>
            <a:r>
              <a:rPr lang="de-DE" sz="1400" dirty="0" err="1" smtClean="0"/>
              <a:t>Accelerator</a:t>
            </a:r>
            <a:r>
              <a:rPr lang="de-DE" sz="1400" dirty="0" smtClean="0"/>
              <a:t> Tunnel (</a:t>
            </a:r>
            <a:r>
              <a:rPr lang="de-DE" sz="1400" dirty="0" err="1" smtClean="0"/>
              <a:t>left</a:t>
            </a:r>
            <a:r>
              <a:rPr lang="de-DE" sz="1400" dirty="0" smtClean="0"/>
              <a:t>)  </a:t>
            </a:r>
            <a:r>
              <a:rPr lang="de-DE" sz="1400" dirty="0" err="1" smtClean="0"/>
              <a:t>and</a:t>
            </a:r>
            <a:r>
              <a:rPr lang="de-DE" sz="1400" dirty="0" smtClean="0"/>
              <a:t> Laser Lab (</a:t>
            </a:r>
            <a:r>
              <a:rPr lang="de-DE" sz="1400" dirty="0" err="1" smtClean="0"/>
              <a:t>right</a:t>
            </a:r>
            <a:r>
              <a:rPr lang="de-DE" sz="1400" dirty="0" smtClean="0"/>
              <a:t>)</a:t>
            </a:r>
            <a:endParaRPr lang="de-DE" sz="1400" dirty="0"/>
          </a:p>
        </p:txBody>
      </p:sp>
      <p:pic>
        <p:nvPicPr>
          <p:cNvPr id="12" name="Grafik 1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4393" y="4941167"/>
            <a:ext cx="3091428" cy="1168507"/>
          </a:xfrm>
          <a:prstGeom prst="rect">
            <a:avLst/>
          </a:prstGeom>
          <a:solidFill>
            <a:srgbClr val="FFFFFF"/>
          </a:solidFill>
          <a:ln>
            <a:noFill/>
          </a:ln>
        </p:spPr>
      </p:pic>
      <p:sp>
        <p:nvSpPr>
          <p:cNvPr id="13" name="Textfeld 12"/>
          <p:cNvSpPr txBox="1"/>
          <p:nvPr/>
        </p:nvSpPr>
        <p:spPr>
          <a:xfrm>
            <a:off x="532404" y="6109674"/>
            <a:ext cx="3083417" cy="338554"/>
          </a:xfrm>
          <a:prstGeom prst="rect">
            <a:avLst/>
          </a:prstGeom>
          <a:noFill/>
          <a:ln w="38100">
            <a:solidFill>
              <a:srgbClr val="FF0000"/>
            </a:solidFill>
          </a:ln>
        </p:spPr>
        <p:txBody>
          <a:bodyPr wrap="square" rtlCol="0">
            <a:spAutoFit/>
          </a:bodyPr>
          <a:lstStyle/>
          <a:p>
            <a:pPr algn="l"/>
            <a:r>
              <a:rPr lang="de-DE" sz="1600" dirty="0" err="1" smtClean="0"/>
              <a:t>Detector</a:t>
            </a:r>
            <a:r>
              <a:rPr lang="de-DE" sz="1600" dirty="0" smtClean="0"/>
              <a:t> </a:t>
            </a:r>
            <a:r>
              <a:rPr lang="de-DE" sz="1600" dirty="0" err="1" smtClean="0"/>
              <a:t>for</a:t>
            </a:r>
            <a:r>
              <a:rPr lang="de-DE" sz="1600" dirty="0" smtClean="0"/>
              <a:t> XUV light, </a:t>
            </a:r>
            <a:r>
              <a:rPr lang="de-DE" sz="1600" dirty="0" err="1" smtClean="0"/>
              <a:t>see</a:t>
            </a:r>
            <a:r>
              <a:rPr lang="de-DE" sz="1600" dirty="0" smtClean="0"/>
              <a:t> p.12 </a:t>
            </a:r>
            <a:endParaRPr lang="de-DE" sz="1600" dirty="0"/>
          </a:p>
        </p:txBody>
      </p:sp>
    </p:spTree>
    <p:extLst>
      <p:ext uri="{BB962C8B-B14F-4D97-AF65-F5344CB8AC3E}">
        <p14:creationId xmlns:p14="http://schemas.microsoft.com/office/powerpoint/2010/main" val="4778950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16</a:t>
            </a:fld>
            <a:endParaRPr lang="de-DE" altLang="de-DE" dirty="0"/>
          </a:p>
        </p:txBody>
      </p:sp>
      <p:sp>
        <p:nvSpPr>
          <p:cNvPr id="3"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
        <p:nvSpPr>
          <p:cNvPr id="4" name="Textfeld 3"/>
          <p:cNvSpPr txBox="1"/>
          <p:nvPr/>
        </p:nvSpPr>
        <p:spPr>
          <a:xfrm>
            <a:off x="0" y="25460"/>
            <a:ext cx="9144000" cy="523220"/>
          </a:xfrm>
          <a:prstGeom prst="rect">
            <a:avLst/>
          </a:prstGeom>
          <a:noFill/>
        </p:spPr>
        <p:txBody>
          <a:bodyPr wrap="square" rtlCol="0">
            <a:spAutoFit/>
          </a:bodyPr>
          <a:lstStyle/>
          <a:p>
            <a:pPr algn="ctr"/>
            <a:r>
              <a:rPr lang="de-DE" sz="2800" b="1" dirty="0" err="1" smtClean="0"/>
              <a:t>Atomic</a:t>
            </a:r>
            <a:r>
              <a:rPr lang="de-DE" sz="2800" b="1" dirty="0" smtClean="0"/>
              <a:t> </a:t>
            </a:r>
            <a:r>
              <a:rPr lang="de-DE" sz="2800" b="1" dirty="0" err="1" smtClean="0"/>
              <a:t>Physics</a:t>
            </a:r>
            <a:r>
              <a:rPr lang="de-DE" sz="2800" b="1" dirty="0" smtClean="0"/>
              <a:t> Experiments at APPA-Cave</a:t>
            </a:r>
            <a:endParaRPr lang="de-DE" sz="2800" b="1" dirty="0"/>
          </a:p>
        </p:txBody>
      </p:sp>
      <p:sp>
        <p:nvSpPr>
          <p:cNvPr id="8" name="Textfeld 2"/>
          <p:cNvSpPr txBox="1">
            <a:spLocks noChangeArrowheads="1"/>
          </p:cNvSpPr>
          <p:nvPr/>
        </p:nvSpPr>
        <p:spPr bwMode="auto">
          <a:xfrm>
            <a:off x="1619250" y="2322513"/>
            <a:ext cx="5905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de-DE">
              <a:solidFill>
                <a:prstClr val="black"/>
              </a:solidFill>
              <a:cs typeface="Arial" charset="0"/>
            </a:endParaRPr>
          </a:p>
          <a:p>
            <a:pPr eaLnBrk="1" fontAlgn="base" hangingPunct="1">
              <a:spcBef>
                <a:spcPct val="0"/>
              </a:spcBef>
              <a:spcAft>
                <a:spcPct val="0"/>
              </a:spcAft>
            </a:pPr>
            <a:endParaRPr lang="en-US" altLang="de-DE">
              <a:solidFill>
                <a:prstClr val="black"/>
              </a:solidFill>
              <a:cs typeface="Arial" charset="0"/>
            </a:endParaRPr>
          </a:p>
        </p:txBody>
      </p:sp>
      <p:sp>
        <p:nvSpPr>
          <p:cNvPr id="9" name="Textfeld 1"/>
          <p:cNvSpPr txBox="1"/>
          <p:nvPr/>
        </p:nvSpPr>
        <p:spPr>
          <a:xfrm>
            <a:off x="594045" y="836712"/>
            <a:ext cx="8010404" cy="828089"/>
          </a:xfrm>
          <a:prstGeom prst="rect">
            <a:avLst/>
          </a:prstGeom>
          <a:solidFill>
            <a:srgbClr val="8FBB77">
              <a:alpha val="26000"/>
            </a:srgbClr>
          </a:solidFill>
          <a:ln w="12700">
            <a:solidFill>
              <a:schemeClr val="accent6">
                <a:lumMod val="50000"/>
              </a:schemeClr>
            </a:solidFill>
          </a:ln>
          <a:effectLst>
            <a:outerShdw blurRad="50800" dist="38100" dir="2700000" algn="tl" rotWithShape="0">
              <a:schemeClr val="bg2">
                <a:alpha val="40000"/>
              </a:schemeClr>
            </a:outerShdw>
          </a:effectLst>
        </p:spPr>
        <p:txBody>
          <a:bodyPr wrap="square" tIns="90000" bIns="90000" rtlCol="0" anchor="ctr" anchorCtr="0">
            <a:spAutoFit/>
          </a:bodyPr>
          <a:lstStyle/>
          <a:p>
            <a:pPr algn="just" fontAlgn="base">
              <a:spcBef>
                <a:spcPct val="0"/>
              </a:spcBef>
              <a:spcAft>
                <a:spcPct val="0"/>
              </a:spcAft>
            </a:pPr>
            <a:r>
              <a:rPr lang="en-GB" sz="1400" b="1" dirty="0" smtClean="0">
                <a:solidFill>
                  <a:prstClr val="black"/>
                </a:solidFill>
                <a:latin typeface="Arial" charset="0"/>
                <a:cs typeface="Arial" charset="0"/>
              </a:rPr>
              <a:t>Topic: </a:t>
            </a:r>
            <a:r>
              <a:rPr lang="en-GB" sz="1400" dirty="0">
                <a:solidFill>
                  <a:prstClr val="black"/>
                </a:solidFill>
                <a:latin typeface="Arial" charset="0"/>
                <a:cs typeface="Arial" charset="0"/>
              </a:rPr>
              <a:t>A</a:t>
            </a:r>
            <a:r>
              <a:rPr lang="en-GB" sz="1400" dirty="0" smtClean="0">
                <a:solidFill>
                  <a:prstClr val="black"/>
                </a:solidFill>
                <a:latin typeface="Arial" charset="0"/>
                <a:cs typeface="Arial" charset="0"/>
              </a:rPr>
              <a:t>tomic and nuclear spectroscopy on relativistic, few-electron heavy ions (HCI)</a:t>
            </a:r>
            <a:endParaRPr lang="en-GB" sz="1400" b="1" dirty="0" smtClean="0">
              <a:solidFill>
                <a:prstClr val="black"/>
              </a:solidFill>
              <a:latin typeface="Arial" charset="0"/>
              <a:cs typeface="Arial" charset="0"/>
            </a:endParaRPr>
          </a:p>
          <a:p>
            <a:pPr algn="just" fontAlgn="base">
              <a:spcBef>
                <a:spcPct val="0"/>
              </a:spcBef>
              <a:spcAft>
                <a:spcPct val="0"/>
              </a:spcAft>
            </a:pPr>
            <a:r>
              <a:rPr lang="en-GB" sz="1400" b="1" dirty="0" smtClean="0">
                <a:solidFill>
                  <a:prstClr val="black"/>
                </a:solidFill>
                <a:latin typeface="Arial" charset="0"/>
                <a:cs typeface="Arial" charset="0"/>
              </a:rPr>
              <a:t>Method: </a:t>
            </a:r>
            <a:r>
              <a:rPr lang="en-GB" sz="1400" dirty="0" smtClean="0">
                <a:solidFill>
                  <a:prstClr val="black"/>
                </a:solidFill>
                <a:latin typeface="Arial" charset="0"/>
                <a:cs typeface="Arial" charset="0"/>
              </a:rPr>
              <a:t>Indirectly, high resolution spectroscopic investigation of HCI by means of  resonant coherent excitation of relativistic few-electron ions in crystals</a:t>
            </a:r>
            <a:endParaRPr lang="en-GB" sz="1400" dirty="0">
              <a:solidFill>
                <a:prstClr val="black"/>
              </a:solidFill>
              <a:latin typeface="Arial" charset="0"/>
              <a:cs typeface="Arial" charset="0"/>
            </a:endParaRPr>
          </a:p>
        </p:txBody>
      </p:sp>
      <p:sp>
        <p:nvSpPr>
          <p:cNvPr id="12" name="Ellipse 2"/>
          <p:cNvSpPr/>
          <p:nvPr/>
        </p:nvSpPr>
        <p:spPr bwMode="auto">
          <a:xfrm rot="3468331">
            <a:off x="3304224" y="4161544"/>
            <a:ext cx="495397" cy="1768705"/>
          </a:xfrm>
          <a:prstGeom prst="ellipse">
            <a:avLst/>
          </a:prstGeom>
          <a:noFill/>
          <a:ln w="25400" cmpd="sng">
            <a:solidFill>
              <a:srgbClr val="FF0000"/>
            </a:solidFill>
          </a:ln>
          <a:effectLst/>
          <a:extLst/>
        </p:spPr>
        <p:txBody>
          <a:bodyPr wrap="none" rtlCol="0" anchor="ctr"/>
          <a:lstStyle/>
          <a:p>
            <a:pPr algn="ctr"/>
            <a:endParaRPr lang="en-GB" kern="0" smtClean="0">
              <a:solidFill>
                <a:sysClr val="windowText" lastClr="000000"/>
              </a:solidFill>
              <a:latin typeface="Arial" charset="0"/>
              <a:cs typeface="Arial" charset="0"/>
            </a:endParaRPr>
          </a:p>
        </p:txBody>
      </p:sp>
      <p:grpSp>
        <p:nvGrpSpPr>
          <p:cNvPr id="18" name="Gruppieren 17"/>
          <p:cNvGrpSpPr/>
          <p:nvPr/>
        </p:nvGrpSpPr>
        <p:grpSpPr>
          <a:xfrm>
            <a:off x="1259632" y="1772816"/>
            <a:ext cx="6714259" cy="3960440"/>
            <a:chOff x="594045" y="1988840"/>
            <a:chExt cx="6714259" cy="3960440"/>
          </a:xfrm>
        </p:grpSpPr>
        <p:pic>
          <p:nvPicPr>
            <p:cNvPr id="11"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
                      </a14:imgEffect>
                      <a14:imgEffect>
                        <a14:colorTemperature colorTemp="7200"/>
                      </a14:imgEffect>
                      <a14:imgEffect>
                        <a14:brightnessContrast bright="8000" contrast="20000"/>
                      </a14:imgEffect>
                    </a14:imgLayer>
                  </a14:imgProps>
                </a:ext>
                <a:ext uri="{28A0092B-C50C-407E-A947-70E740481C1C}">
                  <a14:useLocalDpi xmlns:a14="http://schemas.microsoft.com/office/drawing/2010/main" val="0"/>
                </a:ext>
              </a:extLst>
            </a:blip>
            <a:srcRect l="6828" t="15325" r="19963" b="11083"/>
            <a:stretch/>
          </p:blipFill>
          <p:spPr bwMode="auto">
            <a:xfrm>
              <a:off x="594045" y="1988840"/>
              <a:ext cx="6714259" cy="3960440"/>
            </a:xfrm>
            <a:prstGeom prst="rect">
              <a:avLst/>
            </a:prstGeom>
            <a:noFill/>
            <a:ln w="952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3"/>
            <p:cNvSpPr txBox="1"/>
            <p:nvPr/>
          </p:nvSpPr>
          <p:spPr>
            <a:xfrm>
              <a:off x="4338461" y="5418515"/>
              <a:ext cx="1952497" cy="458757"/>
            </a:xfrm>
            <a:prstGeom prst="rect">
              <a:avLst/>
            </a:prstGeom>
            <a:solidFill>
              <a:schemeClr val="accent3"/>
            </a:solidFill>
            <a:ln w="25400">
              <a:solidFill>
                <a:srgbClr val="FF0000"/>
              </a:solidFill>
            </a:ln>
          </p:spPr>
          <p:txBody>
            <a:bodyPr wrap="square" tIns="90000" bIns="90000" rtlCol="0" anchor="ctr" anchorCtr="0">
              <a:spAutoFit/>
            </a:bodyPr>
            <a:lstStyle/>
            <a:p>
              <a:pPr algn="ctr" fontAlgn="base">
                <a:spcBef>
                  <a:spcPct val="0"/>
                </a:spcBef>
                <a:spcAft>
                  <a:spcPct val="0"/>
                </a:spcAft>
              </a:pPr>
              <a:r>
                <a:rPr lang="en-GB" b="1" dirty="0" smtClean="0">
                  <a:solidFill>
                    <a:srgbClr val="F79646">
                      <a:lumMod val="75000"/>
                    </a:srgbClr>
                  </a:solidFill>
                  <a:latin typeface="Arial" charset="0"/>
                  <a:cs typeface="Arial" charset="0"/>
                </a:rPr>
                <a:t>SPARC Setup</a:t>
              </a:r>
              <a:endParaRPr lang="en-GB" b="1" dirty="0">
                <a:solidFill>
                  <a:srgbClr val="F79646">
                    <a:lumMod val="75000"/>
                  </a:srgbClr>
                </a:solidFill>
                <a:latin typeface="Arial" charset="0"/>
                <a:cs typeface="Arial" charset="0"/>
              </a:endParaRPr>
            </a:p>
          </p:txBody>
        </p:sp>
      </p:grpSp>
      <p:cxnSp>
        <p:nvCxnSpPr>
          <p:cNvPr id="14" name="Gerade Verbindung mit Pfeil 5"/>
          <p:cNvCxnSpPr/>
          <p:nvPr/>
        </p:nvCxnSpPr>
        <p:spPr>
          <a:xfrm>
            <a:off x="3851920" y="5157192"/>
            <a:ext cx="1152128" cy="346685"/>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5" name="Textfeld 8"/>
          <p:cNvSpPr txBox="1"/>
          <p:nvPr/>
        </p:nvSpPr>
        <p:spPr>
          <a:xfrm>
            <a:off x="1259631" y="5805264"/>
            <a:ext cx="6714259" cy="366424"/>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ctr" fontAlgn="base">
              <a:spcBef>
                <a:spcPct val="0"/>
              </a:spcBef>
              <a:spcAft>
                <a:spcPct val="0"/>
              </a:spcAft>
            </a:pPr>
            <a:r>
              <a:rPr lang="en-GB" sz="1200" b="1" dirty="0" smtClean="0">
                <a:solidFill>
                  <a:prstClr val="black"/>
                </a:solidFill>
                <a:latin typeface="Arial" charset="0"/>
                <a:cs typeface="Arial" charset="0"/>
              </a:rPr>
              <a:t>International collaboration: </a:t>
            </a:r>
            <a:r>
              <a:rPr lang="en-GB" sz="1200" dirty="0" smtClean="0">
                <a:solidFill>
                  <a:prstClr val="black"/>
                </a:solidFill>
                <a:latin typeface="Arial" charset="0"/>
                <a:cs typeface="Arial" charset="0"/>
              </a:rPr>
              <a:t>France, Germany, Japan, Romania</a:t>
            </a:r>
            <a:endParaRPr lang="en-GB" sz="1200" dirty="0">
              <a:solidFill>
                <a:prstClr val="black"/>
              </a:solidFill>
              <a:latin typeface="Arial" charset="0"/>
              <a:cs typeface="Arial" charset="0"/>
            </a:endParaRPr>
          </a:p>
        </p:txBody>
      </p:sp>
    </p:spTree>
    <p:extLst>
      <p:ext uri="{BB962C8B-B14F-4D97-AF65-F5344CB8AC3E}">
        <p14:creationId xmlns:p14="http://schemas.microsoft.com/office/powerpoint/2010/main" val="14720836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17</a:t>
            </a:fld>
            <a:endParaRPr lang="de-DE" altLang="de-DE" dirty="0"/>
          </a:p>
        </p:txBody>
      </p:sp>
      <p:sp>
        <p:nvSpPr>
          <p:cNvPr id="3"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
        <p:nvSpPr>
          <p:cNvPr id="4" name="Textfeld 3"/>
          <p:cNvSpPr txBox="1"/>
          <p:nvPr/>
        </p:nvSpPr>
        <p:spPr>
          <a:xfrm>
            <a:off x="0" y="25460"/>
            <a:ext cx="9144000" cy="523220"/>
          </a:xfrm>
          <a:prstGeom prst="rect">
            <a:avLst/>
          </a:prstGeom>
          <a:noFill/>
        </p:spPr>
        <p:txBody>
          <a:bodyPr wrap="square" rtlCol="0">
            <a:spAutoFit/>
          </a:bodyPr>
          <a:lstStyle/>
          <a:p>
            <a:pPr algn="ctr"/>
            <a:r>
              <a:rPr lang="de-DE" sz="2800" b="1" dirty="0" err="1" smtClean="0"/>
              <a:t>Atomic</a:t>
            </a:r>
            <a:r>
              <a:rPr lang="de-DE" sz="2800" b="1" dirty="0" smtClean="0"/>
              <a:t> </a:t>
            </a:r>
            <a:r>
              <a:rPr lang="de-DE" sz="2800" b="1" dirty="0" err="1" smtClean="0"/>
              <a:t>Physics</a:t>
            </a:r>
            <a:r>
              <a:rPr lang="de-DE" sz="2800" b="1" dirty="0" smtClean="0"/>
              <a:t> Experiments at APPA-Cave</a:t>
            </a:r>
            <a:endParaRPr lang="de-DE" sz="2800" b="1" dirty="0"/>
          </a:p>
        </p:txBody>
      </p:sp>
      <p:sp>
        <p:nvSpPr>
          <p:cNvPr id="8" name="Textfeld 2"/>
          <p:cNvSpPr txBox="1">
            <a:spLocks noChangeArrowheads="1"/>
          </p:cNvSpPr>
          <p:nvPr/>
        </p:nvSpPr>
        <p:spPr bwMode="auto">
          <a:xfrm>
            <a:off x="1619250" y="2322513"/>
            <a:ext cx="59055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de-DE">
              <a:solidFill>
                <a:prstClr val="black"/>
              </a:solidFill>
              <a:cs typeface="Arial" charset="0"/>
            </a:endParaRPr>
          </a:p>
          <a:p>
            <a:pPr eaLnBrk="1" fontAlgn="base" hangingPunct="1">
              <a:spcBef>
                <a:spcPct val="0"/>
              </a:spcBef>
              <a:spcAft>
                <a:spcPct val="0"/>
              </a:spcAft>
            </a:pPr>
            <a:endParaRPr lang="en-US" altLang="de-DE">
              <a:solidFill>
                <a:prstClr val="black"/>
              </a:solidFill>
              <a:cs typeface="Arial" charset="0"/>
            </a:endParaRPr>
          </a:p>
        </p:txBody>
      </p:sp>
      <p:sp>
        <p:nvSpPr>
          <p:cNvPr id="9" name="Rectangle 1"/>
          <p:cNvSpPr/>
          <p:nvPr/>
        </p:nvSpPr>
        <p:spPr>
          <a:xfrm>
            <a:off x="597249" y="872139"/>
            <a:ext cx="8007200" cy="612645"/>
          </a:xfrm>
          <a:prstGeom prst="rect">
            <a:avLst/>
          </a:prstGeom>
          <a:solidFill>
            <a:srgbClr val="8FBB77">
              <a:alpha val="26000"/>
            </a:srgbClr>
          </a:solidFill>
          <a:ln w="12700">
            <a:solidFill>
              <a:srgbClr val="8FBB77"/>
            </a:solidFill>
          </a:ln>
        </p:spPr>
        <p:txBody>
          <a:bodyPr wrap="square" tIns="90000" bIns="90000" anchor="ctr" anchorCtr="0">
            <a:spAutoFit/>
          </a:bodyPr>
          <a:lstStyle/>
          <a:p>
            <a:pPr algn="just" fontAlgn="base">
              <a:spcBef>
                <a:spcPct val="0"/>
              </a:spcBef>
              <a:spcAft>
                <a:spcPct val="0"/>
              </a:spcAft>
            </a:pPr>
            <a:r>
              <a:rPr lang="en-GB" sz="1400" b="1" dirty="0" smtClean="0">
                <a:solidFill>
                  <a:prstClr val="black"/>
                </a:solidFill>
                <a:latin typeface="Arial" charset="0"/>
                <a:cs typeface="Arial" charset="0"/>
              </a:rPr>
              <a:t>Setup: </a:t>
            </a:r>
            <a:r>
              <a:rPr lang="en-GB" sz="1400" dirty="0" smtClean="0">
                <a:solidFill>
                  <a:prstClr val="black"/>
                </a:solidFill>
                <a:latin typeface="Arial" charset="0"/>
                <a:cs typeface="Arial" charset="0"/>
              </a:rPr>
              <a:t>Main </a:t>
            </a:r>
            <a:r>
              <a:rPr lang="en-GB" sz="1400" dirty="0">
                <a:solidFill>
                  <a:prstClr val="black"/>
                </a:solidFill>
                <a:latin typeface="Arial" charset="0"/>
                <a:cs typeface="Arial" charset="0"/>
              </a:rPr>
              <a:t>parts installed and commissioned at GSI </a:t>
            </a:r>
            <a:r>
              <a:rPr lang="en-GB" sz="1400" dirty="0" smtClean="0">
                <a:solidFill>
                  <a:prstClr val="black"/>
                </a:solidFill>
                <a:latin typeface="Arial" charset="0"/>
                <a:cs typeface="Arial" charset="0"/>
              </a:rPr>
              <a:t>with SIS18 and ESR ion beams;</a:t>
            </a:r>
            <a:br>
              <a:rPr lang="en-GB" sz="1400" dirty="0" smtClean="0">
                <a:solidFill>
                  <a:prstClr val="black"/>
                </a:solidFill>
                <a:latin typeface="Arial" charset="0"/>
                <a:cs typeface="Arial" charset="0"/>
              </a:rPr>
            </a:br>
            <a:r>
              <a:rPr lang="en-GB" sz="1400" dirty="0" smtClean="0">
                <a:solidFill>
                  <a:prstClr val="black"/>
                </a:solidFill>
                <a:latin typeface="Arial" charset="0"/>
                <a:cs typeface="Arial" charset="0"/>
              </a:rPr>
              <a:t>              Vacuum </a:t>
            </a:r>
            <a:r>
              <a:rPr lang="en-GB" sz="1400" dirty="0">
                <a:solidFill>
                  <a:prstClr val="black"/>
                </a:solidFill>
                <a:latin typeface="Arial" charset="0"/>
                <a:cs typeface="Arial" charset="0"/>
              </a:rPr>
              <a:t>chamber with high precision </a:t>
            </a:r>
            <a:r>
              <a:rPr lang="en-GB" sz="1400" dirty="0" smtClean="0">
                <a:solidFill>
                  <a:prstClr val="black"/>
                </a:solidFill>
                <a:latin typeface="Arial" charset="0"/>
                <a:cs typeface="Arial" charset="0"/>
              </a:rPr>
              <a:t>5 - axes </a:t>
            </a:r>
            <a:r>
              <a:rPr lang="en-GB" sz="1400" dirty="0">
                <a:solidFill>
                  <a:prstClr val="black"/>
                </a:solidFill>
                <a:latin typeface="Arial" charset="0"/>
                <a:cs typeface="Arial" charset="0"/>
              </a:rPr>
              <a:t>goniometer, photon and particle detectors</a:t>
            </a:r>
          </a:p>
        </p:txBody>
      </p:sp>
      <p:pic>
        <p:nvPicPr>
          <p:cNvPr id="10" name="Grafik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16000" contrast="1000"/>
                    </a14:imgEffect>
                  </a14:imgLayer>
                </a14:imgProps>
              </a:ext>
              <a:ext uri="{28A0092B-C50C-407E-A947-70E740481C1C}">
                <a14:useLocalDpi xmlns:a14="http://schemas.microsoft.com/office/drawing/2010/main" val="0"/>
              </a:ext>
            </a:extLst>
          </a:blip>
          <a:stretch>
            <a:fillRect/>
          </a:stretch>
        </p:blipFill>
        <p:spPr>
          <a:xfrm>
            <a:off x="580525" y="1685648"/>
            <a:ext cx="4176465" cy="2319416"/>
          </a:xfrm>
          <a:prstGeom prst="rect">
            <a:avLst/>
          </a:prstGeom>
          <a:ln w="12700" cmpd="sng">
            <a:solidFill>
              <a:schemeClr val="bg2"/>
            </a:solidFill>
          </a:ln>
          <a:effectLst>
            <a:outerShdw blurRad="50800" dist="38100" dir="2700000" algn="tl" rotWithShape="0">
              <a:schemeClr val="bg2">
                <a:alpha val="40000"/>
              </a:schemeClr>
            </a:outerShdw>
          </a:effectLst>
        </p:spPr>
      </p:pic>
      <p:sp>
        <p:nvSpPr>
          <p:cNvPr id="11" name="Ellipse 8"/>
          <p:cNvSpPr/>
          <p:nvPr/>
        </p:nvSpPr>
        <p:spPr bwMode="auto">
          <a:xfrm>
            <a:off x="1619672" y="2394359"/>
            <a:ext cx="903600" cy="901995"/>
          </a:xfrm>
          <a:prstGeom prst="ellipse">
            <a:avLst/>
          </a:prstGeom>
          <a:noFill/>
          <a:ln w="34925" cmpd="sng">
            <a:solidFill>
              <a:srgbClr val="FF0000"/>
            </a:solidFill>
          </a:ln>
          <a:effectLst/>
          <a:extLst/>
        </p:spPr>
        <p:txBody>
          <a:bodyPr wrap="none" rtlCol="0" anchor="ctr"/>
          <a:lstStyle/>
          <a:p>
            <a:pPr algn="ctr"/>
            <a:endParaRPr lang="en-GB" kern="0" smtClean="0">
              <a:solidFill>
                <a:sysClr val="windowText" lastClr="000000"/>
              </a:solidFill>
              <a:latin typeface="Arial" charset="0"/>
              <a:cs typeface="Arial" charset="0"/>
            </a:endParaRPr>
          </a:p>
        </p:txBody>
      </p:sp>
      <p:cxnSp>
        <p:nvCxnSpPr>
          <p:cNvPr id="12" name="Gerade Verbindung mit Pfeil 10"/>
          <p:cNvCxnSpPr/>
          <p:nvPr/>
        </p:nvCxnSpPr>
        <p:spPr>
          <a:xfrm>
            <a:off x="2088000" y="1584000"/>
            <a:ext cx="0" cy="803682"/>
          </a:xfrm>
          <a:prstGeom prst="straightConnector1">
            <a:avLst/>
          </a:prstGeom>
          <a:ln w="34925" cmpd="sng">
            <a:solidFill>
              <a:srgbClr val="FF0000"/>
            </a:solidFill>
            <a:tailEnd type="triangle" w="med" len="lg"/>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pic>
        <p:nvPicPr>
          <p:cNvPr id="13" name="Grafik 9"/>
          <p:cNvPicPr>
            <a:picLocks noChangeAspect="1"/>
          </p:cNvPicPr>
          <p:nvPr/>
        </p:nvPicPr>
        <p:blipFill>
          <a:blip r:embed="rId5" cstate="print">
            <a:extLst>
              <a:ext uri="{BEBA8EAE-BF5A-486C-A8C5-ECC9F3942E4B}">
                <a14:imgProps xmlns:a14="http://schemas.microsoft.com/office/drawing/2010/main">
                  <a14:imgLayer r:embed="rId6">
                    <a14:imgEffect>
                      <a14:sharpenSoften amount="4000"/>
                    </a14:imgEffect>
                    <a14:imgEffect>
                      <a14:colorTemperature colorTemp="7200"/>
                    </a14:imgEffect>
                    <a14:imgEffect>
                      <a14:brightnessContrast bright="1000" contrast="-40000"/>
                    </a14:imgEffect>
                  </a14:imgLayer>
                </a14:imgProps>
              </a:ext>
              <a:ext uri="{28A0092B-C50C-407E-A947-70E740481C1C}">
                <a14:useLocalDpi xmlns:a14="http://schemas.microsoft.com/office/drawing/2010/main" val="0"/>
              </a:ext>
            </a:extLst>
          </a:blip>
          <a:stretch>
            <a:fillRect/>
          </a:stretch>
        </p:blipFill>
        <p:spPr>
          <a:xfrm>
            <a:off x="5076055" y="4218458"/>
            <a:ext cx="3528394" cy="1997039"/>
          </a:xfrm>
          <a:prstGeom prst="rect">
            <a:avLst/>
          </a:prstGeom>
          <a:ln w="12700">
            <a:solidFill>
              <a:schemeClr val="bg2"/>
            </a:solidFill>
          </a:ln>
          <a:effectLst>
            <a:outerShdw blurRad="50800" dist="38100" dir="2700000" algn="tl" rotWithShape="0">
              <a:schemeClr val="bg2">
                <a:alpha val="40000"/>
              </a:schemeClr>
            </a:outerShdw>
          </a:effectLst>
        </p:spPr>
      </p:pic>
      <p:sp>
        <p:nvSpPr>
          <p:cNvPr id="15" name="Textfeld 28"/>
          <p:cNvSpPr txBox="1"/>
          <p:nvPr/>
        </p:nvSpPr>
        <p:spPr>
          <a:xfrm>
            <a:off x="6192000" y="3652576"/>
            <a:ext cx="1368201" cy="397201"/>
          </a:xfrm>
          <a:prstGeom prst="rect">
            <a:avLst/>
          </a:prstGeom>
          <a:solidFill>
            <a:schemeClr val="accent1"/>
          </a:solidFill>
          <a:ln w="12700">
            <a:solidFill>
              <a:schemeClr val="bg2"/>
            </a:solidFill>
          </a:ln>
          <a:effectLst>
            <a:outerShdw blurRad="50800" dist="38100" dir="2700000" algn="tl" rotWithShape="0">
              <a:schemeClr val="bg2">
                <a:alpha val="40000"/>
              </a:schemeClr>
            </a:outerShdw>
          </a:effectLst>
        </p:spPr>
        <p:txBody>
          <a:bodyPr wrap="square" tIns="90000" bIns="90000" rtlCol="0" anchor="ctr" anchorCtr="0">
            <a:spAutoFit/>
          </a:bodyPr>
          <a:lstStyle/>
          <a:p>
            <a:pPr algn="ctr" fontAlgn="base">
              <a:spcBef>
                <a:spcPct val="0"/>
              </a:spcBef>
              <a:spcAft>
                <a:spcPct val="0"/>
              </a:spcAft>
            </a:pPr>
            <a:r>
              <a:rPr lang="en-GB" sz="1400" b="1" dirty="0" err="1" smtClean="0">
                <a:solidFill>
                  <a:srgbClr val="0070C0"/>
                </a:solidFill>
                <a:latin typeface="Arial" charset="0"/>
                <a:cs typeface="Arial" charset="0"/>
              </a:rPr>
              <a:t>E</a:t>
            </a:r>
            <a:r>
              <a:rPr lang="en-GB" sz="1400" b="1" baseline="-25000" dirty="0" err="1" smtClean="0">
                <a:solidFill>
                  <a:srgbClr val="0070C0"/>
                </a:solidFill>
                <a:latin typeface="Symbol" panose="05050102010706020507" pitchFamily="18" charset="2"/>
                <a:cs typeface="Arial" charset="0"/>
              </a:rPr>
              <a:t>g</a:t>
            </a:r>
            <a:r>
              <a:rPr lang="en-GB" sz="1400" b="1" dirty="0" smtClean="0">
                <a:solidFill>
                  <a:srgbClr val="0070C0"/>
                </a:solidFill>
                <a:latin typeface="Arial" charset="0"/>
                <a:cs typeface="Arial" charset="0"/>
              </a:rPr>
              <a:t>= 4.459 </a:t>
            </a:r>
            <a:r>
              <a:rPr lang="en-GB" sz="1400" b="1" dirty="0" err="1" smtClean="0">
                <a:solidFill>
                  <a:srgbClr val="0070C0"/>
                </a:solidFill>
                <a:latin typeface="Arial" charset="0"/>
                <a:cs typeface="Arial" charset="0"/>
              </a:rPr>
              <a:t>keV</a:t>
            </a:r>
            <a:endParaRPr lang="en-GB" sz="1400" b="1" dirty="0">
              <a:solidFill>
                <a:srgbClr val="0070C0"/>
              </a:solidFill>
              <a:latin typeface="Arial" charset="0"/>
              <a:cs typeface="Arial" charset="0"/>
            </a:endParaRPr>
          </a:p>
        </p:txBody>
      </p:sp>
      <p:sp>
        <p:nvSpPr>
          <p:cNvPr id="16" name="Textfeld 3"/>
          <p:cNvSpPr txBox="1"/>
          <p:nvPr/>
        </p:nvSpPr>
        <p:spPr>
          <a:xfrm>
            <a:off x="580524" y="4158952"/>
            <a:ext cx="4176465" cy="920422"/>
          </a:xfrm>
          <a:prstGeom prst="rect">
            <a:avLst/>
          </a:prstGeom>
          <a:solidFill>
            <a:srgbClr val="FFCC99">
              <a:alpha val="86000"/>
            </a:srgbClr>
          </a:solidFill>
          <a:ln w="12700">
            <a:solidFill>
              <a:srgbClr val="FFCC99"/>
            </a:solidFill>
          </a:ln>
          <a:effectLst>
            <a:outerShdw blurRad="50800" dist="38100" dir="2700000" algn="tl" rotWithShape="0">
              <a:schemeClr val="bg2">
                <a:alpha val="40000"/>
              </a:schemeClr>
            </a:outerShdw>
          </a:effectLst>
        </p:spPr>
        <p:txBody>
          <a:bodyPr wrap="square" tIns="90000" bIns="90000" rtlCol="0" anchor="ctr" anchorCtr="0">
            <a:spAutoFit/>
          </a:bodyPr>
          <a:lstStyle/>
          <a:p>
            <a:pPr algn="l" fontAlgn="base">
              <a:spcBef>
                <a:spcPct val="0"/>
              </a:spcBef>
              <a:spcAft>
                <a:spcPct val="0"/>
              </a:spcAft>
            </a:pPr>
            <a:r>
              <a:rPr lang="en-GB" sz="1200" b="1" dirty="0" smtClean="0">
                <a:solidFill>
                  <a:prstClr val="black"/>
                </a:solidFill>
                <a:latin typeface="Arial" charset="0"/>
                <a:cs typeface="Arial" charset="0"/>
              </a:rPr>
              <a:t>Present Experiment:</a:t>
            </a:r>
          </a:p>
          <a:p>
            <a:pPr algn="just" fontAlgn="base">
              <a:spcBef>
                <a:spcPct val="0"/>
              </a:spcBef>
              <a:spcAft>
                <a:spcPct val="0"/>
              </a:spcAft>
            </a:pPr>
            <a:r>
              <a:rPr lang="en-GB" sz="1200" dirty="0">
                <a:solidFill>
                  <a:prstClr val="black"/>
                </a:solidFill>
                <a:latin typeface="Arial" charset="0"/>
                <a:cs typeface="Arial" charset="0"/>
              </a:rPr>
              <a:t>M</a:t>
            </a:r>
            <a:r>
              <a:rPr lang="en-GB" sz="1200" dirty="0" smtClean="0">
                <a:solidFill>
                  <a:prstClr val="black"/>
                </a:solidFill>
                <a:latin typeface="Arial" charset="0"/>
                <a:cs typeface="Arial" charset="0"/>
              </a:rPr>
              <a:t>easurement of the </a:t>
            </a:r>
            <a:r>
              <a:rPr lang="en-GB" sz="1200" b="1" dirty="0" smtClean="0">
                <a:solidFill>
                  <a:prstClr val="black"/>
                </a:solidFill>
                <a:latin typeface="Arial" charset="0"/>
                <a:cs typeface="Arial" charset="0"/>
              </a:rPr>
              <a:t>2p</a:t>
            </a:r>
            <a:r>
              <a:rPr lang="en-GB" sz="1200" b="1" baseline="-25000" dirty="0" smtClean="0">
                <a:solidFill>
                  <a:prstClr val="black"/>
                </a:solidFill>
                <a:latin typeface="Arial" charset="0"/>
                <a:cs typeface="Arial" charset="0"/>
              </a:rPr>
              <a:t>3/2 </a:t>
            </a:r>
            <a:r>
              <a:rPr lang="en-GB" sz="1200" b="1" dirty="0" smtClean="0">
                <a:solidFill>
                  <a:prstClr val="black"/>
                </a:solidFill>
                <a:latin typeface="Arial" charset="0"/>
                <a:cs typeface="Arial" charset="0"/>
              </a:rPr>
              <a:t>→ 2s (</a:t>
            </a:r>
            <a:r>
              <a:rPr lang="en-GB" sz="1200" b="1" dirty="0" err="1" smtClean="0">
                <a:solidFill>
                  <a:prstClr val="black"/>
                </a:solidFill>
                <a:latin typeface="Arial" charset="0"/>
                <a:cs typeface="Arial" charset="0"/>
              </a:rPr>
              <a:t>E</a:t>
            </a:r>
            <a:r>
              <a:rPr lang="en-GB" sz="1200" b="1" baseline="-25000" dirty="0" err="1" smtClean="0">
                <a:solidFill>
                  <a:prstClr val="black"/>
                </a:solidFill>
                <a:latin typeface="Symbol" panose="05050102010706020507" pitchFamily="18" charset="2"/>
                <a:cs typeface="Arial" charset="0"/>
              </a:rPr>
              <a:t>g</a:t>
            </a:r>
            <a:r>
              <a:rPr lang="en-GB" sz="1200" b="1" dirty="0" smtClean="0">
                <a:solidFill>
                  <a:prstClr val="black"/>
                </a:solidFill>
                <a:latin typeface="Arial" charset="0"/>
                <a:cs typeface="Arial" charset="0"/>
              </a:rPr>
              <a:t>=4.459 </a:t>
            </a:r>
            <a:r>
              <a:rPr lang="en-GB" sz="1200" b="1" dirty="0" err="1" smtClean="0">
                <a:solidFill>
                  <a:prstClr val="black"/>
                </a:solidFill>
                <a:latin typeface="Arial" charset="0"/>
                <a:cs typeface="Arial" charset="0"/>
              </a:rPr>
              <a:t>keV</a:t>
            </a:r>
            <a:r>
              <a:rPr lang="en-GB" sz="1200" b="1" dirty="0" smtClean="0">
                <a:solidFill>
                  <a:prstClr val="black"/>
                </a:solidFill>
                <a:latin typeface="Arial" charset="0"/>
                <a:cs typeface="Arial" charset="0"/>
              </a:rPr>
              <a:t>)</a:t>
            </a:r>
            <a:r>
              <a:rPr lang="en-GB" sz="1200" dirty="0" smtClean="0">
                <a:solidFill>
                  <a:prstClr val="black"/>
                </a:solidFill>
                <a:latin typeface="Arial" charset="0"/>
                <a:cs typeface="Arial" charset="0"/>
              </a:rPr>
              <a:t/>
            </a:r>
            <a:br>
              <a:rPr lang="en-GB" sz="1200" dirty="0" smtClean="0">
                <a:solidFill>
                  <a:prstClr val="black"/>
                </a:solidFill>
                <a:latin typeface="Arial" charset="0"/>
                <a:cs typeface="Arial" charset="0"/>
              </a:rPr>
            </a:br>
            <a:r>
              <a:rPr lang="en-GB" sz="1200" dirty="0" smtClean="0">
                <a:solidFill>
                  <a:prstClr val="black"/>
                </a:solidFill>
                <a:latin typeface="Arial" charset="0"/>
                <a:cs typeface="Arial" charset="0"/>
              </a:rPr>
              <a:t>atomic transition in Li-like Uranium ions,</a:t>
            </a:r>
            <a:br>
              <a:rPr lang="en-GB" sz="1200" dirty="0" smtClean="0">
                <a:solidFill>
                  <a:prstClr val="black"/>
                </a:solidFill>
                <a:latin typeface="Arial" charset="0"/>
                <a:cs typeface="Arial" charset="0"/>
              </a:rPr>
            </a:br>
            <a:r>
              <a:rPr lang="en-GB" sz="1200" dirty="0" smtClean="0">
                <a:solidFill>
                  <a:prstClr val="black"/>
                </a:solidFill>
                <a:latin typeface="Arial" charset="0"/>
                <a:cs typeface="Arial" charset="0"/>
              </a:rPr>
              <a:t>at 200 MeV/u using thin silicon crystals as target</a:t>
            </a:r>
            <a:endParaRPr lang="en-GB" sz="1200" dirty="0">
              <a:solidFill>
                <a:prstClr val="black"/>
              </a:solidFill>
              <a:latin typeface="Arial" charset="0"/>
              <a:cs typeface="Arial" charset="0"/>
            </a:endParaRPr>
          </a:p>
        </p:txBody>
      </p:sp>
      <p:grpSp>
        <p:nvGrpSpPr>
          <p:cNvPr id="17" name="Gruppieren 94210"/>
          <p:cNvGrpSpPr/>
          <p:nvPr/>
        </p:nvGrpSpPr>
        <p:grpSpPr>
          <a:xfrm>
            <a:off x="580524" y="5229200"/>
            <a:ext cx="4176466" cy="735756"/>
            <a:chOff x="4139952" y="2277801"/>
            <a:chExt cx="4104456" cy="735756"/>
          </a:xfrm>
          <a:solidFill>
            <a:srgbClr val="FFCC99">
              <a:alpha val="86000"/>
            </a:srgbClr>
          </a:solidFill>
          <a:effectLst>
            <a:outerShdw blurRad="50800" dist="38100" dir="2700000" algn="tl" rotWithShape="0">
              <a:schemeClr val="bg2">
                <a:alpha val="40000"/>
              </a:schemeClr>
            </a:outerShdw>
          </a:effectLst>
        </p:grpSpPr>
        <p:sp>
          <p:nvSpPr>
            <p:cNvPr id="18" name="Textfeld 27"/>
            <p:cNvSpPr txBox="1"/>
            <p:nvPr/>
          </p:nvSpPr>
          <p:spPr>
            <a:xfrm>
              <a:off x="4139952" y="2277801"/>
              <a:ext cx="4104456" cy="735756"/>
            </a:xfrm>
            <a:prstGeom prst="rect">
              <a:avLst/>
            </a:prstGeom>
            <a:grpFill/>
            <a:ln w="12700">
              <a:solidFill>
                <a:srgbClr val="FFCC99"/>
              </a:solidFill>
            </a:ln>
          </p:spPr>
          <p:txBody>
            <a:bodyPr wrap="square" tIns="90000" bIns="90000" rtlCol="0" anchor="ctr" anchorCtr="0">
              <a:spAutoFit/>
            </a:bodyPr>
            <a:lstStyle/>
            <a:p>
              <a:pPr algn="l" fontAlgn="base">
                <a:spcBef>
                  <a:spcPct val="0"/>
                </a:spcBef>
                <a:spcAft>
                  <a:spcPct val="0"/>
                </a:spcAft>
              </a:pPr>
              <a:r>
                <a:rPr lang="en-GB" sz="1200" b="1" dirty="0" smtClean="0">
                  <a:solidFill>
                    <a:prstClr val="black"/>
                  </a:solidFill>
                  <a:cs typeface="Arial" panose="020B0604020202020204" pitchFamily="34" charset="0"/>
                </a:rPr>
                <a:t>FWHM = 4.3953 eV</a:t>
              </a:r>
            </a:p>
            <a:p>
              <a:pPr algn="l" fontAlgn="base">
                <a:spcBef>
                  <a:spcPct val="0"/>
                </a:spcBef>
                <a:spcAft>
                  <a:spcPct val="0"/>
                </a:spcAft>
              </a:pPr>
              <a:r>
                <a:rPr lang="en-GB" sz="1200" b="1" dirty="0" smtClean="0">
                  <a:solidFill>
                    <a:srgbClr val="FF0000"/>
                  </a:solidFill>
                  <a:cs typeface="Arial" panose="020B0604020202020204" pitchFamily="34" charset="0"/>
                </a:rPr>
                <a:t>FWHM = 1.6056 eV</a:t>
              </a:r>
            </a:p>
            <a:p>
              <a:pPr algn="l" fontAlgn="base">
                <a:spcBef>
                  <a:spcPct val="0"/>
                </a:spcBef>
                <a:spcAft>
                  <a:spcPct val="0"/>
                </a:spcAft>
              </a:pPr>
              <a:r>
                <a:rPr lang="en-GB" sz="1200" b="1" dirty="0" smtClean="0">
                  <a:solidFill>
                    <a:srgbClr val="2E13F9"/>
                  </a:solidFill>
                  <a:cs typeface="Arial" panose="020B0604020202020204" pitchFamily="34" charset="0"/>
                </a:rPr>
                <a:t>FWHM = 1.3135 eV</a:t>
              </a:r>
              <a:endParaRPr lang="en-GB" sz="1200" b="1" dirty="0">
                <a:solidFill>
                  <a:srgbClr val="2E13F9"/>
                </a:solidFill>
                <a:cs typeface="Arial" panose="020B0604020202020204" pitchFamily="34" charset="0"/>
              </a:endParaRPr>
            </a:p>
          </p:txBody>
        </p:sp>
        <p:graphicFrame>
          <p:nvGraphicFramePr>
            <p:cNvPr id="19" name="Objekt 94208"/>
            <p:cNvGraphicFramePr>
              <a:graphicFrameLocks noChangeAspect="1"/>
            </p:cNvGraphicFramePr>
            <p:nvPr>
              <p:extLst>
                <p:ext uri="{D42A27DB-BD31-4B8C-83A1-F6EECF244321}">
                  <p14:modId xmlns:p14="http://schemas.microsoft.com/office/powerpoint/2010/main" val="3960912866"/>
                </p:ext>
              </p:extLst>
            </p:nvPr>
          </p:nvGraphicFramePr>
          <p:xfrm>
            <a:off x="6418542" y="2349662"/>
            <a:ext cx="973992" cy="592034"/>
          </p:xfrm>
          <a:graphic>
            <a:graphicData uri="http://schemas.openxmlformats.org/presentationml/2006/ole">
              <mc:AlternateContent xmlns:mc="http://schemas.openxmlformats.org/markup-compatibility/2006">
                <mc:Choice xmlns:v="urn:schemas-microsoft-com:vml" Requires="v">
                  <p:oleObj spid="_x0000_s1057" name="Equation" r:id="rId7" imgW="647640" imgH="393480" progId="Equation.3">
                    <p:embed/>
                  </p:oleObj>
                </mc:Choice>
                <mc:Fallback>
                  <p:oleObj name="Equation" r:id="rId7" imgW="647640" imgH="393480" progId="Equation.3">
                    <p:embed/>
                    <p:pic>
                      <p:nvPicPr>
                        <p:cNvPr id="0" name=""/>
                        <p:cNvPicPr/>
                        <p:nvPr/>
                      </p:nvPicPr>
                      <p:blipFill>
                        <a:blip r:embed="rId8"/>
                        <a:stretch>
                          <a:fillRect/>
                        </a:stretch>
                      </p:blipFill>
                      <p:spPr>
                        <a:xfrm>
                          <a:off x="6418542" y="2349662"/>
                          <a:ext cx="973992" cy="592034"/>
                        </a:xfrm>
                        <a:prstGeom prst="rect">
                          <a:avLst/>
                        </a:prstGeom>
                      </p:spPr>
                    </p:pic>
                  </p:oleObj>
                </mc:Fallback>
              </mc:AlternateContent>
            </a:graphicData>
          </a:graphic>
        </p:graphicFrame>
      </p:grpSp>
      <p:sp>
        <p:nvSpPr>
          <p:cNvPr id="20" name="Textfeld 7"/>
          <p:cNvSpPr txBox="1"/>
          <p:nvPr/>
        </p:nvSpPr>
        <p:spPr>
          <a:xfrm>
            <a:off x="5076055" y="1700808"/>
            <a:ext cx="3528394" cy="1659085"/>
          </a:xfrm>
          <a:prstGeom prst="rect">
            <a:avLst/>
          </a:prstGeom>
          <a:solidFill>
            <a:srgbClr val="FFCC99">
              <a:alpha val="86000"/>
            </a:srgbClr>
          </a:solidFill>
          <a:ln w="12700">
            <a:solidFill>
              <a:srgbClr val="FFCC99"/>
            </a:solidFill>
          </a:ln>
          <a:effectLst>
            <a:outerShdw blurRad="50800" dist="38100" dir="2700000" algn="tl" rotWithShape="0">
              <a:schemeClr val="bg2">
                <a:alpha val="40000"/>
              </a:schemeClr>
            </a:outerShdw>
          </a:effectLst>
        </p:spPr>
        <p:txBody>
          <a:bodyPr wrap="square" tIns="90000" bIns="90000" rtlCol="0" anchor="ctr" anchorCtr="0">
            <a:spAutoFit/>
          </a:bodyPr>
          <a:lstStyle/>
          <a:p>
            <a:pPr algn="l" fontAlgn="base">
              <a:spcBef>
                <a:spcPct val="0"/>
              </a:spcBef>
              <a:spcAft>
                <a:spcPct val="0"/>
              </a:spcAft>
            </a:pPr>
            <a:r>
              <a:rPr lang="en-GB" sz="1200" b="1" dirty="0" smtClean="0">
                <a:solidFill>
                  <a:prstClr val="black"/>
                </a:solidFill>
                <a:latin typeface="Arial" charset="0"/>
                <a:cs typeface="Arial" charset="0"/>
              </a:rPr>
              <a:t>Steady improvements on the beam quality through:</a:t>
            </a:r>
            <a:br>
              <a:rPr lang="en-GB" sz="1200" b="1" dirty="0" smtClean="0">
                <a:solidFill>
                  <a:prstClr val="black"/>
                </a:solidFill>
                <a:latin typeface="Arial" charset="0"/>
                <a:cs typeface="Arial" charset="0"/>
              </a:rPr>
            </a:br>
            <a:endParaRPr lang="en-GB" sz="1200" b="1" dirty="0" smtClean="0">
              <a:solidFill>
                <a:prstClr val="black"/>
              </a:solidFill>
              <a:latin typeface="Arial" charset="0"/>
              <a:cs typeface="Arial" charset="0"/>
            </a:endParaRPr>
          </a:p>
          <a:p>
            <a:pPr marL="177800" indent="-177800" algn="just" fontAlgn="base">
              <a:spcBef>
                <a:spcPct val="0"/>
              </a:spcBef>
              <a:spcAft>
                <a:spcPct val="0"/>
              </a:spcAft>
              <a:buFont typeface="Arial" panose="020B0604020202020204" pitchFamily="34" charset="0"/>
              <a:buChar char="•"/>
            </a:pPr>
            <a:r>
              <a:rPr lang="en-GB" sz="1200" dirty="0">
                <a:solidFill>
                  <a:prstClr val="black"/>
                </a:solidFill>
                <a:latin typeface="Arial" charset="0"/>
                <a:cs typeface="Arial" charset="0"/>
              </a:rPr>
              <a:t>C</a:t>
            </a:r>
            <a:r>
              <a:rPr lang="en-GB" sz="1200" dirty="0" smtClean="0">
                <a:solidFill>
                  <a:prstClr val="black"/>
                </a:solidFill>
                <a:latin typeface="Arial" charset="0"/>
                <a:cs typeface="Arial" charset="0"/>
              </a:rPr>
              <a:t>ooled ion beams from ESR</a:t>
            </a:r>
          </a:p>
          <a:p>
            <a:pPr marL="177800" indent="-177800" algn="just" fontAlgn="base">
              <a:spcBef>
                <a:spcPct val="0"/>
              </a:spcBef>
              <a:spcAft>
                <a:spcPct val="0"/>
              </a:spcAft>
              <a:buFont typeface="Arial" panose="020B0604020202020204" pitchFamily="34" charset="0"/>
              <a:buChar char="•"/>
            </a:pPr>
            <a:r>
              <a:rPr lang="en-GB" sz="1200" dirty="0">
                <a:solidFill>
                  <a:prstClr val="black"/>
                </a:solidFill>
                <a:latin typeface="Arial" charset="0"/>
                <a:cs typeface="Arial" charset="0"/>
              </a:rPr>
              <a:t>U</a:t>
            </a:r>
            <a:r>
              <a:rPr lang="en-GB" sz="1200" dirty="0" smtClean="0">
                <a:solidFill>
                  <a:prstClr val="black"/>
                </a:solidFill>
                <a:latin typeface="Arial" charset="0"/>
                <a:cs typeface="Arial" charset="0"/>
              </a:rPr>
              <a:t>pgrade of the transfer beam line</a:t>
            </a:r>
            <a:br>
              <a:rPr lang="en-GB" sz="1200" dirty="0" smtClean="0">
                <a:solidFill>
                  <a:prstClr val="black"/>
                </a:solidFill>
                <a:latin typeface="Arial" charset="0"/>
                <a:cs typeface="Arial" charset="0"/>
              </a:rPr>
            </a:br>
            <a:r>
              <a:rPr lang="en-GB" sz="1200" dirty="0" smtClean="0">
                <a:solidFill>
                  <a:prstClr val="black"/>
                </a:solidFill>
                <a:latin typeface="Arial" charset="0"/>
                <a:cs typeface="Arial" charset="0"/>
              </a:rPr>
              <a:t>ESR- Cave A</a:t>
            </a:r>
          </a:p>
          <a:p>
            <a:pPr marL="177800" indent="-177800" algn="just" fontAlgn="base">
              <a:spcBef>
                <a:spcPct val="0"/>
              </a:spcBef>
              <a:spcAft>
                <a:spcPct val="0"/>
              </a:spcAft>
              <a:buFont typeface="Arial" panose="020B0604020202020204" pitchFamily="34" charset="0"/>
              <a:buChar char="•"/>
            </a:pPr>
            <a:r>
              <a:rPr lang="en-GB" sz="1200" dirty="0">
                <a:solidFill>
                  <a:prstClr val="black"/>
                </a:solidFill>
                <a:latin typeface="Arial" charset="0"/>
                <a:cs typeface="Arial" charset="0"/>
              </a:rPr>
              <a:t>N</a:t>
            </a:r>
            <a:r>
              <a:rPr lang="en-GB" sz="1200" dirty="0" smtClean="0">
                <a:solidFill>
                  <a:prstClr val="black"/>
                </a:solidFill>
                <a:latin typeface="Arial" charset="0"/>
                <a:cs typeface="Arial" charset="0"/>
              </a:rPr>
              <a:t>ew beam diagnosis </a:t>
            </a:r>
            <a:r>
              <a:rPr lang="en-GB" sz="1200" dirty="0">
                <a:solidFill>
                  <a:prstClr val="black"/>
                </a:solidFill>
                <a:latin typeface="Arial" charset="0"/>
                <a:cs typeface="Arial" charset="0"/>
              </a:rPr>
              <a:t>(CUPID</a:t>
            </a:r>
            <a:r>
              <a:rPr lang="en-GB" sz="1200" dirty="0" smtClean="0">
                <a:solidFill>
                  <a:prstClr val="black"/>
                </a:solidFill>
                <a:latin typeface="Arial" charset="0"/>
                <a:cs typeface="Arial" charset="0"/>
              </a:rPr>
              <a:t>): Hard and software with excellent capabilities</a:t>
            </a:r>
            <a:endParaRPr lang="en-GB" sz="1200" dirty="0">
              <a:solidFill>
                <a:prstClr val="black"/>
              </a:solidFill>
              <a:latin typeface="Arial" charset="0"/>
              <a:cs typeface="Arial" charset="0"/>
            </a:endParaRPr>
          </a:p>
        </p:txBody>
      </p:sp>
      <p:cxnSp>
        <p:nvCxnSpPr>
          <p:cNvPr id="22" name="Gerade Verbindung mit Pfeil 11"/>
          <p:cNvCxnSpPr/>
          <p:nvPr/>
        </p:nvCxnSpPr>
        <p:spPr>
          <a:xfrm>
            <a:off x="6876256" y="4104000"/>
            <a:ext cx="0" cy="252000"/>
          </a:xfrm>
          <a:prstGeom prst="straightConnector1">
            <a:avLst/>
          </a:prstGeom>
          <a:ln w="25400">
            <a:solidFill>
              <a:srgbClr val="0070C0"/>
            </a:solidFill>
            <a:tailEnd type="triangle" w="med" len="lg"/>
          </a:ln>
          <a:scene3d>
            <a:camera prst="orthographicFront"/>
            <a:lightRig rig="soft" dir="t"/>
          </a:scene3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1791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008063" y="2060575"/>
            <a:ext cx="7200900" cy="4248150"/>
          </a:xfrm>
          <a:prstGeom prst="rect">
            <a:avLst/>
          </a:prstGeom>
          <a:solidFill>
            <a:schemeClr val="accent5"/>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t>Mats</a:t>
            </a:r>
            <a:endParaRPr lang="de-DE" dirty="0"/>
          </a:p>
        </p:txBody>
      </p:sp>
      <p:sp>
        <p:nvSpPr>
          <p:cNvPr id="7172" name="Text Box 2"/>
          <p:cNvSpPr txBox="1">
            <a:spLocks noChangeArrowheads="1"/>
          </p:cNvSpPr>
          <p:nvPr/>
        </p:nvSpPr>
        <p:spPr bwMode="auto">
          <a:xfrm>
            <a:off x="1008062" y="1254125"/>
            <a:ext cx="7200901"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800" b="1" dirty="0" err="1" smtClean="0"/>
              <a:t>BioMat</a:t>
            </a:r>
            <a:r>
              <a:rPr lang="de-DE" altLang="de-DE" sz="2800" b="1" dirty="0" smtClean="0"/>
              <a:t> </a:t>
            </a:r>
            <a:r>
              <a:rPr lang="de-DE" altLang="de-DE" sz="2800" b="1" dirty="0" err="1" smtClean="0"/>
              <a:t>Detectors</a:t>
            </a:r>
            <a:endParaRPr lang="de-DE" altLang="de-DE" sz="2800" b="1" dirty="0"/>
          </a:p>
        </p:txBody>
      </p:sp>
      <p:grpSp>
        <p:nvGrpSpPr>
          <p:cNvPr id="7180" name="Group 5"/>
          <p:cNvGrpSpPr>
            <a:grpSpLocks/>
          </p:cNvGrpSpPr>
          <p:nvPr/>
        </p:nvGrpSpPr>
        <p:grpSpPr bwMode="auto">
          <a:xfrm>
            <a:off x="1151424" y="2445891"/>
            <a:ext cx="5436799" cy="3719412"/>
            <a:chOff x="1300" y="1661"/>
            <a:chExt cx="3168" cy="2039"/>
          </a:xfrm>
        </p:grpSpPr>
        <p:pic>
          <p:nvPicPr>
            <p:cNvPr id="718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t="3293" r="1694"/>
            <a:stretch>
              <a:fillRect/>
            </a:stretch>
          </p:blipFill>
          <p:spPr bwMode="auto">
            <a:xfrm>
              <a:off x="1300" y="1661"/>
              <a:ext cx="3168"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Rectangle 11"/>
            <p:cNvSpPr>
              <a:spLocks noChangeArrowheads="1"/>
            </p:cNvSpPr>
            <p:nvPr/>
          </p:nvSpPr>
          <p:spPr bwMode="auto">
            <a:xfrm>
              <a:off x="2978" y="3461"/>
              <a:ext cx="590" cy="23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a:endParaRPr lang="de-DE" altLang="de-DE">
                <a:cs typeface="Arial" pitchFamily="34" charset="0"/>
              </a:endParaRPr>
            </a:p>
          </p:txBody>
        </p:sp>
      </p:grpSp>
      <p:sp>
        <p:nvSpPr>
          <p:cNvPr id="7181" name="Line 9"/>
          <p:cNvSpPr>
            <a:spLocks noChangeShapeType="1"/>
          </p:cNvSpPr>
          <p:nvPr/>
        </p:nvSpPr>
        <p:spPr bwMode="auto">
          <a:xfrm rot="3420000">
            <a:off x="2768397" y="2624562"/>
            <a:ext cx="2537523" cy="1248837"/>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Parallelogramm 1"/>
          <p:cNvSpPr/>
          <p:nvPr/>
        </p:nvSpPr>
        <p:spPr bwMode="auto">
          <a:xfrm rot="21143820">
            <a:off x="4078288" y="5445125"/>
            <a:ext cx="252412" cy="17621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Line 9"/>
          <p:cNvSpPr>
            <a:spLocks noChangeShapeType="1"/>
          </p:cNvSpPr>
          <p:nvPr/>
        </p:nvSpPr>
        <p:spPr bwMode="auto">
          <a:xfrm rot="3420000">
            <a:off x="2692958" y="1692146"/>
            <a:ext cx="895667" cy="2320194"/>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 name="Line 9"/>
          <p:cNvSpPr>
            <a:spLocks noChangeShapeType="1"/>
          </p:cNvSpPr>
          <p:nvPr/>
        </p:nvSpPr>
        <p:spPr bwMode="auto">
          <a:xfrm rot="3420000">
            <a:off x="2576229" y="2054606"/>
            <a:ext cx="1679965" cy="2172721"/>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 name="Foliennummernplatzhalter 3"/>
          <p:cNvSpPr>
            <a:spLocks noGrp="1"/>
          </p:cNvSpPr>
          <p:nvPr>
            <p:ph type="sldNum" sz="quarter" idx="10"/>
          </p:nvPr>
        </p:nvSpPr>
        <p:spPr/>
        <p:txBody>
          <a:bodyPr/>
          <a:lstStyle/>
          <a:p>
            <a:pPr>
              <a:defRPr/>
            </a:pPr>
            <a:fld id="{0E96D1CE-466B-4BA2-A52F-D805C2047C43}" type="slidenum">
              <a:rPr lang="de-DE" altLang="de-DE" smtClean="0"/>
              <a:pPr>
                <a:defRPr/>
              </a:pPr>
              <a:t>18</a:t>
            </a:fld>
            <a:endParaRPr lang="de-DE" altLang="de-DE"/>
          </a:p>
        </p:txBody>
      </p:sp>
    </p:spTree>
    <p:extLst>
      <p:ext uri="{BB962C8B-B14F-4D97-AF65-F5344CB8AC3E}">
        <p14:creationId xmlns:p14="http://schemas.microsoft.com/office/powerpoint/2010/main" val="4675205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0"/>
            <a:ext cx="9144000" cy="523220"/>
          </a:xfrm>
          <a:prstGeom prst="rect">
            <a:avLst/>
          </a:prstGeom>
          <a:noFill/>
        </p:spPr>
        <p:txBody>
          <a:bodyPr wrap="square" rtlCol="0">
            <a:spAutoFit/>
          </a:bodyPr>
          <a:lstStyle/>
          <a:p>
            <a:pPr algn="ctr"/>
            <a:r>
              <a:rPr lang="de-DE" sz="2800" b="1" dirty="0" err="1" smtClean="0"/>
              <a:t>BioMat</a:t>
            </a:r>
            <a:r>
              <a:rPr lang="de-DE" sz="2800" b="1" dirty="0" smtClean="0"/>
              <a:t> </a:t>
            </a:r>
            <a:r>
              <a:rPr lang="de-DE" sz="2800" b="1" dirty="0" err="1" smtClean="0"/>
              <a:t>Facilities</a:t>
            </a:r>
            <a:endParaRPr lang="de-DE" sz="2800" b="1" dirty="0"/>
          </a:p>
        </p:txBody>
      </p:sp>
      <p:grpSp>
        <p:nvGrpSpPr>
          <p:cNvPr id="15" name="Gruppieren 14"/>
          <p:cNvGrpSpPr/>
          <p:nvPr/>
        </p:nvGrpSpPr>
        <p:grpSpPr>
          <a:xfrm>
            <a:off x="593812" y="1019672"/>
            <a:ext cx="8010636" cy="4857600"/>
            <a:chOff x="593812" y="908720"/>
            <a:chExt cx="8010636" cy="4857600"/>
          </a:xfrm>
        </p:grpSpPr>
        <p:grpSp>
          <p:nvGrpSpPr>
            <p:cNvPr id="11" name="Gruppieren 10"/>
            <p:cNvGrpSpPr/>
            <p:nvPr/>
          </p:nvGrpSpPr>
          <p:grpSpPr>
            <a:xfrm>
              <a:off x="593812" y="908720"/>
              <a:ext cx="8010636" cy="4857600"/>
              <a:chOff x="0" y="947664"/>
              <a:chExt cx="9144000" cy="5501803"/>
            </a:xfrm>
          </p:grpSpPr>
          <p:pic>
            <p:nvPicPr>
              <p:cNvPr id="12" name="Picture 14"/>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Effect>
                          <a14:colorTemperature colorTemp="59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0" y="947664"/>
                <a:ext cx="9144000" cy="550180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own Arrow 1"/>
              <p:cNvSpPr/>
              <p:nvPr/>
            </p:nvSpPr>
            <p:spPr bwMode="auto">
              <a:xfrm rot="5400000">
                <a:off x="5521445" y="5015134"/>
                <a:ext cx="381683" cy="780933"/>
              </a:xfrm>
              <a:prstGeom prst="downArrow">
                <a:avLst/>
              </a:prstGeom>
              <a:solidFill>
                <a:srgbClr val="FFC000"/>
              </a:solidFill>
              <a:ln w="12700" cap="flat" cmpd="sng" algn="ctr">
                <a:solidFill>
                  <a:schemeClr val="accent6"/>
                </a:solidFill>
                <a:prstDash val="solid"/>
                <a:round/>
                <a:headEnd type="none" w="med" len="med"/>
                <a:tailEnd type="none" w="med" len="med"/>
              </a:ln>
              <a:effectLst/>
              <a:extLst/>
            </p:spPr>
            <p:txBody>
              <a:bodyPr vert="horz" wrap="square" lIns="64291" tIns="32146" rIns="64291" bIns="32146" numCol="1" rtlCol="0" anchor="t" anchorCtr="0" compatLnSpc="1">
                <a:prstTxWarp prst="textNoShape">
                  <a:avLst/>
                </a:prstTxWarp>
              </a:bodyPr>
              <a:lstStyle/>
              <a:p>
                <a:pPr defTabSz="642915" fontAlgn="base">
                  <a:spcBef>
                    <a:spcPct val="0"/>
                  </a:spcBef>
                  <a:spcAft>
                    <a:spcPct val="0"/>
                  </a:spcAft>
                </a:pPr>
                <a:endParaRPr lang="de-DE" sz="1700">
                  <a:solidFill>
                    <a:srgbClr val="000000"/>
                  </a:solidFill>
                  <a:latin typeface="Arial" charset="0"/>
                  <a:ea typeface="ヒラギノ角ゴ ProN W3" charset="0"/>
                  <a:cs typeface="ヒラギノ角ゴ ProN W3" charset="0"/>
                  <a:sym typeface="Arial" charset="0"/>
                </a:endParaRPr>
              </a:p>
            </p:txBody>
          </p:sp>
          <p:sp>
            <p:nvSpPr>
              <p:cNvPr id="18" name="AutoShape 10"/>
              <p:cNvSpPr>
                <a:spLocks/>
              </p:cNvSpPr>
              <p:nvPr/>
            </p:nvSpPr>
            <p:spPr bwMode="auto">
              <a:xfrm>
                <a:off x="6203514" y="4923380"/>
                <a:ext cx="2784684" cy="900101"/>
              </a:xfrm>
              <a:prstGeom prst="roundRect">
                <a:avLst>
                  <a:gd name="adj" fmla="val 12605"/>
                </a:avLst>
              </a:prstGeom>
              <a:solidFill>
                <a:schemeClr val="bg1"/>
              </a:solidFill>
              <a:ln w="50800">
                <a:solidFill>
                  <a:srgbClr val="FFC000"/>
                </a:solidFill>
                <a:round/>
                <a:headEnd/>
                <a:tailEnd/>
              </a:ln>
            </p:spPr>
            <p:txBody>
              <a:bodyPr lIns="0" tIns="0" rIns="40638" bIns="0" anchor="ctr" anchorCtr="0"/>
              <a:lstStyle>
                <a:lvl1pPr marL="57150"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marL="0" algn="ctr" eaLnBrk="1" hangingPunct="1">
                  <a:spcBef>
                    <a:spcPts val="844"/>
                  </a:spcBef>
                </a:pPr>
                <a:r>
                  <a:rPr lang="en-US" altLang="de-DE" sz="1200" b="1" dirty="0">
                    <a:solidFill>
                      <a:srgbClr val="005A7C"/>
                    </a:solidFill>
                  </a:rPr>
                  <a:t>BIOMAT </a:t>
                </a:r>
                <a:r>
                  <a:rPr lang="en-US" altLang="de-DE" sz="1200" b="1" dirty="0" err="1">
                    <a:solidFill>
                      <a:srgbClr val="005A7C"/>
                    </a:solidFill>
                  </a:rPr>
                  <a:t>beamline</a:t>
                </a:r>
                <a:r>
                  <a:rPr lang="en-US" altLang="de-DE" sz="1200" b="1" dirty="0">
                    <a:solidFill>
                      <a:srgbClr val="005A7C"/>
                    </a:solidFill>
                  </a:rPr>
                  <a:t> in APPA cave</a:t>
                </a:r>
              </a:p>
            </p:txBody>
          </p:sp>
          <p:sp>
            <p:nvSpPr>
              <p:cNvPr id="19" name="Ellipse 1"/>
              <p:cNvSpPr>
                <a:spLocks noChangeArrowheads="1"/>
              </p:cNvSpPr>
              <p:nvPr/>
            </p:nvSpPr>
            <p:spPr bwMode="auto">
              <a:xfrm rot="19509751">
                <a:off x="3823217" y="4885425"/>
                <a:ext cx="2031923" cy="708794"/>
              </a:xfrm>
              <a:prstGeom prst="ellipse">
                <a:avLst/>
              </a:prstGeom>
              <a:noFill/>
              <a:ln w="5080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lIns="64291" tIns="32146" rIns="64291" bIns="32146"/>
              <a:lstStyle/>
              <a:p>
                <a:endParaRPr lang="de-DE" altLang="de-DE" sz="2400">
                  <a:solidFill>
                    <a:srgbClr val="000000"/>
                  </a:solidFill>
                  <a:ea typeface="ヒラギノ角ゴ ProN W3" charset="0"/>
                  <a:cs typeface="ヒラギノ角ゴ ProN W3" charset="0"/>
                </a:endParaRPr>
              </a:p>
            </p:txBody>
          </p:sp>
          <p:grpSp>
            <p:nvGrpSpPr>
              <p:cNvPr id="5" name="Group 4"/>
              <p:cNvGrpSpPr/>
              <p:nvPr/>
            </p:nvGrpSpPr>
            <p:grpSpPr>
              <a:xfrm>
                <a:off x="102455" y="1029221"/>
                <a:ext cx="3632690" cy="3748775"/>
                <a:chOff x="142172" y="1203332"/>
                <a:chExt cx="3632690" cy="3748775"/>
              </a:xfrm>
            </p:grpSpPr>
            <p:sp>
              <p:nvSpPr>
                <p:cNvPr id="3" name="Rounded Rectangle 2"/>
                <p:cNvSpPr/>
                <p:nvPr/>
              </p:nvSpPr>
              <p:spPr>
                <a:xfrm>
                  <a:off x="142172" y="1203332"/>
                  <a:ext cx="3632690" cy="3748775"/>
                </a:xfrm>
                <a:prstGeom prst="roundRect">
                  <a:avLst>
                    <a:gd name="adj" fmla="val 4580"/>
                  </a:avLst>
                </a:prstGeom>
                <a:solidFill>
                  <a:schemeClr val="bg1">
                    <a:alpha val="86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de-DE" dirty="0"/>
                </a:p>
              </p:txBody>
            </p:sp>
            <p:pic>
              <p:nvPicPr>
                <p:cNvPr id="9" name="Picture 2" descr="\\WinFileSvF\MF$Root\dseverin\Eigene Dateien\Work\Foto\2012-08 SIS Cave A\20120802_111537.jpg"/>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t="11417"/>
                <a:stretch/>
              </p:blipFill>
              <p:spPr bwMode="auto">
                <a:xfrm>
                  <a:off x="340221" y="2671367"/>
                  <a:ext cx="3254177" cy="216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0"/>
                <p:cNvSpPr>
                  <a:spLocks/>
                </p:cNvSpPr>
                <p:nvPr/>
              </p:nvSpPr>
              <p:spPr bwMode="auto">
                <a:xfrm>
                  <a:off x="142172" y="1203332"/>
                  <a:ext cx="3552985" cy="1412592"/>
                </a:xfrm>
                <a:prstGeom prst="roundRect">
                  <a:avLst>
                    <a:gd name="adj" fmla="val 731"/>
                  </a:avLst>
                </a:prstGeom>
                <a:noFill/>
                <a:ln w="57150">
                  <a:noFill/>
                  <a:round/>
                  <a:headEnd/>
                  <a:tailEnd/>
                </a:ln>
              </p:spPr>
              <p:txBody>
                <a:bodyPr lIns="0" tIns="0" rIns="57799" bIns="0" anchor="ctr"/>
                <a:lstStyle>
                  <a:lvl1pPr marL="57150" eaLnBrk="0" hangingPunct="0">
                    <a:defRPr sz="2400">
                      <a:solidFill>
                        <a:srgbClr val="000000"/>
                      </a:solidFill>
                      <a:latin typeface="Arial" pitchFamily="34" charset="0"/>
                      <a:ea typeface="ヒラギノ角ゴ ProN W3" charset="0"/>
                      <a:cs typeface="ヒラギノ角ゴ ProN W3" charset="0"/>
                      <a:sym typeface="Arial" pitchFamily="34" charset="0"/>
                    </a:defRPr>
                  </a:lvl1pPr>
                  <a:lvl2pPr marL="742950" indent="-285750" eaLnBrk="0" hangingPunct="0">
                    <a:defRPr sz="2400">
                      <a:solidFill>
                        <a:srgbClr val="000000"/>
                      </a:solidFill>
                      <a:latin typeface="Arial" pitchFamily="34" charset="0"/>
                      <a:ea typeface="ヒラギノ角ゴ ProN W3" charset="0"/>
                      <a:cs typeface="ヒラギノ角ゴ ProN W3" charset="0"/>
                      <a:sym typeface="Arial" pitchFamily="34" charset="0"/>
                    </a:defRPr>
                  </a:lvl2pPr>
                  <a:lvl3pPr marL="11430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3pPr>
                  <a:lvl4pPr marL="16002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4pPr>
                  <a:lvl5pPr marL="2057400" indent="-228600" eaLnBrk="0" hangingPunct="0">
                    <a:defRPr sz="2400">
                      <a:solidFill>
                        <a:srgbClr val="000000"/>
                      </a:solidFill>
                      <a:latin typeface="Arial" pitchFamily="34" charset="0"/>
                      <a:ea typeface="ヒラギノ角ゴ ProN W3" charset="0"/>
                      <a:cs typeface="ヒラギノ角ゴ ProN W3" charset="0"/>
                      <a:sym typeface="Arial" pitchFamily="34" charset="0"/>
                    </a:defRPr>
                  </a:lvl5pPr>
                  <a:lvl6pPr marL="25146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6pPr>
                  <a:lvl7pPr marL="29718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7pPr>
                  <a:lvl8pPr marL="34290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8pPr>
                  <a:lvl9pPr marL="3886200" indent="-228600" eaLnBrk="0" fontAlgn="base" hangingPunct="0">
                    <a:spcBef>
                      <a:spcPct val="0"/>
                    </a:spcBef>
                    <a:spcAft>
                      <a:spcPct val="0"/>
                    </a:spcAft>
                    <a:defRPr sz="2400">
                      <a:solidFill>
                        <a:srgbClr val="000000"/>
                      </a:solidFill>
                      <a:latin typeface="Arial" pitchFamily="34" charset="0"/>
                      <a:ea typeface="ヒラギノ角ゴ ProN W3" charset="0"/>
                      <a:cs typeface="ヒラギノ角ゴ ProN W3" charset="0"/>
                      <a:sym typeface="Arial" pitchFamily="34" charset="0"/>
                    </a:defRPr>
                  </a:lvl9pPr>
                </a:lstStyle>
                <a:p>
                  <a:pPr marL="187325" algn="ctr" eaLnBrk="1" hangingPunct="1">
                    <a:spcAft>
                      <a:spcPts val="1200"/>
                    </a:spcAft>
                    <a:buSzPct val="200000"/>
                  </a:pPr>
                  <a:r>
                    <a:rPr lang="en-US" altLang="de-DE" sz="1400" b="1" dirty="0" err="1" smtClean="0">
                      <a:solidFill>
                        <a:srgbClr val="005A7C"/>
                      </a:solidFill>
                    </a:rPr>
                    <a:t>Beamtime</a:t>
                  </a:r>
                  <a:r>
                    <a:rPr lang="en-US" altLang="de-DE" sz="1400" b="1" dirty="0" smtClean="0">
                      <a:solidFill>
                        <a:srgbClr val="005A7C"/>
                      </a:solidFill>
                    </a:rPr>
                    <a:t> 2014 at SIS (Cave A)</a:t>
                  </a:r>
                </a:p>
                <a:p>
                  <a:pPr marL="187325" algn="ctr" eaLnBrk="1" hangingPunct="1">
                    <a:buSzPct val="200000"/>
                  </a:pPr>
                  <a:r>
                    <a:rPr lang="en-US" altLang="de-DE" sz="1400" b="1" dirty="0" smtClean="0">
                      <a:solidFill>
                        <a:srgbClr val="005A7C"/>
                      </a:solidFill>
                    </a:rPr>
                    <a:t>Successful test of</a:t>
                  </a:r>
                </a:p>
                <a:p>
                  <a:pPr marL="187325" algn="ctr" eaLnBrk="1" hangingPunct="1">
                    <a:buSzPct val="200000"/>
                  </a:pPr>
                  <a:r>
                    <a:rPr lang="en-US" altLang="de-DE" sz="1400" b="1" dirty="0" smtClean="0">
                      <a:solidFill>
                        <a:srgbClr val="005A7C"/>
                      </a:solidFill>
                    </a:rPr>
                    <a:t>large multi-anvil pressure </a:t>
                  </a:r>
                  <a:r>
                    <a:rPr lang="en-US" altLang="de-DE" sz="1600" b="1" dirty="0" smtClean="0">
                      <a:solidFill>
                        <a:srgbClr val="005A7C"/>
                      </a:solidFill>
                    </a:rPr>
                    <a:t>cell</a:t>
                  </a:r>
                </a:p>
              </p:txBody>
            </p:sp>
          </p:grpSp>
        </p:grpSp>
        <p:sp>
          <p:nvSpPr>
            <p:cNvPr id="14" name="Rechteck 13"/>
            <p:cNvSpPr/>
            <p:nvPr/>
          </p:nvSpPr>
          <p:spPr>
            <a:xfrm>
              <a:off x="593812" y="908720"/>
              <a:ext cx="8010636" cy="4857600"/>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0"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err="1" smtClean="0"/>
              <a:t>BioMat</a:t>
            </a:r>
            <a:endParaRPr lang="de-DE" altLang="de-DE" sz="1600" b="1" dirty="0"/>
          </a:p>
        </p:txBody>
      </p:sp>
      <p:sp>
        <p:nvSpPr>
          <p:cNvPr id="6" name="Foliennummernplatzhalter 5"/>
          <p:cNvSpPr>
            <a:spLocks noGrp="1"/>
          </p:cNvSpPr>
          <p:nvPr>
            <p:ph type="sldNum" sz="quarter" idx="10"/>
          </p:nvPr>
        </p:nvSpPr>
        <p:spPr/>
        <p:txBody>
          <a:bodyPr/>
          <a:lstStyle/>
          <a:p>
            <a:pPr>
              <a:defRPr/>
            </a:pPr>
            <a:fld id="{0E96D1CE-466B-4BA2-A52F-D805C2047C43}" type="slidenum">
              <a:rPr lang="de-DE" altLang="de-DE" smtClean="0"/>
              <a:pPr>
                <a:defRPr/>
              </a:pPr>
              <a:t>19</a:t>
            </a:fld>
            <a:endParaRPr lang="de-DE" altLang="de-DE"/>
          </a:p>
        </p:txBody>
      </p:sp>
    </p:spTree>
    <p:extLst>
      <p:ext uri="{BB962C8B-B14F-4D97-AF65-F5344CB8AC3E}">
        <p14:creationId xmlns:p14="http://schemas.microsoft.com/office/powerpoint/2010/main" val="148818329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4"/>
          <p:cNvSpPr>
            <a:spLocks noChangeArrowheads="1"/>
          </p:cNvSpPr>
          <p:nvPr/>
        </p:nvSpPr>
        <p:spPr bwMode="auto">
          <a:xfrm rot="5400000">
            <a:off x="-2031206" y="2802731"/>
            <a:ext cx="5976938"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8" tIns="45694" rIns="91388" bIns="45694"/>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a:lnSpc>
                <a:spcPct val="90000"/>
              </a:lnSpc>
              <a:spcBef>
                <a:spcPct val="20000"/>
              </a:spcBef>
            </a:pPr>
            <a:r>
              <a:rPr lang="de-DE" altLang="de-DE" sz="1000" dirty="0" smtClean="0"/>
              <a:t>2.  Überarbeitete Auflage  (</a:t>
            </a:r>
            <a:r>
              <a:rPr lang="de-DE" altLang="de-DE" sz="1000" i="1" dirty="0" smtClean="0"/>
              <a:t>2015</a:t>
            </a:r>
            <a:r>
              <a:rPr lang="de-DE" altLang="de-DE" sz="1000" dirty="0" smtClean="0"/>
              <a:t>)</a:t>
            </a:r>
          </a:p>
          <a:p>
            <a:pPr algn="l">
              <a:lnSpc>
                <a:spcPct val="90000"/>
              </a:lnSpc>
              <a:spcBef>
                <a:spcPct val="20000"/>
              </a:spcBef>
            </a:pPr>
            <a:r>
              <a:rPr lang="de-DE" altLang="de-DE" sz="1000" dirty="0" smtClean="0"/>
              <a:t>Autor: Dr. Jens Stadlmann</a:t>
            </a:r>
            <a:br>
              <a:rPr lang="de-DE" altLang="de-DE" sz="1000" dirty="0" smtClean="0"/>
            </a:br>
            <a:r>
              <a:rPr lang="de-DE" altLang="de-DE" sz="1000" dirty="0" smtClean="0"/>
              <a:t>GSI </a:t>
            </a:r>
            <a:r>
              <a:rPr lang="de-DE" altLang="de-DE" sz="1000" dirty="0" err="1" smtClean="0"/>
              <a:t>Helmholtzzentrum</a:t>
            </a:r>
            <a:r>
              <a:rPr lang="de-DE" altLang="de-DE" sz="1000" dirty="0" smtClean="0"/>
              <a:t> für Schwerionenforschung GmbH</a:t>
            </a:r>
          </a:p>
          <a:p>
            <a:pPr algn="l">
              <a:lnSpc>
                <a:spcPct val="90000"/>
              </a:lnSpc>
              <a:spcBef>
                <a:spcPct val="20000"/>
              </a:spcBef>
            </a:pPr>
            <a:r>
              <a:rPr lang="de-DE" altLang="de-DE" sz="1000" dirty="0" smtClean="0"/>
              <a:t>Druck</a:t>
            </a:r>
            <a:r>
              <a:rPr lang="de-DE" altLang="de-DE" sz="1000" dirty="0"/>
              <a:t>: </a:t>
            </a:r>
            <a:r>
              <a:rPr lang="de-DE" altLang="de-DE" sz="1000" dirty="0" smtClean="0"/>
              <a:t> Roland Kurz, GSI </a:t>
            </a:r>
            <a:r>
              <a:rPr lang="de-DE" altLang="de-DE" sz="1000" dirty="0"/>
              <a:t>Campus Druckerei</a:t>
            </a:r>
          </a:p>
          <a:p>
            <a:pPr algn="l">
              <a:lnSpc>
                <a:spcPct val="90000"/>
              </a:lnSpc>
              <a:spcBef>
                <a:spcPct val="20000"/>
              </a:spcBef>
            </a:pPr>
            <a:r>
              <a:rPr lang="de-DE" altLang="de-DE" sz="1000" dirty="0"/>
              <a:t>Auflagenanzahl: </a:t>
            </a:r>
            <a:r>
              <a:rPr lang="de-DE" altLang="de-DE" sz="1000" dirty="0" smtClean="0"/>
              <a:t>25 </a:t>
            </a:r>
            <a:r>
              <a:rPr lang="de-DE" altLang="de-DE" sz="1000" dirty="0"/>
              <a:t>Stk.</a:t>
            </a:r>
          </a:p>
          <a:p>
            <a:pPr algn="l">
              <a:lnSpc>
                <a:spcPct val="90000"/>
              </a:lnSpc>
              <a:spcBef>
                <a:spcPct val="20000"/>
              </a:spcBef>
            </a:pPr>
            <a:r>
              <a:rPr lang="de-DE" altLang="de-DE" sz="1000" dirty="0"/>
              <a:t>Alle Rechte vorbehalten GSI </a:t>
            </a:r>
            <a:r>
              <a:rPr lang="de-DE" altLang="de-DE" sz="1000" dirty="0" err="1"/>
              <a:t>Helmholtzzentrum</a:t>
            </a:r>
            <a:r>
              <a:rPr lang="de-DE" altLang="de-DE" sz="1000" dirty="0"/>
              <a:t> für Schwerionenforschung GmbH</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3999"/>
            <a:ext cx="9144000" cy="562679"/>
          </a:xfrm>
          <a:noFill/>
        </p:spPr>
        <p:txBody>
          <a:bodyPr>
            <a:noAutofit/>
          </a:bodyPr>
          <a:lstStyle/>
          <a:p>
            <a:r>
              <a:rPr lang="en-US" altLang="de-DE" sz="2800" b="1" dirty="0" smtClean="0">
                <a:solidFill>
                  <a:schemeClr val="tx1"/>
                </a:solidFill>
                <a:latin typeface="Arial" panose="020B0604020202020204" pitchFamily="34" charset="0"/>
                <a:cs typeface="Arial" panose="020B0604020202020204" pitchFamily="34" charset="0"/>
              </a:rPr>
              <a:t>Radiation-Hardness </a:t>
            </a:r>
            <a:r>
              <a:rPr lang="en-US" altLang="de-DE" sz="2800" b="1" dirty="0">
                <a:solidFill>
                  <a:schemeClr val="tx1"/>
                </a:solidFill>
                <a:latin typeface="Arial" panose="020B0604020202020204" pitchFamily="34" charset="0"/>
                <a:cs typeface="Arial" panose="020B0604020202020204" pitchFamily="34" charset="0"/>
              </a:rPr>
              <a:t>T</a:t>
            </a:r>
            <a:r>
              <a:rPr lang="en-US" altLang="de-DE" sz="2800" b="1" dirty="0" smtClean="0">
                <a:solidFill>
                  <a:schemeClr val="tx1"/>
                </a:solidFill>
                <a:latin typeface="Arial" panose="020B0604020202020204" pitchFamily="34" charset="0"/>
                <a:cs typeface="Arial" panose="020B0604020202020204" pitchFamily="34" charset="0"/>
              </a:rPr>
              <a:t>ests of FAIR Components</a:t>
            </a:r>
          </a:p>
        </p:txBody>
      </p:sp>
      <p:sp>
        <p:nvSpPr>
          <p:cNvPr id="16390" name="Rectangle 9"/>
          <p:cNvSpPr>
            <a:spLocks noChangeAspect="1" noChangeArrowheads="1"/>
          </p:cNvSpPr>
          <p:nvPr/>
        </p:nvSpPr>
        <p:spPr bwMode="auto">
          <a:xfrm rot="1462325">
            <a:off x="4963886" y="4080671"/>
            <a:ext cx="512763" cy="1008063"/>
          </a:xfrm>
          <a:prstGeom prst="rect">
            <a:avLst/>
          </a:prstGeom>
          <a:solidFill>
            <a:srgbClr val="FF3300">
              <a:alpha val="4196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endParaRPr lang="en-US" altLang="de-DE" dirty="0"/>
          </a:p>
        </p:txBody>
      </p:sp>
      <p:grpSp>
        <p:nvGrpSpPr>
          <p:cNvPr id="7" name="Gruppieren 6"/>
          <p:cNvGrpSpPr/>
          <p:nvPr/>
        </p:nvGrpSpPr>
        <p:grpSpPr>
          <a:xfrm>
            <a:off x="683568" y="2276872"/>
            <a:ext cx="7272808" cy="4032448"/>
            <a:chOff x="683568" y="2276872"/>
            <a:chExt cx="7272808" cy="4032448"/>
          </a:xfrm>
        </p:grpSpPr>
        <p:sp>
          <p:nvSpPr>
            <p:cNvPr id="6" name="Rechteck 5"/>
            <p:cNvSpPr/>
            <p:nvPr/>
          </p:nvSpPr>
          <p:spPr>
            <a:xfrm>
              <a:off x="683568" y="2276872"/>
              <a:ext cx="7272808" cy="403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Gruppieren 3"/>
            <p:cNvGrpSpPr/>
            <p:nvPr/>
          </p:nvGrpSpPr>
          <p:grpSpPr>
            <a:xfrm>
              <a:off x="827584" y="2371132"/>
              <a:ext cx="6921584" cy="3882734"/>
              <a:chOff x="270851" y="2051846"/>
              <a:chExt cx="8420637" cy="4716463"/>
            </a:xfrm>
          </p:grpSpPr>
          <p:pic>
            <p:nvPicPr>
              <p:cNvPr id="16387" name="Picture 4" descr="FAIR3_transparent_script_remov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99" y="2051846"/>
                <a:ext cx="7623175"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0" descr="targetwheel_ansys_transparent_gedreht"/>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3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97298" y="4001358"/>
                <a:ext cx="1745129" cy="173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Text Box 17"/>
              <p:cNvSpPr txBox="1">
                <a:spLocks noChangeAspect="1" noChangeArrowheads="1"/>
              </p:cNvSpPr>
              <p:nvPr/>
            </p:nvSpPr>
            <p:spPr bwMode="auto">
              <a:xfrm>
                <a:off x="361018" y="2112286"/>
                <a:ext cx="2150989" cy="635570"/>
              </a:xfrm>
              <a:prstGeom prst="rect">
                <a:avLst/>
              </a:prstGeom>
              <a:noFill/>
              <a:ln w="9525">
                <a:noFill/>
                <a:miter lim="800000"/>
                <a:headEnd/>
                <a:tailEnd/>
              </a:ln>
              <a:effectLst/>
              <a:extLst>
                <a:ext uri="{909E8E84-426E-40DD-AFC4-6F175D3DCCD1}">
                  <a14:hiddenFill xmlns:a14="http://schemas.microsoft.com/office/drawing/2010/main">
                    <a:solidFill>
                      <a:srgbClr val="00B8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r>
                  <a:rPr lang="en-US" altLang="de-DE" sz="1400" dirty="0" smtClean="0">
                    <a:solidFill>
                      <a:srgbClr val="006600"/>
                    </a:solidFill>
                    <a:cs typeface="Arial" panose="020B0604020202020204" pitchFamily="34" charset="0"/>
                  </a:rPr>
                  <a:t>Foil strippers for UNILAC upgrade </a:t>
                </a:r>
                <a:endParaRPr lang="en-US" altLang="de-DE" sz="1400" dirty="0">
                  <a:solidFill>
                    <a:srgbClr val="006600"/>
                  </a:solidFill>
                  <a:cs typeface="Arial" panose="020B0604020202020204" pitchFamily="34" charset="0"/>
                </a:endParaRPr>
              </a:p>
            </p:txBody>
          </p:sp>
          <p:sp>
            <p:nvSpPr>
              <p:cNvPr id="16393" name="Text Box 18"/>
              <p:cNvSpPr txBox="1">
                <a:spLocks noChangeAspect="1" noChangeArrowheads="1"/>
              </p:cNvSpPr>
              <p:nvPr/>
            </p:nvSpPr>
            <p:spPr bwMode="auto">
              <a:xfrm>
                <a:off x="6152039" y="5586234"/>
                <a:ext cx="2539449" cy="953561"/>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90000" bIns="90000" anchor="ctr" anchorCtr="0">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lnSpc>
                    <a:spcPct val="140000"/>
                  </a:lnSpc>
                </a:pPr>
                <a:r>
                  <a:rPr lang="en-US" altLang="de-DE" sz="1400" dirty="0">
                    <a:solidFill>
                      <a:srgbClr val="006600"/>
                    </a:solidFill>
                    <a:cs typeface="Arial" panose="020B0604020202020204" pitchFamily="34" charset="0"/>
                  </a:rPr>
                  <a:t>Super-FRS production </a:t>
                </a:r>
                <a:r>
                  <a:rPr lang="en-US" altLang="de-DE" sz="1400" dirty="0" smtClean="0">
                    <a:solidFill>
                      <a:srgbClr val="006600"/>
                    </a:solidFill>
                    <a:cs typeface="Arial" panose="020B0604020202020204" pitchFamily="34" charset="0"/>
                  </a:rPr>
                  <a:t>target</a:t>
                </a:r>
                <a:endParaRPr lang="en-US" altLang="de-DE" sz="1400" dirty="0">
                  <a:solidFill>
                    <a:srgbClr val="006600"/>
                  </a:solidFill>
                  <a:cs typeface="Arial" panose="020B0604020202020204" pitchFamily="34" charset="0"/>
                </a:endParaRPr>
              </a:p>
            </p:txBody>
          </p:sp>
          <p:sp>
            <p:nvSpPr>
              <p:cNvPr id="16397" name="Oval 31"/>
              <p:cNvSpPr>
                <a:spLocks noChangeArrowheads="1"/>
              </p:cNvSpPr>
              <p:nvPr/>
            </p:nvSpPr>
            <p:spPr bwMode="auto">
              <a:xfrm>
                <a:off x="993549" y="3277396"/>
                <a:ext cx="574675" cy="574675"/>
              </a:xfrm>
              <a:prstGeom prst="ellipse">
                <a:avLst/>
              </a:prstGeom>
              <a:noFill/>
              <a:ln w="57150">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endParaRPr lang="en-US" altLang="de-DE" dirty="0"/>
              </a:p>
            </p:txBody>
          </p:sp>
          <p:pic>
            <p:nvPicPr>
              <p:cNvPr id="16399" name="Picture 35"/>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0851" y="5519993"/>
                <a:ext cx="2506529" cy="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0" name="Oval 36"/>
              <p:cNvSpPr>
                <a:spLocks noChangeArrowheads="1"/>
              </p:cNvSpPr>
              <p:nvPr/>
            </p:nvSpPr>
            <p:spPr bwMode="auto">
              <a:xfrm>
                <a:off x="4917849" y="3960021"/>
                <a:ext cx="746125" cy="746125"/>
              </a:xfrm>
              <a:prstGeom prst="ellipse">
                <a:avLst/>
              </a:prstGeom>
              <a:noFill/>
              <a:ln w="57150">
                <a:solidFill>
                  <a:srgbClr val="0066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eaLnBrk="1" hangingPunct="1"/>
                <a:endParaRPr lang="en-US" altLang="de-DE" dirty="0"/>
              </a:p>
            </p:txBody>
          </p:sp>
          <p:pic>
            <p:nvPicPr>
              <p:cNvPr id="17" name="Picture 5" descr="F:\Katharina Kupka\Anthony Dunlap\Bachelor Thesis\SEM_STEM\SEM\a-C_Pristine\a-C_Pristine-04_e.tif"/>
              <p:cNvPicPr>
                <a:picLocks noChangeAspect="1" noChangeArrowheads="1"/>
              </p:cNvPicPr>
              <p:nvPr/>
            </p:nvPicPr>
            <p:blipFill>
              <a:blip r:embed="rId7" cstate="screen">
                <a:extLst>
                  <a:ext uri="{BEBA8EAE-BF5A-486C-A8C5-ECC9F3942E4B}">
                    <a14:imgProps xmlns:a14="http://schemas.microsoft.com/office/drawing/2010/main">
                      <a14:imgLayer r:embed="rId8">
                        <a14:imgEffect>
                          <a14:sharpenSoften amount="25000"/>
                        </a14:imgEffect>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7103904" y="3599277"/>
                <a:ext cx="1585460" cy="12683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grpSp>
      <p:sp>
        <p:nvSpPr>
          <p:cNvPr id="18" name="Text Box 17"/>
          <p:cNvSpPr txBox="1">
            <a:spLocks noChangeAspect="1" noChangeArrowheads="1"/>
          </p:cNvSpPr>
          <p:nvPr/>
        </p:nvSpPr>
        <p:spPr bwMode="auto">
          <a:xfrm>
            <a:off x="5922324" y="904738"/>
            <a:ext cx="2952133" cy="1982251"/>
          </a:xfrm>
          <a:prstGeom prst="rect">
            <a:avLst/>
          </a:prstGeom>
          <a:solidFill>
            <a:srgbClr val="FFCC99">
              <a:alpha val="86000"/>
            </a:srgbClr>
          </a:solidFill>
          <a:ln w="12700">
            <a:solidFill>
              <a:srgbClr val="FFC000"/>
            </a:solidFill>
            <a:miter lim="800000"/>
            <a:headEnd/>
            <a:tailEnd/>
          </a:ln>
          <a:effectLst/>
          <a:extLst/>
        </p:spPr>
        <p:txBody>
          <a:bodyPr wrap="square" tIns="90000" bIns="90000">
            <a:spAutoFit/>
          </a:bodyPr>
          <a:lstStyle>
            <a:lvl1pPr eaLnBrk="0" hangingPunct="0">
              <a:defRPr sz="2400" b="1">
                <a:solidFill>
                  <a:schemeClr val="tx1"/>
                </a:solidFill>
                <a:latin typeface="Arial" pitchFamily="34" charset="0"/>
                <a:ea typeface="ＭＳ Ｐゴシック" pitchFamily="34" charset="-128"/>
              </a:defRPr>
            </a:lvl1pPr>
            <a:lvl2pPr marL="742950" indent="-285750" eaLnBrk="0" hangingPunct="0">
              <a:defRPr sz="2400" b="1">
                <a:solidFill>
                  <a:schemeClr val="tx1"/>
                </a:solidFill>
                <a:latin typeface="Arial" pitchFamily="34" charset="0"/>
                <a:ea typeface="ＭＳ Ｐゴシック" pitchFamily="34" charset="-128"/>
              </a:defRPr>
            </a:lvl2pPr>
            <a:lvl3pPr marL="1143000" indent="-228600" eaLnBrk="0" hangingPunct="0">
              <a:defRPr sz="2400" b="1">
                <a:solidFill>
                  <a:schemeClr val="tx1"/>
                </a:solidFill>
                <a:latin typeface="Arial" pitchFamily="34" charset="0"/>
                <a:ea typeface="ＭＳ Ｐゴシック" pitchFamily="34" charset="-128"/>
              </a:defRPr>
            </a:lvl3pPr>
            <a:lvl4pPr marL="1600200" indent="-228600" eaLnBrk="0" hangingPunct="0">
              <a:defRPr sz="2400" b="1">
                <a:solidFill>
                  <a:schemeClr val="tx1"/>
                </a:solidFill>
                <a:latin typeface="Arial" pitchFamily="34" charset="0"/>
                <a:ea typeface="ＭＳ Ｐゴシック" pitchFamily="34" charset="-128"/>
              </a:defRPr>
            </a:lvl4pPr>
            <a:lvl5pPr marL="2057400" indent="-228600" eaLnBrk="0" hangingPunct="0">
              <a:defRPr sz="24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pPr algn="ctr">
              <a:spcAft>
                <a:spcPts val="600"/>
              </a:spcAft>
            </a:pPr>
            <a:r>
              <a:rPr lang="en-US" altLang="de-DE" sz="1600" dirty="0" smtClean="0">
                <a:cs typeface="Arial" panose="020B0604020202020204" pitchFamily="34" charset="0"/>
              </a:rPr>
              <a:t>Further high-dose exposed  FAIR components</a:t>
            </a:r>
          </a:p>
          <a:p>
            <a:pPr marL="360363" indent="-273050" algn="l" defTabSz="433388">
              <a:buFont typeface="Arial" panose="020B0604020202020204" pitchFamily="34" charset="0"/>
              <a:buChar char="•"/>
              <a:tabLst>
                <a:tab pos="2154238" algn="l"/>
              </a:tabLst>
            </a:pPr>
            <a:r>
              <a:rPr lang="en-US" altLang="de-DE" sz="1600" b="0" dirty="0" smtClean="0">
                <a:cs typeface="Arial" panose="020B0604020202020204" pitchFamily="34" charset="0"/>
              </a:rPr>
              <a:t>Magnet insulation	</a:t>
            </a:r>
            <a:r>
              <a:rPr lang="en-US" altLang="de-DE" sz="1600" b="0" dirty="0">
                <a:cs typeface="Arial" panose="020B0604020202020204" pitchFamily="34" charset="0"/>
              </a:rPr>
              <a:t>	</a:t>
            </a:r>
            <a:endParaRPr lang="en-US" altLang="de-DE" sz="1600" b="0" dirty="0" smtClean="0">
              <a:cs typeface="Arial" panose="020B0604020202020204" pitchFamily="34" charset="0"/>
            </a:endParaRPr>
          </a:p>
          <a:p>
            <a:pPr marL="360363" indent="-273050" algn="l" defTabSz="992188">
              <a:buFont typeface="Arial" panose="020B0604020202020204" pitchFamily="34" charset="0"/>
              <a:buChar char="•"/>
            </a:pPr>
            <a:r>
              <a:rPr lang="en-US" altLang="de-DE" sz="1600" b="0" dirty="0" smtClean="0">
                <a:cs typeface="Arial" panose="020B0604020202020204" pitchFamily="34" charset="0"/>
              </a:rPr>
              <a:t>Electronic boards	</a:t>
            </a:r>
          </a:p>
          <a:p>
            <a:pPr marL="360363" indent="-273050" algn="l" defTabSz="992188">
              <a:buFont typeface="Arial" panose="020B0604020202020204" pitchFamily="34" charset="0"/>
              <a:buChar char="•"/>
              <a:tabLst>
                <a:tab pos="2154238" algn="l"/>
              </a:tabLst>
            </a:pPr>
            <a:r>
              <a:rPr lang="en-US" altLang="de-DE" sz="1600" b="0" dirty="0" smtClean="0">
                <a:cs typeface="Arial" panose="020B0604020202020204" pitchFamily="34" charset="0"/>
              </a:rPr>
              <a:t>Diagnostic screens </a:t>
            </a:r>
          </a:p>
          <a:p>
            <a:pPr marL="360363" indent="-273050" algn="l" defTabSz="992188">
              <a:buFont typeface="Arial" panose="020B0604020202020204" pitchFamily="34" charset="0"/>
              <a:buChar char="•"/>
              <a:tabLst>
                <a:tab pos="2154238" algn="l"/>
              </a:tabLst>
            </a:pPr>
            <a:r>
              <a:rPr lang="en-US" altLang="de-DE" sz="1600" b="0" dirty="0" smtClean="0">
                <a:cs typeface="Arial" panose="020B0604020202020204" pitchFamily="34" charset="0"/>
              </a:rPr>
              <a:t>Beam dumps</a:t>
            </a:r>
          </a:p>
          <a:p>
            <a:pPr marL="360363" indent="-273050" algn="l" defTabSz="992188">
              <a:buFont typeface="Arial" panose="020B0604020202020204" pitchFamily="34" charset="0"/>
              <a:buChar char="•"/>
              <a:tabLst>
                <a:tab pos="2154238" algn="l"/>
              </a:tabLst>
            </a:pPr>
            <a:r>
              <a:rPr lang="en-US" altLang="de-DE" sz="1600" b="0" dirty="0" smtClean="0">
                <a:cs typeface="Arial" panose="020B0604020202020204" pitchFamily="34" charset="0"/>
              </a:rPr>
              <a:t>Beam windows</a:t>
            </a:r>
          </a:p>
        </p:txBody>
      </p:sp>
      <p:sp>
        <p:nvSpPr>
          <p:cNvPr id="2" name="Rectangle 1"/>
          <p:cNvSpPr/>
          <p:nvPr/>
        </p:nvSpPr>
        <p:spPr>
          <a:xfrm>
            <a:off x="2139869" y="980728"/>
            <a:ext cx="3120747" cy="458757"/>
          </a:xfrm>
          <a:prstGeom prst="rect">
            <a:avLst/>
          </a:prstGeom>
          <a:solidFill>
            <a:srgbClr val="8FBB77">
              <a:alpha val="26000"/>
            </a:srgbClr>
          </a:solidFill>
          <a:ln w="12700">
            <a:solidFill>
              <a:srgbClr val="8FBB77"/>
            </a:solidFill>
            <a:miter lim="800000"/>
            <a:headEnd/>
            <a:tailEnd/>
          </a:ln>
          <a:effectLst/>
        </p:spPr>
        <p:txBody>
          <a:bodyPr wrap="square" tIns="90000" bIns="90000">
            <a:spAutoFit/>
          </a:bodyPr>
          <a:lstStyle/>
          <a:p>
            <a:pPr algn="ctr" eaLnBrk="0" hangingPunct="0">
              <a:spcAft>
                <a:spcPts val="600"/>
              </a:spcAft>
            </a:pPr>
            <a:r>
              <a:rPr lang="en-US" altLang="de-DE" b="1" dirty="0">
                <a:ea typeface="ＭＳ Ｐゴシック" pitchFamily="34" charset="-128"/>
                <a:cs typeface="Arial" panose="020B0604020202020204" pitchFamily="34" charset="0"/>
              </a:rPr>
              <a:t>2014 </a:t>
            </a:r>
            <a:r>
              <a:rPr lang="en-US" altLang="de-DE" b="1" dirty="0" err="1" smtClean="0">
                <a:ea typeface="ＭＳ Ｐゴシック" pitchFamily="34" charset="-128"/>
                <a:cs typeface="Arial" panose="020B0604020202020204" pitchFamily="34" charset="0"/>
              </a:rPr>
              <a:t>Beamtime</a:t>
            </a:r>
            <a:r>
              <a:rPr lang="en-US" altLang="de-DE" b="1" dirty="0" smtClean="0">
                <a:ea typeface="ＭＳ Ｐゴシック" pitchFamily="34" charset="-128"/>
                <a:cs typeface="Arial" panose="020B0604020202020204" pitchFamily="34" charset="0"/>
              </a:rPr>
              <a:t> Campaign </a:t>
            </a:r>
            <a:endParaRPr lang="en-US" altLang="de-DE" b="1" dirty="0">
              <a:ea typeface="ＭＳ Ｐゴシック" pitchFamily="34" charset="-128"/>
              <a:cs typeface="Arial" panose="020B0604020202020204" pitchFamily="34" charset="0"/>
            </a:endParaRPr>
          </a:p>
        </p:txBody>
      </p:sp>
      <p:sp>
        <p:nvSpPr>
          <p:cNvPr id="1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err="1" smtClean="0"/>
              <a:t>BioMat</a:t>
            </a:r>
            <a:endParaRPr lang="de-DE" altLang="de-DE" sz="1600" b="1" dirty="0"/>
          </a:p>
        </p:txBody>
      </p:sp>
      <p:sp>
        <p:nvSpPr>
          <p:cNvPr id="5" name="Foliennummernplatzhalter 4"/>
          <p:cNvSpPr>
            <a:spLocks noGrp="1"/>
          </p:cNvSpPr>
          <p:nvPr>
            <p:ph type="sldNum" sz="quarter" idx="10"/>
          </p:nvPr>
        </p:nvSpPr>
        <p:spPr/>
        <p:txBody>
          <a:bodyPr/>
          <a:lstStyle/>
          <a:p>
            <a:pPr>
              <a:defRPr/>
            </a:pPr>
            <a:fld id="{DC29B57F-3DDB-4612-9506-29BFE6D438B9}" type="slidenum">
              <a:rPr lang="de-DE" altLang="de-DE" smtClean="0"/>
              <a:pPr>
                <a:defRPr/>
              </a:pPr>
              <a:t>20</a:t>
            </a:fld>
            <a:endParaRPr lang="de-DE" altLang="de-DE"/>
          </a:p>
        </p:txBody>
      </p:sp>
    </p:spTree>
    <p:extLst>
      <p:ext uri="{BB962C8B-B14F-4D97-AF65-F5344CB8AC3E}">
        <p14:creationId xmlns:p14="http://schemas.microsoft.com/office/powerpoint/2010/main" val="36491969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008063" y="2060575"/>
            <a:ext cx="7200900" cy="4248150"/>
          </a:xfrm>
          <a:prstGeom prst="rect">
            <a:avLst/>
          </a:prstGeom>
          <a:solidFill>
            <a:schemeClr val="accent5"/>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t>Mats</a:t>
            </a:r>
            <a:endParaRPr lang="de-DE" dirty="0"/>
          </a:p>
        </p:txBody>
      </p:sp>
      <p:sp>
        <p:nvSpPr>
          <p:cNvPr id="7172" name="Text Box 2"/>
          <p:cNvSpPr txBox="1">
            <a:spLocks noChangeArrowheads="1"/>
          </p:cNvSpPr>
          <p:nvPr/>
        </p:nvSpPr>
        <p:spPr bwMode="auto">
          <a:xfrm>
            <a:off x="1008062" y="1254125"/>
            <a:ext cx="7200901"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800" b="1" dirty="0" smtClean="0"/>
              <a:t>CBM </a:t>
            </a:r>
            <a:r>
              <a:rPr lang="de-DE" altLang="de-DE" sz="2800" b="1" dirty="0" err="1" smtClean="0"/>
              <a:t>Detector</a:t>
            </a:r>
            <a:endParaRPr lang="de-DE" altLang="de-DE" sz="2800" b="1" dirty="0"/>
          </a:p>
        </p:txBody>
      </p:sp>
      <p:grpSp>
        <p:nvGrpSpPr>
          <p:cNvPr id="7180" name="Group 5"/>
          <p:cNvGrpSpPr>
            <a:grpSpLocks/>
          </p:cNvGrpSpPr>
          <p:nvPr/>
        </p:nvGrpSpPr>
        <p:grpSpPr bwMode="auto">
          <a:xfrm>
            <a:off x="1151424" y="2445891"/>
            <a:ext cx="5436799" cy="3719412"/>
            <a:chOff x="1300" y="1661"/>
            <a:chExt cx="3168" cy="2039"/>
          </a:xfrm>
        </p:grpSpPr>
        <p:pic>
          <p:nvPicPr>
            <p:cNvPr id="718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t="3293" r="1694"/>
            <a:stretch>
              <a:fillRect/>
            </a:stretch>
          </p:blipFill>
          <p:spPr bwMode="auto">
            <a:xfrm>
              <a:off x="1300" y="1661"/>
              <a:ext cx="3168"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Rectangle 11"/>
            <p:cNvSpPr>
              <a:spLocks noChangeArrowheads="1"/>
            </p:cNvSpPr>
            <p:nvPr/>
          </p:nvSpPr>
          <p:spPr bwMode="auto">
            <a:xfrm>
              <a:off x="2978" y="3461"/>
              <a:ext cx="590" cy="23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a:endParaRPr lang="de-DE" altLang="de-DE">
                <a:cs typeface="Arial" pitchFamily="34" charset="0"/>
              </a:endParaRPr>
            </a:p>
          </p:txBody>
        </p:sp>
      </p:grpSp>
      <p:sp>
        <p:nvSpPr>
          <p:cNvPr id="7181" name="Line 9"/>
          <p:cNvSpPr>
            <a:spLocks noChangeShapeType="1"/>
          </p:cNvSpPr>
          <p:nvPr/>
        </p:nvSpPr>
        <p:spPr bwMode="auto">
          <a:xfrm rot="3420000">
            <a:off x="3743937" y="2479776"/>
            <a:ext cx="2034014" cy="957397"/>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Parallelogramm 1"/>
          <p:cNvSpPr/>
          <p:nvPr/>
        </p:nvSpPr>
        <p:spPr bwMode="auto">
          <a:xfrm rot="21143820">
            <a:off x="4078288" y="5445125"/>
            <a:ext cx="252412" cy="17621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Foliennummernplatzhalter 3"/>
          <p:cNvSpPr>
            <a:spLocks noGrp="1"/>
          </p:cNvSpPr>
          <p:nvPr>
            <p:ph type="sldNum" sz="quarter" idx="10"/>
          </p:nvPr>
        </p:nvSpPr>
        <p:spPr/>
        <p:txBody>
          <a:bodyPr/>
          <a:lstStyle/>
          <a:p>
            <a:pPr>
              <a:defRPr/>
            </a:pPr>
            <a:fld id="{0E96D1CE-466B-4BA2-A52F-D805C2047C43}" type="slidenum">
              <a:rPr lang="de-DE" altLang="de-DE" smtClean="0"/>
              <a:pPr>
                <a:defRPr/>
              </a:pPr>
              <a:t>21</a:t>
            </a:fld>
            <a:endParaRPr lang="de-DE" altLang="de-DE" dirty="0"/>
          </a:p>
        </p:txBody>
      </p:sp>
    </p:spTree>
    <p:extLst>
      <p:ext uri="{BB962C8B-B14F-4D97-AF65-F5344CB8AC3E}">
        <p14:creationId xmlns:p14="http://schemas.microsoft.com/office/powerpoint/2010/main" val="922462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a:xfrm>
            <a:off x="0" y="0"/>
            <a:ext cx="9144000" cy="548680"/>
          </a:xfrm>
        </p:spPr>
        <p:txBody>
          <a:bodyPr anchor="ctr"/>
          <a:lstStyle/>
          <a:p>
            <a:r>
              <a:rPr lang="en-US" sz="2800" b="1" dirty="0" smtClean="0">
                <a:latin typeface="Arial" panose="020B0604020202020204" pitchFamily="34" charset="0"/>
                <a:cs typeface="Arial" panose="020B0604020202020204" pitchFamily="34" charset="0"/>
              </a:rPr>
              <a:t>The CBM Cave </a:t>
            </a:r>
            <a:endParaRPr lang="en-US" sz="2800" b="1" dirty="0">
              <a:latin typeface="Arial" panose="020B0604020202020204" pitchFamily="34" charset="0"/>
              <a:cs typeface="Arial" panose="020B0604020202020204" pitchFamily="34" charset="0"/>
            </a:endParaRPr>
          </a:p>
        </p:txBody>
      </p:sp>
      <p:cxnSp>
        <p:nvCxnSpPr>
          <p:cNvPr id="7" name="Gerade Verbindung 6"/>
          <p:cNvCxnSpPr/>
          <p:nvPr/>
        </p:nvCxnSpPr>
        <p:spPr>
          <a:xfrm>
            <a:off x="4579826" y="2227255"/>
            <a:ext cx="64182" cy="697689"/>
          </a:xfrm>
          <a:prstGeom prst="line">
            <a:avLst/>
          </a:prstGeom>
          <a:ln w="25400">
            <a:solidFill>
              <a:srgbClr val="FF0000"/>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a:off x="5148000" y="1908000"/>
            <a:ext cx="216024" cy="1008112"/>
          </a:xfrm>
          <a:prstGeom prst="line">
            <a:avLst/>
          </a:prstGeom>
          <a:ln w="25400">
            <a:solidFill>
              <a:srgbClr val="FF0000"/>
            </a:solidFill>
            <a:headEnd w="lg" len="med"/>
            <a:tailEnd type="triangle" w="lg" len="lg"/>
          </a:ln>
        </p:spPr>
        <p:style>
          <a:lnRef idx="1">
            <a:schemeClr val="accent1"/>
          </a:lnRef>
          <a:fillRef idx="0">
            <a:schemeClr val="accent1"/>
          </a:fillRef>
          <a:effectRef idx="0">
            <a:schemeClr val="accent1"/>
          </a:effectRef>
          <a:fontRef idx="minor">
            <a:schemeClr val="tx1"/>
          </a:fontRef>
        </p:style>
      </p:cxnSp>
      <p:grpSp>
        <p:nvGrpSpPr>
          <p:cNvPr id="38" name="Gruppieren 37"/>
          <p:cNvGrpSpPr/>
          <p:nvPr/>
        </p:nvGrpSpPr>
        <p:grpSpPr>
          <a:xfrm>
            <a:off x="323528" y="1052736"/>
            <a:ext cx="8512596" cy="4999732"/>
            <a:chOff x="323528" y="1052736"/>
            <a:chExt cx="8512596" cy="4999732"/>
          </a:xfrm>
        </p:grpSpPr>
        <p:pic>
          <p:nvPicPr>
            <p:cNvPr id="2" name="Grafik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23528" y="1052736"/>
              <a:ext cx="8512596" cy="4999732"/>
            </a:xfrm>
            <a:prstGeom prst="rect">
              <a:avLst/>
            </a:prstGeom>
            <a:ln w="12700">
              <a:solidFill>
                <a:schemeClr val="accent6">
                  <a:lumMod val="75000"/>
                </a:schemeClr>
              </a:solidFill>
            </a:ln>
            <a:effectLst>
              <a:outerShdw blurRad="50800" dist="38100" dir="2700000" algn="tl" rotWithShape="0">
                <a:schemeClr val="bg2">
                  <a:alpha val="40000"/>
                </a:schemeClr>
              </a:outerShdw>
            </a:effectLst>
          </p:spPr>
        </p:pic>
        <p:pic>
          <p:nvPicPr>
            <p:cNvPr id="13" name="Picture 43" descr="hades_logo_190px"/>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6284" y="2174503"/>
              <a:ext cx="763588" cy="6064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CBM-logo.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0392" y="1172932"/>
              <a:ext cx="6667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14"/>
            <p:cNvSpPr txBox="1"/>
            <p:nvPr/>
          </p:nvSpPr>
          <p:spPr>
            <a:xfrm rot="21433450">
              <a:off x="3353334" y="1550050"/>
              <a:ext cx="4661842" cy="584775"/>
            </a:xfrm>
            <a:prstGeom prst="rect">
              <a:avLst/>
            </a:prstGeom>
            <a:noFill/>
          </p:spPr>
          <p:txBody>
            <a:bodyPr wrap="square" rtlCol="0">
              <a:spAutoFit/>
            </a:bodyPr>
            <a:lstStyle/>
            <a:p>
              <a:pPr algn="l"/>
              <a:r>
                <a:rPr lang="de-DE" sz="1000" b="1" dirty="0">
                  <a:solidFill>
                    <a:srgbClr val="FFFF00"/>
                  </a:solidFill>
                </a:rPr>
                <a:t> </a:t>
              </a:r>
              <a:r>
                <a:rPr lang="de-DE" sz="1000" b="1" dirty="0" smtClean="0">
                  <a:solidFill>
                    <a:srgbClr val="FFFF00"/>
                  </a:solidFill>
                </a:rPr>
                <a:t>   </a:t>
              </a:r>
              <a:r>
                <a:rPr lang="de-DE" sz="1600" b="1" dirty="0">
                  <a:solidFill>
                    <a:srgbClr val="D20000"/>
                  </a:solidFill>
                </a:rPr>
                <a:t>Magnet + STS   RICH     TRD        TOF     PSD</a:t>
              </a:r>
            </a:p>
            <a:p>
              <a:pPr algn="l"/>
              <a:r>
                <a:rPr lang="de-DE" sz="1600" b="1" dirty="0">
                  <a:solidFill>
                    <a:srgbClr val="D20000"/>
                  </a:solidFill>
                </a:rPr>
                <a:t>          + </a:t>
              </a:r>
              <a:r>
                <a:rPr lang="de-DE" sz="1600" b="1" dirty="0" err="1">
                  <a:solidFill>
                    <a:srgbClr val="D20000"/>
                  </a:solidFill>
                </a:rPr>
                <a:t>MVD</a:t>
              </a:r>
              <a:endParaRPr lang="en-US" sz="1600" b="1" dirty="0">
                <a:solidFill>
                  <a:srgbClr val="D20000"/>
                </a:solidFill>
              </a:endParaRPr>
            </a:p>
          </p:txBody>
        </p:sp>
        <p:sp>
          <p:nvSpPr>
            <p:cNvPr id="16" name="Textfeld 15"/>
            <p:cNvSpPr txBox="1"/>
            <p:nvPr/>
          </p:nvSpPr>
          <p:spPr>
            <a:xfrm rot="21225097">
              <a:off x="3779912" y="3974287"/>
              <a:ext cx="2186905" cy="584775"/>
            </a:xfrm>
            <a:prstGeom prst="rect">
              <a:avLst/>
            </a:prstGeom>
            <a:noFill/>
          </p:spPr>
          <p:txBody>
            <a:bodyPr wrap="square" rtlCol="0" anchor="ctr" anchorCtr="0">
              <a:spAutoFit/>
            </a:bodyPr>
            <a:lstStyle/>
            <a:p>
              <a:pPr algn="ctr"/>
              <a:r>
                <a:rPr lang="de-DE" sz="1600" b="1" dirty="0">
                  <a:solidFill>
                    <a:srgbClr val="D20000"/>
                  </a:solidFill>
                </a:rPr>
                <a:t> </a:t>
              </a:r>
              <a:r>
                <a:rPr lang="de-DE" sz="1600" b="1" dirty="0" smtClean="0">
                  <a:solidFill>
                    <a:srgbClr val="D20000"/>
                  </a:solidFill>
                </a:rPr>
                <a:t>  MUCH</a:t>
              </a:r>
            </a:p>
            <a:p>
              <a:pPr algn="ctr"/>
              <a:r>
                <a:rPr lang="de-DE" sz="1600" b="1" dirty="0" err="1">
                  <a:solidFill>
                    <a:srgbClr val="D20000"/>
                  </a:solidFill>
                </a:rPr>
                <a:t>P</a:t>
              </a:r>
              <a:r>
                <a:rPr lang="de-DE" sz="1600" b="1" dirty="0" err="1" smtClean="0">
                  <a:solidFill>
                    <a:srgbClr val="D20000"/>
                  </a:solidFill>
                </a:rPr>
                <a:t>arking</a:t>
              </a:r>
              <a:r>
                <a:rPr lang="de-DE" sz="1600" b="1" dirty="0" smtClean="0">
                  <a:solidFill>
                    <a:srgbClr val="D20000"/>
                  </a:solidFill>
                </a:rPr>
                <a:t> Position</a:t>
              </a:r>
              <a:endParaRPr lang="en-US" sz="1600" b="1" dirty="0">
                <a:solidFill>
                  <a:srgbClr val="D20000"/>
                </a:solidFill>
              </a:endParaRPr>
            </a:p>
          </p:txBody>
        </p:sp>
        <p:sp>
          <p:nvSpPr>
            <p:cNvPr id="19" name="Right Arrow 2"/>
            <p:cNvSpPr/>
            <p:nvPr/>
          </p:nvSpPr>
          <p:spPr>
            <a:xfrm rot="21302226">
              <a:off x="611170" y="3688105"/>
              <a:ext cx="1006888" cy="252029"/>
            </a:xfrm>
            <a:prstGeom prst="rightArrow">
              <a:avLst/>
            </a:prstGeom>
            <a:solidFill>
              <a:srgbClr val="FFFF0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 Box 22"/>
            <p:cNvSpPr txBox="1">
              <a:spLocks noChangeArrowheads="1"/>
            </p:cNvSpPr>
            <p:nvPr/>
          </p:nvSpPr>
          <p:spPr bwMode="auto">
            <a:xfrm rot="21344029">
              <a:off x="610071" y="3419183"/>
              <a:ext cx="8541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ctr" eaLnBrk="1" hangingPunct="1"/>
              <a:r>
                <a:rPr lang="de-DE" sz="1600" b="1" dirty="0">
                  <a:solidFill>
                    <a:srgbClr val="FFFF00"/>
                  </a:solidFill>
                  <a:effectLst>
                    <a:outerShdw blurRad="38100" dist="38100" dir="2700000" algn="tl">
                      <a:srgbClr val="000000">
                        <a:alpha val="43137"/>
                      </a:srgbClr>
                    </a:outerShdw>
                  </a:effectLst>
                  <a:cs typeface="Arial" panose="020B0604020202020204" pitchFamily="34" charset="0"/>
                </a:rPr>
                <a:t>B</a:t>
              </a:r>
              <a:r>
                <a:rPr lang="de-DE" sz="1600" b="1" dirty="0" smtClean="0">
                  <a:solidFill>
                    <a:srgbClr val="FFFF00"/>
                  </a:solidFill>
                  <a:effectLst>
                    <a:outerShdw blurRad="38100" dist="38100" dir="2700000" algn="tl">
                      <a:srgbClr val="000000">
                        <a:alpha val="43137"/>
                      </a:srgbClr>
                    </a:outerShdw>
                  </a:effectLst>
                  <a:cs typeface="Arial" panose="020B0604020202020204" pitchFamily="34" charset="0"/>
                </a:rPr>
                <a:t>eam</a:t>
              </a:r>
              <a:endParaRPr lang="de-DE" sz="1600" b="1" dirty="0">
                <a:solidFill>
                  <a:srgbClr val="FFFF00"/>
                </a:solidFill>
                <a:effectLst>
                  <a:outerShdw blurRad="38100" dist="38100" dir="2700000" algn="tl">
                    <a:srgbClr val="000000">
                      <a:alpha val="43137"/>
                    </a:srgbClr>
                  </a:outerShdw>
                </a:effectLst>
                <a:cs typeface="Arial" panose="020B0604020202020204" pitchFamily="34" charset="0"/>
              </a:endParaRPr>
            </a:p>
          </p:txBody>
        </p:sp>
      </p:grpSp>
      <p:sp>
        <p:nvSpPr>
          <p:cNvPr id="18" name="Foliennummernplatzhalter 3"/>
          <p:cNvSpPr>
            <a:spLocks noGrp="1"/>
          </p:cNvSpPr>
          <p:nvPr>
            <p:ph type="sldNum" sz="quarter" idx="10"/>
          </p:nvPr>
        </p:nvSpPr>
        <p:spPr>
          <a:xfrm>
            <a:off x="6605641" y="6237312"/>
            <a:ext cx="2133600" cy="476250"/>
          </a:xfrm>
        </p:spPr>
        <p:txBody>
          <a:bodyPr/>
          <a:lstStyle/>
          <a:p>
            <a:pPr>
              <a:defRPr/>
            </a:pPr>
            <a:fld id="{0E96D1CE-466B-4BA2-A52F-D805C2047C43}" type="slidenum">
              <a:rPr lang="de-DE" altLang="de-DE" smtClean="0"/>
              <a:pPr>
                <a:defRPr/>
              </a:pPr>
              <a:t>22</a:t>
            </a:fld>
            <a:endParaRPr lang="de-DE" altLang="de-DE" dirty="0"/>
          </a:p>
        </p:txBody>
      </p:sp>
      <p:sp>
        <p:nvSpPr>
          <p:cNvPr id="21"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CBM</a:t>
            </a:r>
            <a:endParaRPr lang="de-DE" altLang="de-DE" sz="1600" b="1" dirty="0"/>
          </a:p>
        </p:txBody>
      </p:sp>
      <p:cxnSp>
        <p:nvCxnSpPr>
          <p:cNvPr id="34" name="Gerade Verbindung 33"/>
          <p:cNvCxnSpPr/>
          <p:nvPr/>
        </p:nvCxnSpPr>
        <p:spPr>
          <a:xfrm flipH="1">
            <a:off x="6804248" y="1796882"/>
            <a:ext cx="144016" cy="696014"/>
          </a:xfrm>
          <a:prstGeom prst="line">
            <a:avLst/>
          </a:prstGeom>
          <a:ln w="25400">
            <a:solidFill>
              <a:srgbClr val="FF0000"/>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flipH="1">
            <a:off x="5940152" y="1844824"/>
            <a:ext cx="144016" cy="696014"/>
          </a:xfrm>
          <a:prstGeom prst="line">
            <a:avLst/>
          </a:prstGeom>
          <a:ln w="25400">
            <a:solidFill>
              <a:srgbClr val="FF0000"/>
            </a:solidFill>
            <a:headEnd w="lg" len="med"/>
            <a:tailEnd type="triangle" w="lg" len="lg"/>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flipH="1">
            <a:off x="7380312" y="1772816"/>
            <a:ext cx="216024" cy="1008112"/>
          </a:xfrm>
          <a:prstGeom prst="line">
            <a:avLst/>
          </a:prstGeom>
          <a:ln w="25400">
            <a:solidFill>
              <a:srgbClr val="FF0000"/>
            </a:solidFill>
            <a:headEnd w="lg"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8292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323528" y="3933056"/>
            <a:ext cx="8509172" cy="2390716"/>
            <a:chOff x="447788" y="3774197"/>
            <a:chExt cx="8509172" cy="2659955"/>
          </a:xfrm>
        </p:grpSpPr>
        <p:sp>
          <p:nvSpPr>
            <p:cNvPr id="6" name="Rectangle 5"/>
            <p:cNvSpPr/>
            <p:nvPr/>
          </p:nvSpPr>
          <p:spPr>
            <a:xfrm>
              <a:off x="447788" y="5752510"/>
              <a:ext cx="2696209" cy="681640"/>
            </a:xfrm>
            <a:prstGeom prst="rect">
              <a:avLst/>
            </a:prstGeom>
            <a:solidFill>
              <a:srgbClr val="8FBB77">
                <a:alpha val="26000"/>
              </a:srgbClr>
            </a:solidFill>
            <a:ln w="12700">
              <a:solidFill>
                <a:srgbClr val="8FBB77"/>
              </a:solidFill>
            </a:ln>
          </p:spPr>
          <p:txBody>
            <a:bodyPr wrap="square" tIns="90000" bIns="90000" anchor="ctr"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err="1" smtClean="0">
                  <a:latin typeface="Arial" panose="020B0604020202020204" pitchFamily="34" charset="0"/>
                  <a:cs typeface="Arial" panose="020B0604020202020204" pitchFamily="34" charset="0"/>
                </a:rPr>
                <a:t>p+C</a:t>
              </a:r>
              <a:r>
                <a:rPr lang="en-US" sz="1400" dirty="0" smtClean="0">
                  <a:latin typeface="Arial" panose="020B0604020202020204" pitchFamily="34" charset="0"/>
                  <a:cs typeface="Arial" panose="020B0604020202020204" pitchFamily="34" charset="0"/>
                </a:rPr>
                <a:t>, 30 </a:t>
              </a:r>
              <a:r>
                <a:rPr lang="en-US" sz="1400" dirty="0" err="1" smtClean="0">
                  <a:latin typeface="Arial" panose="020B0604020202020204" pitchFamily="34" charset="0"/>
                  <a:cs typeface="Arial" panose="020B0604020202020204" pitchFamily="34" charset="0"/>
                </a:rPr>
                <a:t>GeV</a:t>
              </a:r>
              <a:endParaRPr lang="en-US" sz="1400" dirty="0" smtClean="0">
                <a:latin typeface="Arial" panose="020B0604020202020204" pitchFamily="34" charset="0"/>
                <a:cs typeface="Arial" panose="020B0604020202020204" pitchFamily="34" charset="0"/>
              </a:endParaRPr>
            </a:p>
            <a:p>
              <a:pPr algn="ctr"/>
              <a:r>
                <a:rPr lang="en-US" sz="1400" dirty="0" smtClean="0">
                  <a:latin typeface="Arial" panose="020B0604020202020204" pitchFamily="34" charset="0"/>
                  <a:cs typeface="Arial" panose="020B0604020202020204" pitchFamily="34" charset="0"/>
                </a:rPr>
                <a:t>few charged particle tracks</a:t>
              </a:r>
              <a:endParaRPr lang="en-US" sz="1600" dirty="0">
                <a:latin typeface="Arial" panose="020B0604020202020204" pitchFamily="34" charset="0"/>
                <a:cs typeface="Arial" panose="020B0604020202020204" pitchFamily="34" charset="0"/>
              </a:endParaRPr>
            </a:p>
          </p:txBody>
        </p:sp>
        <p:sp>
          <p:nvSpPr>
            <p:cNvPr id="9" name="Rectangle 8"/>
            <p:cNvSpPr/>
            <p:nvPr/>
          </p:nvSpPr>
          <p:spPr>
            <a:xfrm>
              <a:off x="3379222" y="5752512"/>
              <a:ext cx="2702572" cy="681640"/>
            </a:xfrm>
            <a:prstGeom prst="rect">
              <a:avLst/>
            </a:prstGeom>
            <a:solidFill>
              <a:srgbClr val="8FBB77">
                <a:alpha val="26000"/>
              </a:srgbClr>
            </a:solidFill>
            <a:ln w="12700">
              <a:solidFill>
                <a:srgbClr val="8FBB77"/>
              </a:solidFill>
            </a:ln>
          </p:spPr>
          <p:txBody>
            <a:bodyPr wrap="square" tIns="90000" bIns="90000" anchor="ctr" anchorCtr="0">
              <a:spAutoFit/>
            </a:bodyPr>
            <a:lstStyle/>
            <a:p>
              <a:pPr algn="ctr"/>
              <a:r>
                <a:rPr lang="en-US" sz="1400" dirty="0" smtClean="0">
                  <a:cs typeface="Arial" panose="020B0604020202020204" pitchFamily="34" charset="0"/>
                </a:rPr>
                <a:t>Au + Au</a:t>
              </a:r>
              <a:r>
                <a:rPr lang="en-US" sz="1400" dirty="0">
                  <a:cs typeface="Arial" panose="020B0604020202020204" pitchFamily="34" charset="0"/>
                </a:rPr>
                <a:t>, 8 </a:t>
              </a:r>
              <a:r>
                <a:rPr lang="en-US" sz="1400" dirty="0" err="1">
                  <a:cs typeface="Arial" panose="020B0604020202020204" pitchFamily="34" charset="0"/>
                </a:rPr>
                <a:t>AGeV</a:t>
              </a:r>
              <a:endParaRPr lang="en-US" sz="1400" dirty="0">
                <a:cs typeface="Arial" panose="020B0604020202020204" pitchFamily="34" charset="0"/>
              </a:endParaRPr>
            </a:p>
            <a:p>
              <a:pPr algn="ctr"/>
              <a:r>
                <a:rPr lang="en-US" sz="1400" dirty="0">
                  <a:cs typeface="Arial" panose="020B0604020202020204" pitchFamily="34" charset="0"/>
                </a:rPr>
                <a:t>~350 charged particle </a:t>
              </a:r>
              <a:r>
                <a:rPr lang="en-US" sz="1400" dirty="0" smtClean="0">
                  <a:cs typeface="Arial" panose="020B0604020202020204" pitchFamily="34" charset="0"/>
                </a:rPr>
                <a:t>tracks</a:t>
              </a:r>
              <a:endParaRPr lang="en-US" sz="1400" dirty="0">
                <a:cs typeface="Arial" panose="020B0604020202020204" pitchFamily="34" charset="0"/>
              </a:endParaRPr>
            </a:p>
          </p:txBody>
        </p:sp>
        <p:sp>
          <p:nvSpPr>
            <p:cNvPr id="12" name="Rectangle 11"/>
            <p:cNvSpPr/>
            <p:nvPr/>
          </p:nvSpPr>
          <p:spPr>
            <a:xfrm>
              <a:off x="6348525" y="5752512"/>
              <a:ext cx="2596208" cy="681640"/>
            </a:xfrm>
            <a:prstGeom prst="rect">
              <a:avLst/>
            </a:prstGeom>
            <a:solidFill>
              <a:srgbClr val="8FBB77">
                <a:alpha val="26000"/>
              </a:srgbClr>
            </a:solidFill>
            <a:ln w="12700">
              <a:solidFill>
                <a:srgbClr val="8FBB77"/>
              </a:solidFill>
            </a:ln>
          </p:spPr>
          <p:txBody>
            <a:bodyPr wrap="square" tIns="90000" bIns="90000" anchor="ctr"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latin typeface="Arial" panose="020B0604020202020204" pitchFamily="34" charset="0"/>
                  <a:cs typeface="Arial" panose="020B0604020202020204" pitchFamily="34" charset="0"/>
                </a:rPr>
                <a:t>Au + Au</a:t>
              </a:r>
              <a:r>
                <a:rPr lang="en-US" sz="1400" dirty="0">
                  <a:latin typeface="Arial" panose="020B0604020202020204" pitchFamily="34" charset="0"/>
                  <a:cs typeface="Arial" panose="020B0604020202020204" pitchFamily="34" charset="0"/>
                </a:rPr>
                <a:t>, 25 </a:t>
              </a:r>
              <a:r>
                <a:rPr lang="en-US" sz="1400" dirty="0" err="1" smtClean="0">
                  <a:latin typeface="Arial" panose="020B0604020202020204" pitchFamily="34" charset="0"/>
                  <a:cs typeface="Arial" panose="020B0604020202020204" pitchFamily="34" charset="0"/>
                </a:rPr>
                <a:t>AGeV</a:t>
              </a:r>
              <a:endParaRPr lang="en-US" sz="1400" dirty="0" smtClean="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~700 charged particle </a:t>
              </a:r>
              <a:r>
                <a:rPr lang="en-US" sz="1400" dirty="0" smtClean="0">
                  <a:latin typeface="Arial" panose="020B0604020202020204" pitchFamily="34" charset="0"/>
                  <a:cs typeface="Arial" panose="020B0604020202020204" pitchFamily="34" charset="0"/>
                </a:rPr>
                <a:t>tracks</a:t>
              </a:r>
              <a:endParaRPr lang="en-US" sz="1600" dirty="0"/>
            </a:p>
          </p:txBody>
        </p:sp>
        <p:grpSp>
          <p:nvGrpSpPr>
            <p:cNvPr id="23" name="Group 22"/>
            <p:cNvGrpSpPr>
              <a:grpSpLocks noChangeAspect="1"/>
            </p:cNvGrpSpPr>
            <p:nvPr/>
          </p:nvGrpSpPr>
          <p:grpSpPr>
            <a:xfrm>
              <a:off x="447788" y="3774197"/>
              <a:ext cx="8509172" cy="1959059"/>
              <a:chOff x="306155" y="3726052"/>
              <a:chExt cx="8506002" cy="1958329"/>
            </a:xfrm>
            <a:noFill/>
          </p:grpSpPr>
          <p:pic>
            <p:nvPicPr>
              <p:cNvPr id="8" name="Picture 7" descr="\\WinfileSvF\CBM$Root\jheuser\Eigene Dateien\work\CBM\talks\2013\DPG-March-2013\talk\events-STS\UrQMD_12b_pC30AGeV-STS.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3977"/>
              <a:stretch/>
            </p:blipFill>
            <p:spPr bwMode="auto">
              <a:xfrm>
                <a:off x="306155" y="3726052"/>
                <a:ext cx="2695205" cy="1947268"/>
              </a:xfrm>
              <a:prstGeom prst="rect">
                <a:avLst/>
              </a:prstGeom>
              <a:grpFill/>
              <a:extLst/>
            </p:spPr>
          </p:pic>
          <p:pic>
            <p:nvPicPr>
              <p:cNvPr id="11" name="Picture 10"/>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4215"/>
              <a:stretch/>
            </p:blipFill>
            <p:spPr bwMode="auto">
              <a:xfrm>
                <a:off x="3236497" y="3726053"/>
                <a:ext cx="2695396" cy="1958328"/>
              </a:xfrm>
              <a:prstGeom prst="rect">
                <a:avLst/>
              </a:prstGeom>
              <a:grpFill/>
              <a:extLst/>
            </p:spPr>
          </p:pic>
          <p:pic>
            <p:nvPicPr>
              <p:cNvPr id="14" name="Picture 13" descr="C:\Documents and Settings\jheuser\Desktop\UrQMD_12b_25AGeV-STS.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8593"/>
              <a:stretch/>
            </p:blipFill>
            <p:spPr bwMode="auto">
              <a:xfrm>
                <a:off x="6204693" y="3726053"/>
                <a:ext cx="2607464" cy="1920537"/>
              </a:xfrm>
              <a:prstGeom prst="rect">
                <a:avLst/>
              </a:prstGeom>
              <a:grpFill/>
              <a:extLst/>
            </p:spPr>
          </p:pic>
          <p:sp>
            <p:nvSpPr>
              <p:cNvPr id="15" name="Rectangle 14"/>
              <p:cNvSpPr/>
              <p:nvPr/>
            </p:nvSpPr>
            <p:spPr>
              <a:xfrm>
                <a:off x="492981" y="5375645"/>
                <a:ext cx="2233752" cy="276999"/>
              </a:xfrm>
              <a:prstGeom prst="rect">
                <a:avLst/>
              </a:prstGeom>
              <a:grpFill/>
            </p:spPr>
            <p:txBody>
              <a:bodyPr wrap="none">
                <a:spAutoFit/>
              </a:bodyPr>
              <a:lstStyle/>
              <a:p>
                <a:r>
                  <a:rPr lang="de-DE" altLang="de-DE" sz="1200" dirty="0" err="1">
                    <a:solidFill>
                      <a:schemeClr val="bg1"/>
                    </a:solidFill>
                  </a:rPr>
                  <a:t>UrQMD</a:t>
                </a:r>
                <a:r>
                  <a:rPr lang="de-DE" altLang="de-DE" sz="1200" dirty="0">
                    <a:solidFill>
                      <a:schemeClr val="bg1"/>
                    </a:solidFill>
                  </a:rPr>
                  <a:t> + GEANT + </a:t>
                </a:r>
                <a:r>
                  <a:rPr lang="de-DE" altLang="de-DE" sz="1200" dirty="0" err="1">
                    <a:solidFill>
                      <a:schemeClr val="bg1"/>
                    </a:solidFill>
                  </a:rPr>
                  <a:t>CbmRoot</a:t>
                </a:r>
                <a:endParaRPr lang="de-DE" altLang="de-DE" sz="1200" dirty="0">
                  <a:solidFill>
                    <a:schemeClr val="bg1"/>
                  </a:solidFill>
                </a:endParaRPr>
              </a:p>
            </p:txBody>
          </p:sp>
        </p:grpSp>
      </p:grpSp>
      <p:sp>
        <p:nvSpPr>
          <p:cNvPr id="17" name="Rectangle 6"/>
          <p:cNvSpPr>
            <a:spLocks noChangeArrowheads="1"/>
          </p:cNvSpPr>
          <p:nvPr/>
        </p:nvSpPr>
        <p:spPr bwMode="auto">
          <a:xfrm>
            <a:off x="0" y="44624"/>
            <a:ext cx="9144000" cy="53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800" b="1" dirty="0"/>
              <a:t>CBM Silicon Tracking System (STS)</a:t>
            </a:r>
            <a:br>
              <a:rPr lang="en-US" sz="2800" b="1" dirty="0"/>
            </a:br>
            <a:endParaRPr lang="en-US" sz="2800" b="1" dirty="0"/>
          </a:p>
          <a:p>
            <a:pPr algn="ctr"/>
            <a:endParaRPr lang="de-DE" sz="2800" b="1" dirty="0"/>
          </a:p>
        </p:txBody>
      </p:sp>
      <p:sp>
        <p:nvSpPr>
          <p:cNvPr id="19" name="TextBox 18"/>
          <p:cNvSpPr txBox="1"/>
          <p:nvPr/>
        </p:nvSpPr>
        <p:spPr>
          <a:xfrm>
            <a:off x="322947" y="733927"/>
            <a:ext cx="8497525" cy="3197968"/>
          </a:xfrm>
          <a:prstGeom prst="rect">
            <a:avLst/>
          </a:prstGeom>
          <a:solidFill>
            <a:srgbClr val="FFCC99">
              <a:alpha val="86000"/>
            </a:srgbClr>
          </a:solidFill>
          <a:ln w="12700">
            <a:solidFill>
              <a:srgbClr val="FFC000"/>
            </a:solidFill>
          </a:ln>
          <a:effectLst>
            <a:outerShdw blurRad="50800" dist="38100" dir="2700000" algn="tl" rotWithShape="0">
              <a:schemeClr val="bg2">
                <a:alpha val="40000"/>
              </a:schemeClr>
            </a:outerShdw>
          </a:effectLst>
        </p:spPr>
        <p:txBody>
          <a:bodyPr wrap="square" tIns="90000" bIns="90000" rtlCol="0" anchor="ctr" anchorCtr="0">
            <a:spAutoFit/>
          </a:bodyPr>
          <a:lstStyle/>
          <a:p>
            <a:pPr marL="285750" indent="-285750" algn="l">
              <a:buFont typeface="Arial" panose="020B0604020202020204" pitchFamily="34" charset="0"/>
              <a:buChar char="•"/>
            </a:pPr>
            <a:r>
              <a:rPr lang="en-US" sz="1600" b="1" dirty="0" smtClean="0"/>
              <a:t>Central detector of the CBM experiment: </a:t>
            </a:r>
          </a:p>
          <a:p>
            <a:pPr marL="273050" indent="-273050" algn="l"/>
            <a:r>
              <a:rPr lang="en-US" sz="1400" dirty="0" smtClean="0"/>
              <a:t>     Track and momentum  measurement in heavy-ion collisions with up </a:t>
            </a:r>
            <a:r>
              <a:rPr lang="en-US" sz="1400" dirty="0"/>
              <a:t>t</a:t>
            </a:r>
            <a:r>
              <a:rPr lang="en-US" sz="1400" dirty="0" smtClean="0"/>
              <a:t>o 1000  charged particles, at  interaction rates of up to 10 million per second</a:t>
            </a:r>
          </a:p>
          <a:p>
            <a:pPr algn="l"/>
            <a:endParaRPr lang="en-US" sz="1600" dirty="0" smtClean="0"/>
          </a:p>
          <a:p>
            <a:pPr marL="285750" indent="-285750" algn="l">
              <a:buFont typeface="Arial" panose="020B0604020202020204" pitchFamily="34" charset="0"/>
              <a:buChar char="•"/>
            </a:pPr>
            <a:r>
              <a:rPr lang="en-US" sz="1600" b="1" dirty="0" smtClean="0"/>
              <a:t>International high technology project:</a:t>
            </a:r>
            <a:r>
              <a:rPr lang="en-US" sz="1600" dirty="0" smtClean="0"/>
              <a:t>  </a:t>
            </a:r>
            <a:r>
              <a:rPr lang="en-US" sz="1600" dirty="0"/>
              <a:t/>
            </a:r>
            <a:br>
              <a:rPr lang="en-US" sz="1600" dirty="0"/>
            </a:br>
            <a:r>
              <a:rPr lang="en-US" sz="1600" dirty="0" smtClean="0"/>
              <a:t>Germany</a:t>
            </a:r>
            <a:r>
              <a:rPr lang="en-US" sz="1400" dirty="0" smtClean="0"/>
              <a:t> </a:t>
            </a:r>
            <a:r>
              <a:rPr lang="en-US" sz="1400" dirty="0"/>
              <a:t>– </a:t>
            </a:r>
            <a:r>
              <a:rPr lang="en-US" sz="1400" dirty="0" smtClean="0"/>
              <a:t>Poland </a:t>
            </a:r>
            <a:r>
              <a:rPr lang="en-US" sz="1400" dirty="0"/>
              <a:t>– Ru</a:t>
            </a:r>
            <a:r>
              <a:rPr lang="de-DE" sz="1400" dirty="0" err="1" smtClean="0"/>
              <a:t>ssia</a:t>
            </a:r>
            <a:r>
              <a:rPr lang="de-DE" sz="1400" dirty="0" smtClean="0"/>
              <a:t> </a:t>
            </a:r>
            <a:r>
              <a:rPr lang="en-US" sz="1400" dirty="0" smtClean="0"/>
              <a:t>– </a:t>
            </a:r>
            <a:r>
              <a:rPr lang="en-US" sz="1400" dirty="0"/>
              <a:t>Ukraine </a:t>
            </a:r>
            <a:endParaRPr lang="en-US" sz="1400" dirty="0" smtClean="0"/>
          </a:p>
          <a:p>
            <a:pPr algn="l"/>
            <a:endParaRPr lang="en-US" sz="1400" dirty="0"/>
          </a:p>
          <a:p>
            <a:pPr marL="285750" indent="-285750" algn="l">
              <a:buFont typeface="Arial" panose="020B0604020202020204" pitchFamily="34" charset="0"/>
              <a:buChar char="•"/>
            </a:pPr>
            <a:r>
              <a:rPr lang="en-US" sz="1600" b="1" dirty="0" smtClean="0"/>
              <a:t>Technical challenges: </a:t>
            </a:r>
            <a:r>
              <a:rPr lang="en-US" sz="1600" b="1" dirty="0"/>
              <a:t/>
            </a:r>
            <a:br>
              <a:rPr lang="en-US" sz="1600" b="1" dirty="0"/>
            </a:br>
            <a:r>
              <a:rPr lang="en-US" sz="1600" dirty="0" smtClean="0"/>
              <a:t>High acceptance, low mass, high track density</a:t>
            </a:r>
            <a:r>
              <a:rPr lang="en-US" sz="1400" dirty="0" smtClean="0"/>
              <a:t>, high rate, high momentum resolution, fast read-out, radiation hard sensors, cooling, high integration density</a:t>
            </a:r>
          </a:p>
          <a:p>
            <a:pPr marL="285750" indent="-285750" algn="l">
              <a:buFont typeface="Arial" panose="020B0604020202020204" pitchFamily="34" charset="0"/>
              <a:buChar char="•"/>
            </a:pPr>
            <a:endParaRPr lang="en-US" sz="1400" dirty="0"/>
          </a:p>
          <a:p>
            <a:pPr marL="285750" indent="-285750" algn="l">
              <a:buFont typeface="Arial" panose="020B0604020202020204" pitchFamily="34" charset="0"/>
              <a:buChar char="•"/>
            </a:pPr>
            <a:r>
              <a:rPr lang="en-US" sz="1600" b="1" dirty="0" smtClean="0"/>
              <a:t>Cost:</a:t>
            </a:r>
          </a:p>
          <a:p>
            <a:pPr algn="l"/>
            <a:r>
              <a:rPr lang="en-US" sz="1400" dirty="0"/>
              <a:t> </a:t>
            </a:r>
            <a:r>
              <a:rPr lang="en-US" sz="1400" dirty="0" smtClean="0"/>
              <a:t>     In 2009 11.5 M€, included are 5.4 M€ PMA money</a:t>
            </a:r>
            <a:endParaRPr lang="en-US" sz="1600" dirty="0" smtClean="0"/>
          </a:p>
        </p:txBody>
      </p:sp>
      <p:sp>
        <p:nvSpPr>
          <p:cNvPr id="24"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CBM</a:t>
            </a:r>
            <a:endParaRPr lang="de-DE" altLang="de-DE" sz="1600" b="1" dirty="0"/>
          </a:p>
        </p:txBody>
      </p:sp>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23</a:t>
            </a:fld>
            <a:endParaRPr lang="de-DE" altLang="de-DE" dirty="0"/>
          </a:p>
        </p:txBody>
      </p:sp>
    </p:spTree>
    <p:extLst>
      <p:ext uri="{BB962C8B-B14F-4D97-AF65-F5344CB8AC3E}">
        <p14:creationId xmlns:p14="http://schemas.microsoft.com/office/powerpoint/2010/main" val="3253062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ieren 21"/>
          <p:cNvGrpSpPr/>
          <p:nvPr/>
        </p:nvGrpSpPr>
        <p:grpSpPr>
          <a:xfrm>
            <a:off x="400002" y="1052736"/>
            <a:ext cx="4027982" cy="4608512"/>
            <a:chOff x="179512" y="1484784"/>
            <a:chExt cx="4027982" cy="4608512"/>
          </a:xfrm>
        </p:grpSpPr>
        <p:sp>
          <p:nvSpPr>
            <p:cNvPr id="21" name="Rechteck 20"/>
            <p:cNvSpPr/>
            <p:nvPr/>
          </p:nvSpPr>
          <p:spPr>
            <a:xfrm>
              <a:off x="179512" y="1484784"/>
              <a:ext cx="4027982" cy="4608512"/>
            </a:xfrm>
            <a:prstGeom prst="rect">
              <a:avLst/>
            </a:prstGeom>
            <a:solidFill>
              <a:schemeClr val="accent5"/>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 name="Group 3"/>
            <p:cNvGrpSpPr/>
            <p:nvPr/>
          </p:nvGrpSpPr>
          <p:grpSpPr>
            <a:xfrm>
              <a:off x="313345" y="1552678"/>
              <a:ext cx="3881109" cy="4423282"/>
              <a:chOff x="158343" y="1552678"/>
              <a:chExt cx="3881109" cy="4423282"/>
            </a:xfrm>
            <a:solidFill>
              <a:schemeClr val="accent5"/>
            </a:solidFill>
          </p:grpSpPr>
          <p:grpSp>
            <p:nvGrpSpPr>
              <p:cNvPr id="5" name="Gruppieren 12"/>
              <p:cNvGrpSpPr/>
              <p:nvPr/>
            </p:nvGrpSpPr>
            <p:grpSpPr>
              <a:xfrm>
                <a:off x="158343" y="1552678"/>
                <a:ext cx="3881109" cy="3639883"/>
                <a:chOff x="395536" y="980726"/>
                <a:chExt cx="6326263" cy="5184577"/>
              </a:xfrm>
              <a:grpFill/>
            </p:grpSpPr>
            <p:pic>
              <p:nvPicPr>
                <p:cNvPr id="8" name="Picture 4" descr="F:\Work\CBM\STS-TDR\STS-TDR_Final-Full_3Dec2012\integration\system-integration\figs\CBM_STS_pic-overwiew-dimetric.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27421" r="8724"/>
                <a:stretch/>
              </p:blipFill>
              <p:spPr bwMode="auto">
                <a:xfrm>
                  <a:off x="395536" y="980726"/>
                  <a:ext cx="5276772" cy="5184577"/>
                </a:xfrm>
                <a:prstGeom prst="roundRect">
                  <a:avLst>
                    <a:gd name="adj" fmla="val 8594"/>
                  </a:avLst>
                </a:prstGeom>
                <a:grpFill/>
                <a:ln>
                  <a:noFill/>
                </a:ln>
                <a:effectLst/>
                <a:extLst/>
              </p:spPr>
            </p:pic>
            <p:sp>
              <p:nvSpPr>
                <p:cNvPr id="9" name="Textfeld 14"/>
                <p:cNvSpPr txBox="1"/>
                <p:nvPr/>
              </p:nvSpPr>
              <p:spPr>
                <a:xfrm>
                  <a:off x="4507715" y="2157602"/>
                  <a:ext cx="1032625" cy="653444"/>
                </a:xfrm>
                <a:prstGeom prst="rect">
                  <a:avLst/>
                </a:prstGeom>
                <a:grpFill/>
              </p:spPr>
              <p:txBody>
                <a:bodyPr wrap="none" tIns="90000" bIns="90000" rtlCol="0" anchor="ctr" anchorCtr="0">
                  <a:spAutoFit/>
                </a:bodyPr>
                <a:lstStyle/>
                <a:p>
                  <a:r>
                    <a:rPr lang="en-US" sz="1800" dirty="0" smtClean="0"/>
                    <a:t>STS</a:t>
                  </a:r>
                  <a:endParaRPr lang="en-US" sz="1800" dirty="0"/>
                </a:p>
              </p:txBody>
            </p:sp>
            <p:cxnSp>
              <p:nvCxnSpPr>
                <p:cNvPr id="10" name="Gerade Verbindung 15"/>
                <p:cNvCxnSpPr/>
                <p:nvPr/>
              </p:nvCxnSpPr>
              <p:spPr>
                <a:xfrm flipV="1">
                  <a:off x="5508103" y="3069285"/>
                  <a:ext cx="946148" cy="71683"/>
                </a:xfrm>
                <a:prstGeom prst="line">
                  <a:avLst/>
                </a:prstGeom>
                <a:grpFill/>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Gerade Verbindung 16"/>
                <p:cNvCxnSpPr/>
                <p:nvPr/>
              </p:nvCxnSpPr>
              <p:spPr>
                <a:xfrm flipV="1">
                  <a:off x="4499992" y="3226407"/>
                  <a:ext cx="1615944" cy="57420"/>
                </a:xfrm>
                <a:prstGeom prst="line">
                  <a:avLst/>
                </a:prstGeom>
                <a:grpFill/>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Gerade Verbindung 17"/>
                <p:cNvCxnSpPr/>
                <p:nvPr/>
              </p:nvCxnSpPr>
              <p:spPr>
                <a:xfrm>
                  <a:off x="4268151" y="4363944"/>
                  <a:ext cx="1880906" cy="830614"/>
                </a:xfrm>
                <a:prstGeom prst="line">
                  <a:avLst/>
                </a:prstGeom>
                <a:grpFill/>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Textfeld 18"/>
                <p:cNvSpPr txBox="1"/>
                <p:nvPr/>
              </p:nvSpPr>
              <p:spPr>
                <a:xfrm>
                  <a:off x="4890256" y="3680002"/>
                  <a:ext cx="975141" cy="653444"/>
                </a:xfrm>
                <a:prstGeom prst="rect">
                  <a:avLst/>
                </a:prstGeom>
                <a:grpFill/>
              </p:spPr>
              <p:txBody>
                <a:bodyPr wrap="none" tIns="90000" bIns="90000" rtlCol="0" anchor="ctr" anchorCtr="0">
                  <a:spAutoFit/>
                </a:bodyPr>
                <a:lstStyle/>
                <a:p>
                  <a:r>
                    <a:rPr lang="en-US" sz="1800" dirty="0" smtClean="0"/>
                    <a:t>2.5°</a:t>
                  </a:r>
                  <a:endParaRPr lang="en-US" sz="1800" dirty="0"/>
                </a:p>
              </p:txBody>
            </p:sp>
            <p:sp>
              <p:nvSpPr>
                <p:cNvPr id="14" name="Textfeld 19"/>
                <p:cNvSpPr txBox="1"/>
                <p:nvPr/>
              </p:nvSpPr>
              <p:spPr>
                <a:xfrm>
                  <a:off x="5562577" y="4221256"/>
                  <a:ext cx="870625" cy="653444"/>
                </a:xfrm>
                <a:prstGeom prst="rect">
                  <a:avLst/>
                </a:prstGeom>
                <a:grpFill/>
              </p:spPr>
              <p:txBody>
                <a:bodyPr wrap="none" tIns="90000" bIns="90000" rtlCol="0" anchor="ctr" anchorCtr="0">
                  <a:spAutoFit/>
                </a:bodyPr>
                <a:lstStyle/>
                <a:p>
                  <a:r>
                    <a:rPr lang="en-US" sz="1800" dirty="0" smtClean="0"/>
                    <a:t>25°</a:t>
                  </a:r>
                  <a:endParaRPr lang="en-US" sz="1800" dirty="0"/>
                </a:p>
              </p:txBody>
            </p:sp>
            <p:sp>
              <p:nvSpPr>
                <p:cNvPr id="15" name="Textfeld 20"/>
                <p:cNvSpPr txBox="1"/>
                <p:nvPr/>
              </p:nvSpPr>
              <p:spPr>
                <a:xfrm rot="21416690">
                  <a:off x="5375624" y="2538821"/>
                  <a:ext cx="1346175" cy="697282"/>
                </a:xfrm>
                <a:prstGeom prst="rect">
                  <a:avLst/>
                </a:prstGeom>
                <a:grpFill/>
              </p:spPr>
              <p:txBody>
                <a:bodyPr wrap="none" tIns="90000" bIns="90000" rtlCol="0" anchor="ctr" anchorCtr="0">
                  <a:spAutoFit/>
                </a:bodyPr>
                <a:lstStyle/>
                <a:p>
                  <a:r>
                    <a:rPr lang="en-US" sz="2000" dirty="0"/>
                    <a:t>b</a:t>
                  </a:r>
                  <a:r>
                    <a:rPr lang="en-US" sz="2000" dirty="0" smtClean="0"/>
                    <a:t>eam</a:t>
                  </a:r>
                  <a:endParaRPr lang="en-US" sz="2000" dirty="0"/>
                </a:p>
              </p:txBody>
            </p:sp>
            <p:sp>
              <p:nvSpPr>
                <p:cNvPr id="16" name="Bogen 21"/>
                <p:cNvSpPr/>
                <p:nvPr/>
              </p:nvSpPr>
              <p:spPr>
                <a:xfrm>
                  <a:off x="6048710" y="3092646"/>
                  <a:ext cx="59195" cy="288032"/>
                </a:xfrm>
                <a:prstGeom prst="arc">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txBody>
                <a:bodyPr tIns="90000" bIns="90000" rtlCol="0" anchor="ctr" anchorCtr="0"/>
                <a:lstStyle/>
                <a:p>
                  <a:pPr algn="ctr"/>
                  <a:endParaRPr lang="en-US" sz="1800"/>
                </a:p>
              </p:txBody>
            </p:sp>
            <p:cxnSp>
              <p:nvCxnSpPr>
                <p:cNvPr id="17" name="Gerade Verbindung mit Pfeil 22"/>
                <p:cNvCxnSpPr/>
                <p:nvPr/>
              </p:nvCxnSpPr>
              <p:spPr>
                <a:xfrm flipH="1" flipV="1">
                  <a:off x="5266752" y="3247955"/>
                  <a:ext cx="2" cy="432046"/>
                </a:xfrm>
                <a:prstGeom prst="straightConnector1">
                  <a:avLst/>
                </a:prstGeom>
                <a:grpFill/>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Bogen 23"/>
                <p:cNvSpPr/>
                <p:nvPr/>
              </p:nvSpPr>
              <p:spPr>
                <a:xfrm>
                  <a:off x="5981179" y="3247955"/>
                  <a:ext cx="342789" cy="1946603"/>
                </a:xfrm>
                <a:prstGeom prst="arc">
                  <a:avLst>
                    <a:gd name="adj1" fmla="val 16200000"/>
                    <a:gd name="adj2" fmla="val 5359714"/>
                  </a:avLst>
                </a:prstGeom>
                <a:grpFill/>
                <a:ln w="254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tIns="90000" bIns="90000" rtlCol="0" anchor="ctr" anchorCtr="0"/>
                <a:lstStyle/>
                <a:p>
                  <a:pPr algn="ctr"/>
                  <a:endParaRPr lang="en-US" sz="1800"/>
                </a:p>
              </p:txBody>
            </p:sp>
          </p:grpSp>
          <p:cxnSp>
            <p:nvCxnSpPr>
              <p:cNvPr id="6" name="Straight Arrow Connector 5"/>
              <p:cNvCxnSpPr/>
              <p:nvPr/>
            </p:nvCxnSpPr>
            <p:spPr>
              <a:xfrm flipH="1" flipV="1">
                <a:off x="1243473" y="3265604"/>
                <a:ext cx="376199" cy="2215267"/>
              </a:xfrm>
              <a:prstGeom prst="straightConnector1">
                <a:avLst/>
              </a:prstGeom>
              <a:grpFill/>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31910" y="5517203"/>
                <a:ext cx="1302250" cy="458757"/>
              </a:xfrm>
              <a:prstGeom prst="rect">
                <a:avLst/>
              </a:prstGeom>
              <a:grpFill/>
            </p:spPr>
            <p:txBody>
              <a:bodyPr wrap="square" tIns="90000" bIns="90000" rtlCol="0" anchor="ctr" anchorCtr="0">
                <a:spAutoFit/>
              </a:bodyPr>
              <a:lstStyle/>
              <a:p>
                <a:pPr algn="ctr"/>
                <a:r>
                  <a:rPr lang="en-US" b="1" dirty="0"/>
                  <a:t>T</a:t>
                </a:r>
                <a:r>
                  <a:rPr lang="en-US" b="1" dirty="0" smtClean="0"/>
                  <a:t>arget</a:t>
                </a:r>
                <a:endParaRPr lang="de-DE" b="1" dirty="0"/>
              </a:p>
            </p:txBody>
          </p:sp>
        </p:grpSp>
      </p:grpSp>
      <p:sp>
        <p:nvSpPr>
          <p:cNvPr id="19" name="Rectangle 6"/>
          <p:cNvSpPr>
            <a:spLocks noChangeArrowheads="1"/>
          </p:cNvSpPr>
          <p:nvPr/>
        </p:nvSpPr>
        <p:spPr bwMode="auto">
          <a:xfrm>
            <a:off x="0" y="44624"/>
            <a:ext cx="9143999"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800" b="1" dirty="0" smtClean="0"/>
              <a:t>STS system concept </a:t>
            </a:r>
            <a:r>
              <a:rPr lang="en-US" sz="2800" dirty="0">
                <a:solidFill>
                  <a:schemeClr val="accent6"/>
                </a:solidFill>
              </a:rPr>
              <a:t/>
            </a:r>
            <a:br>
              <a:rPr lang="en-US" sz="2800" dirty="0">
                <a:solidFill>
                  <a:schemeClr val="accent6"/>
                </a:solidFill>
              </a:rPr>
            </a:br>
            <a:endParaRPr lang="en-US" sz="2800" dirty="0">
              <a:solidFill>
                <a:schemeClr val="accent6"/>
              </a:solidFill>
            </a:endParaRPr>
          </a:p>
          <a:p>
            <a:pPr algn="l"/>
            <a:endParaRPr lang="de-DE" sz="2800" dirty="0">
              <a:solidFill>
                <a:srgbClr val="00599D"/>
              </a:solidFill>
            </a:endParaRPr>
          </a:p>
        </p:txBody>
      </p:sp>
      <p:sp>
        <p:nvSpPr>
          <p:cNvPr id="25" name="Textfeld 14"/>
          <p:cNvSpPr txBox="1"/>
          <p:nvPr/>
        </p:nvSpPr>
        <p:spPr>
          <a:xfrm>
            <a:off x="1049662" y="2132856"/>
            <a:ext cx="697627" cy="369332"/>
          </a:xfrm>
          <a:prstGeom prst="rect">
            <a:avLst/>
          </a:prstGeom>
          <a:noFill/>
        </p:spPr>
        <p:txBody>
          <a:bodyPr wrap="none" rtlCol="0">
            <a:spAutoFit/>
          </a:bodyPr>
          <a:lstStyle/>
          <a:p>
            <a:r>
              <a:rPr lang="en-US" sz="1800" dirty="0" smtClean="0">
                <a:solidFill>
                  <a:schemeClr val="bg1"/>
                </a:solidFill>
              </a:rPr>
              <a:t>MVD</a:t>
            </a:r>
            <a:endParaRPr lang="en-US" sz="1800" dirty="0">
              <a:solidFill>
                <a:schemeClr val="bg1"/>
              </a:solidFill>
            </a:endParaRPr>
          </a:p>
        </p:txBody>
      </p:sp>
      <p:sp>
        <p:nvSpPr>
          <p:cNvPr id="26" name="TextBox 25"/>
          <p:cNvSpPr txBox="1"/>
          <p:nvPr/>
        </p:nvSpPr>
        <p:spPr>
          <a:xfrm>
            <a:off x="4945457" y="1222013"/>
            <a:ext cx="3378736" cy="2890192"/>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marL="342900" indent="-342900" algn="just">
              <a:buFont typeface="Arial" panose="020B0604020202020204" pitchFamily="34" charset="0"/>
              <a:buChar char="•"/>
            </a:pPr>
            <a:r>
              <a:rPr lang="en-US" sz="1600" dirty="0" smtClean="0"/>
              <a:t>8 stations</a:t>
            </a:r>
          </a:p>
          <a:p>
            <a:pPr marL="342900" indent="-342900" algn="just">
              <a:buFont typeface="Arial" panose="020B0604020202020204" pitchFamily="34" charset="0"/>
              <a:buChar char="•"/>
            </a:pPr>
            <a:r>
              <a:rPr lang="en-US" sz="1600" dirty="0" err="1" smtClean="0"/>
              <a:t>appperture</a:t>
            </a:r>
            <a:r>
              <a:rPr lang="en-US" sz="1600" dirty="0" smtClean="0"/>
              <a:t> 2.5</a:t>
            </a:r>
            <a:r>
              <a:rPr lang="en-US" sz="1600" dirty="0" smtClean="0">
                <a:sym typeface="Symbol"/>
              </a:rPr>
              <a:t> &lt;  &lt; 25</a:t>
            </a:r>
            <a:endParaRPr lang="en-US" sz="1600" dirty="0" smtClean="0"/>
          </a:p>
          <a:p>
            <a:pPr marL="342900" indent="-342900" algn="just">
              <a:buFont typeface="Arial" panose="020B0604020202020204" pitchFamily="34" charset="0"/>
              <a:buChar char="•"/>
            </a:pPr>
            <a:r>
              <a:rPr lang="en-US" sz="1600" dirty="0" smtClean="0"/>
              <a:t>4 m</a:t>
            </a:r>
            <a:r>
              <a:rPr lang="en-US" sz="1600" baseline="30000" dirty="0" smtClean="0"/>
              <a:t>2</a:t>
            </a:r>
            <a:r>
              <a:rPr lang="en-US" sz="1600" dirty="0" smtClean="0"/>
              <a:t> detector area</a:t>
            </a:r>
          </a:p>
          <a:p>
            <a:pPr marL="342900" indent="-342900" algn="just">
              <a:buFont typeface="Arial" panose="020B0604020202020204" pitchFamily="34" charset="0"/>
              <a:buChar char="•"/>
            </a:pPr>
            <a:r>
              <a:rPr lang="en-US" sz="1600" dirty="0" smtClean="0"/>
              <a:t>2 m</a:t>
            </a:r>
            <a:r>
              <a:rPr lang="en-US" sz="1600" baseline="30000" dirty="0" smtClean="0"/>
              <a:t>3</a:t>
            </a:r>
            <a:r>
              <a:rPr lang="en-US" sz="1600" dirty="0" smtClean="0"/>
              <a:t> volume</a:t>
            </a:r>
          </a:p>
          <a:p>
            <a:pPr marL="342900" indent="-342900" algn="just">
              <a:buFont typeface="Arial" panose="020B0604020202020204" pitchFamily="34" charset="0"/>
              <a:buChar char="•"/>
            </a:pPr>
            <a:r>
              <a:rPr lang="en-US" sz="1600" dirty="0" smtClean="0"/>
              <a:t>106 ladders</a:t>
            </a:r>
          </a:p>
          <a:p>
            <a:pPr marL="342900" indent="-342900" algn="just">
              <a:buFont typeface="Arial" panose="020B0604020202020204" pitchFamily="34" charset="0"/>
              <a:buChar char="•"/>
            </a:pPr>
            <a:r>
              <a:rPr lang="en-US" sz="1600" dirty="0" smtClean="0"/>
              <a:t>1040 modules</a:t>
            </a:r>
          </a:p>
          <a:p>
            <a:pPr marL="342900" indent="-342900" algn="just">
              <a:buFont typeface="Arial" panose="020B0604020202020204" pitchFamily="34" charset="0"/>
              <a:buChar char="•"/>
            </a:pPr>
            <a:r>
              <a:rPr lang="en-US" sz="1600" dirty="0" smtClean="0"/>
              <a:t>1300 silicon detectors</a:t>
            </a:r>
          </a:p>
          <a:p>
            <a:pPr marL="342900" indent="-342900" algn="just">
              <a:buFont typeface="Arial" panose="020B0604020202020204" pitchFamily="34" charset="0"/>
              <a:buChar char="•"/>
            </a:pPr>
            <a:r>
              <a:rPr lang="en-US" sz="1600" dirty="0" smtClean="0"/>
              <a:t>17 thousand ASICs</a:t>
            </a:r>
          </a:p>
          <a:p>
            <a:pPr marL="342900" indent="-342900" algn="just">
              <a:buFont typeface="Arial" panose="020B0604020202020204" pitchFamily="34" charset="0"/>
              <a:buChar char="•"/>
            </a:pPr>
            <a:r>
              <a:rPr lang="en-US" sz="1600" dirty="0" smtClean="0"/>
              <a:t>2080 circuit boards</a:t>
            </a:r>
          </a:p>
          <a:p>
            <a:pPr marL="342900" indent="-342900" algn="just">
              <a:buFont typeface="Arial" panose="020B0604020202020204" pitchFamily="34" charset="0"/>
              <a:buChar char="•"/>
            </a:pPr>
            <a:r>
              <a:rPr lang="en-US" sz="1600" dirty="0" smtClean="0"/>
              <a:t>2 million read-out channels</a:t>
            </a:r>
          </a:p>
          <a:p>
            <a:pPr marL="342900" indent="-342900" algn="just">
              <a:buFont typeface="Arial" panose="020B0604020202020204" pitchFamily="34" charset="0"/>
              <a:buChar char="•"/>
            </a:pPr>
            <a:r>
              <a:rPr lang="en-US" sz="1600" dirty="0" smtClean="0"/>
              <a:t>ca. 45 kW power </a:t>
            </a:r>
            <a:r>
              <a:rPr lang="en-US" sz="1600" dirty="0" err="1" smtClean="0"/>
              <a:t>dicipated</a:t>
            </a:r>
            <a:endParaRPr lang="en-US" sz="1600" dirty="0"/>
          </a:p>
        </p:txBody>
      </p:sp>
      <p:sp>
        <p:nvSpPr>
          <p:cNvPr id="27" name="TextBox 26"/>
          <p:cNvSpPr txBox="1"/>
          <p:nvPr/>
        </p:nvSpPr>
        <p:spPr>
          <a:xfrm>
            <a:off x="4945457" y="5033213"/>
            <a:ext cx="3378735" cy="458757"/>
          </a:xfrm>
          <a:prstGeom prst="rect">
            <a:avLst/>
          </a:prstGeom>
          <a:solidFill>
            <a:srgbClr val="FFCC99">
              <a:alpha val="86000"/>
            </a:srgbClr>
          </a:solidFill>
          <a:ln w="12700">
            <a:solidFill>
              <a:srgbClr val="FFC000"/>
            </a:solidFill>
          </a:ln>
        </p:spPr>
        <p:txBody>
          <a:bodyPr wrap="square" tIns="90000" bIns="90000" rtlCol="0" anchor="ctr" anchorCtr="0">
            <a:spAutoFit/>
          </a:bodyPr>
          <a:lstStyle/>
          <a:p>
            <a:pPr algn="ctr"/>
            <a:r>
              <a:rPr lang="en-US" b="1" dirty="0" smtClean="0">
                <a:solidFill>
                  <a:srgbClr val="F3900D"/>
                </a:solidFill>
              </a:rPr>
              <a:t>&gt; 100 000 single components</a:t>
            </a:r>
            <a:endParaRPr lang="en-US" b="1" dirty="0">
              <a:solidFill>
                <a:srgbClr val="F3900D"/>
              </a:solidFill>
            </a:endParaRPr>
          </a:p>
        </p:txBody>
      </p:sp>
      <p:sp>
        <p:nvSpPr>
          <p:cNvPr id="24"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CBM</a:t>
            </a:r>
            <a:endParaRPr lang="de-DE" altLang="de-DE" sz="1600" b="1" dirty="0"/>
          </a:p>
        </p:txBody>
      </p:sp>
      <p:sp>
        <p:nvSpPr>
          <p:cNvPr id="23" name="Foliennummernplatzhalter 22"/>
          <p:cNvSpPr>
            <a:spLocks noGrp="1"/>
          </p:cNvSpPr>
          <p:nvPr>
            <p:ph type="sldNum" sz="quarter" idx="10"/>
          </p:nvPr>
        </p:nvSpPr>
        <p:spPr/>
        <p:txBody>
          <a:bodyPr/>
          <a:lstStyle/>
          <a:p>
            <a:pPr>
              <a:defRPr/>
            </a:pPr>
            <a:fld id="{0E96D1CE-466B-4BA2-A52F-D805C2047C43}" type="slidenum">
              <a:rPr lang="de-DE" altLang="de-DE" smtClean="0"/>
              <a:pPr>
                <a:defRPr/>
              </a:pPr>
              <a:t>24</a:t>
            </a:fld>
            <a:endParaRPr lang="de-DE" altLang="de-DE"/>
          </a:p>
        </p:txBody>
      </p:sp>
    </p:spTree>
    <p:extLst>
      <p:ext uri="{BB962C8B-B14F-4D97-AF65-F5344CB8AC3E}">
        <p14:creationId xmlns:p14="http://schemas.microsoft.com/office/powerpoint/2010/main" val="17552910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0" y="0"/>
            <a:ext cx="9144000" cy="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r>
              <a:rPr lang="de-DE" sz="2800" b="1" dirty="0" smtClean="0"/>
              <a:t>CBM - STS </a:t>
            </a:r>
            <a:r>
              <a:rPr lang="de-DE" sz="2800" b="1" dirty="0" err="1" smtClean="0"/>
              <a:t>work</a:t>
            </a:r>
            <a:r>
              <a:rPr lang="de-DE" sz="2800" b="1" dirty="0" smtClean="0"/>
              <a:t> </a:t>
            </a:r>
            <a:r>
              <a:rPr lang="de-DE" sz="2800" b="1" dirty="0" err="1" smtClean="0"/>
              <a:t>packages</a:t>
            </a:r>
            <a:r>
              <a:rPr lang="de-DE" sz="2800" b="1" dirty="0" smtClean="0"/>
              <a:t> @ GSI</a:t>
            </a:r>
            <a:endParaRPr lang="de-DE" sz="2800" b="1" dirty="0"/>
          </a:p>
        </p:txBody>
      </p:sp>
      <p:sp>
        <p:nvSpPr>
          <p:cNvPr id="7" name="TextBox 6"/>
          <p:cNvSpPr txBox="1"/>
          <p:nvPr/>
        </p:nvSpPr>
        <p:spPr>
          <a:xfrm>
            <a:off x="762430" y="1427292"/>
            <a:ext cx="4957649" cy="4121298"/>
          </a:xfrm>
          <a:prstGeom prst="rect">
            <a:avLst/>
          </a:prstGeom>
          <a:solidFill>
            <a:srgbClr val="FFCC99">
              <a:alpha val="86000"/>
            </a:srgbClr>
          </a:solidFill>
          <a:ln w="12700">
            <a:solidFill>
              <a:srgbClr val="FFC000"/>
            </a:solidFill>
          </a:ln>
        </p:spPr>
        <p:txBody>
          <a:bodyPr wrap="square" tIns="90000" bIns="90000" rtlCol="0" anchor="ctr" anchorCtr="0">
            <a:spAutoFit/>
          </a:bodyPr>
          <a:lstStyle/>
          <a:p>
            <a:pPr algn="ctr" fontAlgn="b"/>
            <a:r>
              <a:rPr lang="en-US" sz="2000" b="1" dirty="0"/>
              <a:t>CBM Silicon Tracking System (STS)</a:t>
            </a:r>
            <a:br>
              <a:rPr lang="en-US" sz="2000" b="1" dirty="0"/>
            </a:br>
            <a:endParaRPr lang="en-US" sz="2000" b="1" dirty="0"/>
          </a:p>
          <a:p>
            <a:pPr marL="342900" indent="-342900" algn="l" fontAlgn="b">
              <a:buFont typeface="Arial" pitchFamily="34" charset="0"/>
              <a:buChar char="•"/>
            </a:pPr>
            <a:r>
              <a:rPr lang="en-US" dirty="0" smtClean="0"/>
              <a:t>STS Project Coordination / CBM </a:t>
            </a:r>
            <a:r>
              <a:rPr lang="en-US" dirty="0" err="1" smtClean="0"/>
              <a:t>Collabor</a:t>
            </a:r>
            <a:r>
              <a:rPr lang="en-US" dirty="0" smtClean="0"/>
              <a:t>.</a:t>
            </a:r>
          </a:p>
          <a:p>
            <a:pPr marL="342900" indent="-342900" algn="l" fontAlgn="b">
              <a:buFont typeface="Arial" pitchFamily="34" charset="0"/>
              <a:buChar char="•"/>
            </a:pPr>
            <a:r>
              <a:rPr lang="en-US" dirty="0" smtClean="0"/>
              <a:t>STS Sensors</a:t>
            </a:r>
          </a:p>
          <a:p>
            <a:pPr marL="342900" indent="-342900" algn="l" fontAlgn="b">
              <a:buFont typeface="Arial" pitchFamily="34" charset="0"/>
              <a:buChar char="•"/>
            </a:pPr>
            <a:r>
              <a:rPr lang="en-US" dirty="0" smtClean="0"/>
              <a:t>STS Micro Cables</a:t>
            </a:r>
            <a:endParaRPr lang="en-US" dirty="0"/>
          </a:p>
          <a:p>
            <a:pPr marL="342900" indent="-342900" algn="l" fontAlgn="b">
              <a:buFont typeface="Arial" pitchFamily="34" charset="0"/>
              <a:buChar char="•"/>
            </a:pPr>
            <a:r>
              <a:rPr lang="en-US" dirty="0"/>
              <a:t>STS </a:t>
            </a:r>
            <a:r>
              <a:rPr lang="en-US" dirty="0" smtClean="0"/>
              <a:t>Front-End Electronics Boards</a:t>
            </a:r>
          </a:p>
          <a:p>
            <a:pPr marL="342900" indent="-342900" algn="l" fontAlgn="b">
              <a:buFont typeface="Arial" pitchFamily="34" charset="0"/>
              <a:buChar char="•"/>
            </a:pPr>
            <a:r>
              <a:rPr lang="en-US" dirty="0"/>
              <a:t>STS Modules</a:t>
            </a:r>
          </a:p>
          <a:p>
            <a:pPr marL="342900" indent="-342900" algn="l" fontAlgn="b">
              <a:buFont typeface="Arial" pitchFamily="34" charset="0"/>
              <a:buChar char="•"/>
            </a:pPr>
            <a:r>
              <a:rPr lang="en-US" dirty="0"/>
              <a:t>STS Ladders</a:t>
            </a:r>
          </a:p>
          <a:p>
            <a:pPr marL="342900" indent="-342900" algn="l" fontAlgn="b">
              <a:buFont typeface="Arial" pitchFamily="34" charset="0"/>
              <a:buChar char="•"/>
            </a:pPr>
            <a:r>
              <a:rPr lang="en-US" dirty="0"/>
              <a:t>STS </a:t>
            </a:r>
            <a:r>
              <a:rPr lang="en-US" dirty="0" smtClean="0"/>
              <a:t>Half-Stations</a:t>
            </a:r>
          </a:p>
          <a:p>
            <a:pPr marL="342900" indent="-342900" algn="l" fontAlgn="b">
              <a:buFont typeface="Arial" pitchFamily="34" charset="0"/>
              <a:buChar char="•"/>
            </a:pPr>
            <a:r>
              <a:rPr lang="en-US" dirty="0"/>
              <a:t>STS System </a:t>
            </a:r>
            <a:r>
              <a:rPr lang="en-US" dirty="0" smtClean="0"/>
              <a:t>Integration</a:t>
            </a:r>
            <a:endParaRPr lang="en-US" dirty="0"/>
          </a:p>
          <a:p>
            <a:pPr marL="342900" indent="-342900" algn="l" fontAlgn="b">
              <a:buFont typeface="Arial" pitchFamily="34" charset="0"/>
              <a:buChar char="•"/>
            </a:pPr>
            <a:r>
              <a:rPr lang="en-US" dirty="0" smtClean="0"/>
              <a:t>STS </a:t>
            </a:r>
            <a:r>
              <a:rPr lang="en-US" dirty="0"/>
              <a:t>HV &amp; LV</a:t>
            </a:r>
          </a:p>
          <a:p>
            <a:pPr marL="342900" indent="-342900" algn="l" fontAlgn="b">
              <a:buFont typeface="Arial" pitchFamily="34" charset="0"/>
              <a:buChar char="•"/>
            </a:pPr>
            <a:r>
              <a:rPr lang="en-US" dirty="0"/>
              <a:t>STS </a:t>
            </a:r>
            <a:r>
              <a:rPr lang="en-US" dirty="0" smtClean="0"/>
              <a:t>Thermal Enclosure</a:t>
            </a:r>
            <a:endParaRPr lang="en-US" dirty="0"/>
          </a:p>
          <a:p>
            <a:pPr marL="342900" indent="-342900" algn="l" fontAlgn="b">
              <a:buFont typeface="Arial" pitchFamily="34" charset="0"/>
              <a:buChar char="•"/>
            </a:pPr>
            <a:r>
              <a:rPr lang="en-US" dirty="0" smtClean="0"/>
              <a:t>STS Cooling</a:t>
            </a:r>
            <a:endParaRPr lang="en-US" dirty="0"/>
          </a:p>
          <a:p>
            <a:pPr marL="342900" indent="-342900" algn="l" fontAlgn="b">
              <a:buFont typeface="Arial" pitchFamily="34" charset="0"/>
              <a:buChar char="•"/>
            </a:pPr>
            <a:r>
              <a:rPr lang="en-US" dirty="0" smtClean="0"/>
              <a:t>STS Software Integration</a:t>
            </a:r>
            <a:endParaRPr lang="en-US" dirty="0"/>
          </a:p>
        </p:txBody>
      </p:sp>
      <p:sp>
        <p:nvSpPr>
          <p:cNvPr id="5" name="TextBox 4"/>
          <p:cNvSpPr txBox="1"/>
          <p:nvPr/>
        </p:nvSpPr>
        <p:spPr>
          <a:xfrm>
            <a:off x="5913120" y="2606751"/>
            <a:ext cx="2987040" cy="1766807"/>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algn="l"/>
            <a:r>
              <a:rPr lang="en-US" sz="2000" b="1" dirty="0" smtClean="0"/>
              <a:t>Team: </a:t>
            </a:r>
          </a:p>
          <a:p>
            <a:pPr algn="l"/>
            <a:endParaRPr lang="en-US" sz="1100" dirty="0"/>
          </a:p>
          <a:p>
            <a:pPr marL="233363" indent="-233363" algn="l">
              <a:buFont typeface="Arial" panose="020B0604020202020204" pitchFamily="34" charset="0"/>
              <a:buChar char="•"/>
            </a:pPr>
            <a:r>
              <a:rPr lang="en-US" dirty="0" smtClean="0"/>
              <a:t>Dpt. CBM-</a:t>
            </a:r>
            <a:r>
              <a:rPr lang="en-US" dirty="0" err="1" smtClean="0"/>
              <a:t>Forschung</a:t>
            </a:r>
            <a:endParaRPr lang="en-US" dirty="0" smtClean="0"/>
          </a:p>
          <a:p>
            <a:pPr marL="233363" indent="-233363" algn="l">
              <a:buFont typeface="Arial" panose="020B0604020202020204" pitchFamily="34" charset="0"/>
              <a:buChar char="•"/>
            </a:pPr>
            <a:r>
              <a:rPr lang="en-US" dirty="0" smtClean="0"/>
              <a:t>Dpt. CBM-Detectors</a:t>
            </a:r>
          </a:p>
          <a:p>
            <a:pPr marL="233363" indent="-233363" algn="l">
              <a:buFont typeface="Arial" panose="020B0604020202020204" pitchFamily="34" charset="0"/>
              <a:buChar char="•"/>
            </a:pPr>
            <a:r>
              <a:rPr lang="en-US" dirty="0" smtClean="0"/>
              <a:t>Dpt. </a:t>
            </a:r>
            <a:r>
              <a:rPr lang="en-US" dirty="0" err="1" smtClean="0"/>
              <a:t>Detektorlabor</a:t>
            </a:r>
            <a:endParaRPr lang="en-US" dirty="0" smtClean="0"/>
          </a:p>
          <a:p>
            <a:pPr marL="233363" indent="-233363" algn="l">
              <a:buFont typeface="Arial" panose="020B0604020202020204" pitchFamily="34" charset="0"/>
              <a:buChar char="•"/>
            </a:pPr>
            <a:r>
              <a:rPr lang="en-US" dirty="0" smtClean="0"/>
              <a:t>Dpt. EE </a:t>
            </a:r>
            <a:endParaRPr lang="en-US" dirty="0"/>
          </a:p>
        </p:txBody>
      </p:sp>
      <p:sp>
        <p:nvSpPr>
          <p:cNvPr id="8"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CBM</a:t>
            </a:r>
            <a:endParaRPr lang="de-DE" altLang="de-DE" sz="1600" b="1" dirty="0"/>
          </a:p>
        </p:txBody>
      </p:sp>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25</a:t>
            </a:fld>
            <a:endParaRPr lang="de-DE" altLang="de-DE"/>
          </a:p>
        </p:txBody>
      </p:sp>
    </p:spTree>
    <p:extLst>
      <p:ext uri="{BB962C8B-B14F-4D97-AF65-F5344CB8AC3E}">
        <p14:creationId xmlns:p14="http://schemas.microsoft.com/office/powerpoint/2010/main" val="4963898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48329" y="980728"/>
            <a:ext cx="3541034" cy="500400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539552" y="6381328"/>
            <a:ext cx="3096344" cy="307777"/>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 </a:t>
            </a:r>
            <a:r>
              <a:rPr lang="en-US" sz="1400" dirty="0" smtClean="0"/>
              <a:t>http</a:t>
            </a:r>
            <a:r>
              <a:rPr lang="en-US" sz="1400" dirty="0"/>
              <a:t>://repository.gsi.de/record/54798 </a:t>
            </a:r>
            <a:endParaRPr lang="de-DE" dirty="0"/>
          </a:p>
        </p:txBody>
      </p:sp>
      <p:sp>
        <p:nvSpPr>
          <p:cNvPr id="6" name="Rectangle 5"/>
          <p:cNvSpPr/>
          <p:nvPr/>
        </p:nvSpPr>
        <p:spPr>
          <a:xfrm>
            <a:off x="4828572" y="1057674"/>
            <a:ext cx="3559852" cy="2979616"/>
          </a:xfrm>
          <a:prstGeom prst="rect">
            <a:avLst/>
          </a:prstGeom>
          <a:solidFill>
            <a:srgbClr val="8FBB77">
              <a:alpha val="26000"/>
            </a:srgbClr>
          </a:solidFill>
          <a:ln w="12700">
            <a:solidFill>
              <a:srgbClr val="8FBB77"/>
            </a:solidFill>
          </a:ln>
        </p:spPr>
        <p:txBody>
          <a:bodyPr wrap="square" lIns="180000" tIns="180000" bIns="180000" anchor="ctr" anchorCtr="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69875" lvl="0" indent="-269875">
              <a:buFont typeface="Arial" panose="020B0604020202020204" pitchFamily="34" charset="0"/>
              <a:buChar char="•"/>
              <a:tabLst>
                <a:tab pos="1520825" algn="l"/>
              </a:tabLst>
            </a:pPr>
            <a:r>
              <a:rPr lang="en-US" sz="1600" dirty="0" smtClean="0">
                <a:latin typeface="Arial" panose="020B0604020202020204" pitchFamily="34" charset="0"/>
                <a:cs typeface="Arial" panose="020B0604020202020204" pitchFamily="34" charset="0"/>
              </a:rPr>
              <a:t>submitted 	12/2012</a:t>
            </a:r>
          </a:p>
          <a:p>
            <a:pPr marL="269875" lvl="0" indent="-269875">
              <a:buFont typeface="Arial" panose="020B0604020202020204" pitchFamily="34" charset="0"/>
              <a:buChar char="•"/>
              <a:tabLst>
                <a:tab pos="1482725" algn="l"/>
              </a:tabLst>
            </a:pPr>
            <a:r>
              <a:rPr lang="en-US" sz="1600" dirty="0" smtClean="0">
                <a:latin typeface="Arial" panose="020B0604020202020204" pitchFamily="34" charset="0"/>
                <a:cs typeface="Arial" panose="020B0604020202020204" pitchFamily="34" charset="0"/>
              </a:rPr>
              <a:t>approved 	 08/2013 </a:t>
            </a:r>
          </a:p>
          <a:p>
            <a:pPr marL="269875" lvl="0" indent="-269875">
              <a:buFont typeface="Arial" panose="020B0604020202020204" pitchFamily="34" charset="0"/>
              <a:buChar char="•"/>
              <a:tabLst>
                <a:tab pos="1520825" algn="l"/>
              </a:tabLst>
            </a:pPr>
            <a:r>
              <a:rPr lang="en-US" sz="1600" dirty="0" smtClean="0">
                <a:latin typeface="Arial" panose="020B0604020202020204" pitchFamily="34" charset="0"/>
                <a:cs typeface="Arial" panose="020B0604020202020204" pitchFamily="34" charset="0"/>
              </a:rPr>
              <a:t>published 	10/2013</a:t>
            </a:r>
          </a:p>
          <a:p>
            <a:pPr lvl="0"/>
            <a:endParaRPr lang="en-US" dirty="0" smtClean="0"/>
          </a:p>
          <a:p>
            <a:pPr lvl="0"/>
            <a:endParaRPr lang="en-US" dirty="0" smtClean="0"/>
          </a:p>
          <a:p>
            <a:pPr lvl="0"/>
            <a:r>
              <a:rPr lang="en-US" b="1" dirty="0" smtClean="0">
                <a:latin typeface="Arial" panose="020B0604020202020204" pitchFamily="34" charset="0"/>
                <a:cs typeface="Arial" panose="020B0604020202020204" pitchFamily="34" charset="0"/>
              </a:rPr>
              <a:t>CBM-STS project team: </a:t>
            </a:r>
          </a:p>
          <a:p>
            <a:pPr lvl="0"/>
            <a:r>
              <a:rPr lang="en-US" dirty="0" smtClean="0"/>
              <a:t/>
            </a:r>
            <a:br>
              <a:rPr lang="en-US" dirty="0" smtClean="0"/>
            </a:br>
            <a:r>
              <a:rPr lang="en-US" sz="1600" dirty="0" smtClean="0"/>
              <a:t>Participants from 15 institutions </a:t>
            </a:r>
            <a:r>
              <a:rPr lang="en-US" sz="1600" dirty="0" smtClean="0">
                <a:latin typeface="Arial" panose="020B0604020202020204" pitchFamily="34" charset="0"/>
                <a:cs typeface="Arial" panose="020B0604020202020204" pitchFamily="34" charset="0"/>
              </a:rPr>
              <a:t>in  Germany, Poland, Russia und der Ukraine</a:t>
            </a:r>
            <a:endParaRPr lang="en-US" sz="1600" dirty="0">
              <a:latin typeface="Arial" panose="020B0604020202020204" pitchFamily="34" charset="0"/>
              <a:cs typeface="Arial" panose="020B0604020202020204" pitchFamily="34" charset="0"/>
            </a:endParaRPr>
          </a:p>
        </p:txBody>
      </p:sp>
      <p:sp>
        <p:nvSpPr>
          <p:cNvPr id="7" name="Rectangle 6"/>
          <p:cNvSpPr>
            <a:spLocks noChangeArrowheads="1"/>
          </p:cNvSpPr>
          <p:nvPr/>
        </p:nvSpPr>
        <p:spPr bwMode="auto">
          <a:xfrm>
            <a:off x="0" y="44624"/>
            <a:ext cx="91440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de-DE" sz="2800" b="1" dirty="0" smtClean="0"/>
              <a:t>CBM - STS </a:t>
            </a:r>
            <a:r>
              <a:rPr lang="de-DE" sz="2800" b="1" dirty="0" err="1" smtClean="0"/>
              <a:t>technical</a:t>
            </a:r>
            <a:r>
              <a:rPr lang="de-DE" sz="2800" b="1" dirty="0" smtClean="0"/>
              <a:t> design </a:t>
            </a:r>
            <a:r>
              <a:rPr lang="de-DE" sz="2800" b="1" dirty="0" err="1" smtClean="0"/>
              <a:t>report</a:t>
            </a:r>
            <a:r>
              <a:rPr lang="de-DE" sz="2800" b="1" dirty="0" smtClean="0"/>
              <a:t> </a:t>
            </a:r>
            <a:endParaRPr lang="de-DE" sz="2800" b="1" dirty="0"/>
          </a:p>
        </p:txBody>
      </p:sp>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CBM</a:t>
            </a:r>
            <a:endParaRPr lang="de-DE" altLang="de-DE" sz="1600" b="1" dirty="0"/>
          </a:p>
        </p:txBody>
      </p:sp>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26</a:t>
            </a:fld>
            <a:endParaRPr lang="de-DE" altLang="de-DE"/>
          </a:p>
        </p:txBody>
      </p:sp>
    </p:spTree>
    <p:extLst>
      <p:ext uri="{BB962C8B-B14F-4D97-AF65-F5344CB8AC3E}">
        <p14:creationId xmlns:p14="http://schemas.microsoft.com/office/powerpoint/2010/main" val="569260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458906" y="980728"/>
            <a:ext cx="3168352" cy="2348505"/>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marL="173038" marR="0" lvl="0" indent="-173038" algn="l"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kern="0" dirty="0">
                <a:solidFill>
                  <a:prstClr val="black"/>
                </a:solidFill>
                <a:cs typeface="Arial" panose="020B0604020202020204" pitchFamily="34" charset="0"/>
              </a:rPr>
              <a:t>C</a:t>
            </a: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rPr>
              <a:t>a. 300 µm thick, n-type silicon</a:t>
            </a:r>
          </a:p>
          <a:p>
            <a:pPr marL="173038" marR="0" lvl="0" indent="-173038" algn="l"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kern="0" dirty="0">
                <a:solidFill>
                  <a:prstClr val="black"/>
                </a:solidFill>
                <a:cs typeface="Arial" panose="020B0604020202020204" pitchFamily="34" charset="0"/>
              </a:rPr>
              <a:t>D</a:t>
            </a:r>
            <a:r>
              <a:rPr kumimoji="0" lang="en-US" sz="1600" b="0" i="0" u="none" strike="noStrike" kern="0" cap="none" spc="0" normalizeH="0" baseline="0" noProof="0" dirty="0" err="1" smtClean="0">
                <a:ln>
                  <a:noFill/>
                </a:ln>
                <a:solidFill>
                  <a:prstClr val="black"/>
                </a:solidFill>
                <a:effectLst/>
                <a:uLnTx/>
                <a:uFillTx/>
                <a:cs typeface="Arial" panose="020B0604020202020204" pitchFamily="34" charset="0"/>
              </a:rPr>
              <a:t>ouble</a:t>
            </a: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rPr>
              <a:t>-sided segmentation</a:t>
            </a:r>
          </a:p>
          <a:p>
            <a:pPr marL="173038" marR="0" lvl="0" indent="-173038" algn="l"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rPr>
              <a:t>1024 strips of 58 µm pitch</a:t>
            </a:r>
          </a:p>
          <a:p>
            <a:pPr marL="173038" marR="0" lvl="0" indent="-173038" algn="l"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rPr>
              <a:t>Strip length 6.2/4.2/2.2 cm</a:t>
            </a:r>
          </a:p>
          <a:p>
            <a:pPr marL="173038" marR="0" lvl="0" indent="-173038" algn="l"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kern="0" dirty="0" smtClean="0">
                <a:solidFill>
                  <a:prstClr val="black"/>
                </a:solidFill>
                <a:cs typeface="Arial" panose="020B0604020202020204" pitchFamily="34" charset="0"/>
              </a:rPr>
              <a:t>An</a:t>
            </a:r>
            <a:r>
              <a:rPr kumimoji="0" lang="en-US" sz="1600" b="0" i="0" u="none" strike="noStrike" kern="0" cap="none" spc="0" normalizeH="0" baseline="0" noProof="0" dirty="0" err="1" smtClean="0">
                <a:ln>
                  <a:noFill/>
                </a:ln>
                <a:solidFill>
                  <a:prstClr val="black"/>
                </a:solidFill>
                <a:effectLst/>
                <a:uLnTx/>
                <a:uFillTx/>
                <a:cs typeface="Arial" panose="020B0604020202020204" pitchFamily="34" charset="0"/>
              </a:rPr>
              <a:t>gle</a:t>
            </a: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rPr>
              <a:t> front/back: 7.5 </a:t>
            </a:r>
            <a:r>
              <a:rPr kumimoji="0" lang="en-US" sz="1600" b="0" i="0" u="none" strike="noStrike" kern="0" cap="none" spc="0" normalizeH="0" baseline="0" noProof="0" dirty="0" err="1" smtClean="0">
                <a:ln>
                  <a:noFill/>
                </a:ln>
                <a:solidFill>
                  <a:prstClr val="black"/>
                </a:solidFill>
                <a:effectLst/>
                <a:uLnTx/>
                <a:uFillTx/>
                <a:cs typeface="Arial" panose="020B0604020202020204" pitchFamily="34" charset="0"/>
              </a:rPr>
              <a:t>deg</a:t>
            </a:r>
            <a:endParaRPr kumimoji="0" lang="en-US" sz="1600" b="0" i="0" u="none" strike="noStrike" kern="0" cap="none" spc="0" normalizeH="0" baseline="0" noProof="0" dirty="0" smtClean="0">
              <a:ln>
                <a:noFill/>
              </a:ln>
              <a:solidFill>
                <a:prstClr val="black"/>
              </a:solidFill>
              <a:effectLst/>
              <a:uLnTx/>
              <a:uFillTx/>
              <a:cs typeface="Arial" panose="020B0604020202020204" pitchFamily="34" charset="0"/>
            </a:endParaRPr>
          </a:p>
          <a:p>
            <a:pPr marL="173038" marR="0" lvl="0" indent="-173038" algn="l"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kern="0" dirty="0" smtClean="0">
                <a:solidFill>
                  <a:prstClr val="black"/>
                </a:solidFill>
                <a:cs typeface="Arial" panose="020B0604020202020204" pitchFamily="34" charset="0"/>
              </a:rPr>
              <a:t>Re</a:t>
            </a:r>
            <a:r>
              <a:rPr kumimoji="0" lang="en-US" sz="1600" b="0" i="0" u="none" strike="noStrike" kern="0" cap="none" spc="0" normalizeH="0" baseline="0" noProof="0" dirty="0" err="1" smtClean="0">
                <a:ln>
                  <a:noFill/>
                </a:ln>
                <a:solidFill>
                  <a:prstClr val="black"/>
                </a:solidFill>
                <a:effectLst/>
                <a:uLnTx/>
                <a:uFillTx/>
                <a:cs typeface="Arial" panose="020B0604020202020204" pitchFamily="34" charset="0"/>
              </a:rPr>
              <a:t>ead</a:t>
            </a: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rPr>
              <a:t>-out from top edge</a:t>
            </a:r>
          </a:p>
          <a:p>
            <a:pPr marL="173038" marR="0" lvl="0" indent="-173038" algn="l" defTabSz="91440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1600" kern="0" dirty="0">
                <a:solidFill>
                  <a:prstClr val="black"/>
                </a:solidFill>
                <a:cs typeface="Arial" panose="020B0604020202020204" pitchFamily="34" charset="0"/>
                <a:sym typeface="Wingdings" panose="05000000000000000000" pitchFamily="2" charset="2"/>
              </a:rPr>
              <a:t>R</a:t>
            </a: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sym typeface="Wingdings" panose="05000000000000000000" pitchFamily="2" charset="2"/>
              </a:rPr>
              <a:t>ad. </a:t>
            </a:r>
            <a:r>
              <a:rPr kumimoji="0" lang="en-US" sz="1600" b="0" i="0" u="none" strike="noStrike" kern="0" cap="none" spc="0" normalizeH="0" baseline="0" noProof="0" dirty="0" err="1" smtClean="0">
                <a:ln>
                  <a:noFill/>
                </a:ln>
                <a:solidFill>
                  <a:prstClr val="black"/>
                </a:solidFill>
                <a:effectLst/>
                <a:uLnTx/>
                <a:uFillTx/>
                <a:cs typeface="Arial" panose="020B0604020202020204" pitchFamily="34" charset="0"/>
                <a:sym typeface="Wingdings" panose="05000000000000000000" pitchFamily="2" charset="2"/>
              </a:rPr>
              <a:t>tol</a:t>
            </a: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sym typeface="Wingdings" panose="05000000000000000000" pitchFamily="2" charset="2"/>
              </a:rPr>
              <a:t>. up to 10</a:t>
            </a:r>
            <a:r>
              <a:rPr kumimoji="0" lang="en-US" sz="1600" b="0" i="0" u="none" strike="noStrike" kern="0" cap="none" spc="0" normalizeH="0" baseline="30000" noProof="0" dirty="0" smtClean="0">
                <a:ln>
                  <a:noFill/>
                </a:ln>
                <a:solidFill>
                  <a:prstClr val="black"/>
                </a:solidFill>
                <a:effectLst/>
                <a:uLnTx/>
                <a:uFillTx/>
                <a:cs typeface="Arial" panose="020B0604020202020204" pitchFamily="34" charset="0"/>
                <a:sym typeface="Wingdings" panose="05000000000000000000" pitchFamily="2" charset="2"/>
              </a:rPr>
              <a:t>14</a:t>
            </a: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sym typeface="Wingdings" panose="05000000000000000000" pitchFamily="2" charset="2"/>
              </a:rPr>
              <a:t> n</a:t>
            </a:r>
            <a:r>
              <a:rPr kumimoji="0" lang="en-US" sz="1600" b="0" i="0" u="none" strike="noStrike" kern="0" cap="none" spc="0" normalizeH="0" baseline="-25000" noProof="0" dirty="0" smtClean="0">
                <a:ln>
                  <a:noFill/>
                </a:ln>
                <a:solidFill>
                  <a:prstClr val="black"/>
                </a:solidFill>
                <a:effectLst/>
                <a:uLnTx/>
                <a:uFillTx/>
                <a:cs typeface="Arial" panose="020B0604020202020204" pitchFamily="34" charset="0"/>
                <a:sym typeface="Wingdings" panose="05000000000000000000" pitchFamily="2" charset="2"/>
              </a:rPr>
              <a:t>eq</a:t>
            </a: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sym typeface="Wingdings" panose="05000000000000000000" pitchFamily="2" charset="2"/>
              </a:rPr>
              <a:t>/cm</a:t>
            </a:r>
            <a:r>
              <a:rPr kumimoji="0" lang="en-US" sz="1600" b="0" i="0" u="none" strike="noStrike" kern="0" cap="none" spc="0" normalizeH="0" baseline="30000" noProof="0" dirty="0" smtClean="0">
                <a:ln>
                  <a:noFill/>
                </a:ln>
                <a:solidFill>
                  <a:prstClr val="black"/>
                </a:solidFill>
                <a:effectLst/>
                <a:uLnTx/>
                <a:uFillTx/>
                <a:cs typeface="Arial" panose="020B0604020202020204" pitchFamily="34" charset="0"/>
                <a:sym typeface="Wingdings" panose="05000000000000000000" pitchFamily="2" charset="2"/>
              </a:rPr>
              <a:t>2</a:t>
            </a:r>
            <a:r>
              <a:rPr kumimoji="0" lang="en-US" sz="1600" b="0" i="0" u="none" strike="noStrike" kern="0" cap="none" spc="0" normalizeH="0" baseline="0" noProof="0" dirty="0" smtClean="0">
                <a:ln>
                  <a:noFill/>
                </a:ln>
                <a:solidFill>
                  <a:prstClr val="black"/>
                </a:solidFill>
                <a:effectLst/>
                <a:uLnTx/>
                <a:uFillTx/>
                <a:cs typeface="Arial" panose="020B0604020202020204" pitchFamily="34" charset="0"/>
              </a:rPr>
              <a:t> </a:t>
            </a:r>
          </a:p>
        </p:txBody>
      </p:sp>
      <p:grpSp>
        <p:nvGrpSpPr>
          <p:cNvPr id="2" name="Gruppieren 1"/>
          <p:cNvGrpSpPr/>
          <p:nvPr/>
        </p:nvGrpSpPr>
        <p:grpSpPr>
          <a:xfrm>
            <a:off x="3992488" y="1073224"/>
            <a:ext cx="1371600" cy="3003848"/>
            <a:chOff x="3801944" y="1496656"/>
            <a:chExt cx="1371600" cy="3003848"/>
          </a:xfrm>
        </p:grpSpPr>
        <p:grpSp>
          <p:nvGrpSpPr>
            <p:cNvPr id="22" name="Group 21"/>
            <p:cNvGrpSpPr>
              <a:grpSpLocks noChangeAspect="1"/>
            </p:cNvGrpSpPr>
            <p:nvPr/>
          </p:nvGrpSpPr>
          <p:grpSpPr>
            <a:xfrm>
              <a:off x="3801944" y="1496656"/>
              <a:ext cx="1371600" cy="1295400"/>
              <a:chOff x="990600" y="1981200"/>
              <a:chExt cx="1371600" cy="1295400"/>
            </a:xfrm>
          </p:grpSpPr>
          <p:sp>
            <p:nvSpPr>
              <p:cNvPr id="23" name="Rectangle 22"/>
              <p:cNvSpPr/>
              <p:nvPr/>
            </p:nvSpPr>
            <p:spPr>
              <a:xfrm>
                <a:off x="990600" y="1981200"/>
                <a:ext cx="1371600" cy="1295400"/>
              </a:xfrm>
              <a:prstGeom prst="rect">
                <a:avLst/>
              </a:prstGeom>
              <a:solidFill>
                <a:srgbClr val="4F81BD"/>
              </a:solidFill>
              <a:ln w="25400" cap="rnd"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4" name="TextBox 23"/>
              <p:cNvSpPr txBox="1"/>
              <p:nvPr/>
            </p:nvSpPr>
            <p:spPr>
              <a:xfrm>
                <a:off x="1066800" y="2475011"/>
                <a:ext cx="12192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a:rPr>
                  <a:t>6.2 × 6.2 cm</a:t>
                </a:r>
                <a:r>
                  <a:rPr kumimoji="0" lang="en-US" sz="1400" b="0" i="0" u="none" strike="noStrike" kern="0" cap="none" spc="0" normalizeH="0" baseline="30000" noProof="0" dirty="0" smtClean="0">
                    <a:ln>
                      <a:noFill/>
                    </a:ln>
                    <a:solidFill>
                      <a:prstClr val="white"/>
                    </a:solidFill>
                    <a:effectLst/>
                    <a:uLnTx/>
                    <a:uFillTx/>
                    <a:latin typeface="Calibri"/>
                  </a:rPr>
                  <a:t>2</a:t>
                </a:r>
                <a:endParaRPr kumimoji="0" lang="de-DE" sz="1400" b="0" i="0" u="none" strike="noStrike" kern="0" cap="none" spc="0" normalizeH="0" baseline="30000" noProof="0" dirty="0" smtClean="0">
                  <a:ln>
                    <a:noFill/>
                  </a:ln>
                  <a:solidFill>
                    <a:prstClr val="white"/>
                  </a:solidFill>
                  <a:effectLst/>
                  <a:uLnTx/>
                  <a:uFillTx/>
                  <a:latin typeface="Calibri"/>
                </a:endParaRPr>
              </a:p>
            </p:txBody>
          </p:sp>
        </p:grpSp>
        <p:grpSp>
          <p:nvGrpSpPr>
            <p:cNvPr id="25" name="Group 24"/>
            <p:cNvGrpSpPr>
              <a:grpSpLocks noChangeAspect="1"/>
            </p:cNvGrpSpPr>
            <p:nvPr/>
          </p:nvGrpSpPr>
          <p:grpSpPr>
            <a:xfrm>
              <a:off x="3801944" y="2936816"/>
              <a:ext cx="1371600" cy="914400"/>
              <a:chOff x="2895600" y="2362200"/>
              <a:chExt cx="1371600" cy="914400"/>
            </a:xfrm>
          </p:grpSpPr>
          <p:sp>
            <p:nvSpPr>
              <p:cNvPr id="26" name="Rectangle 25"/>
              <p:cNvSpPr/>
              <p:nvPr/>
            </p:nvSpPr>
            <p:spPr>
              <a:xfrm>
                <a:off x="2895600" y="2362200"/>
                <a:ext cx="1371600" cy="914400"/>
              </a:xfrm>
              <a:prstGeom prst="rect">
                <a:avLst/>
              </a:prstGeom>
              <a:solidFill>
                <a:srgbClr val="4F81BD"/>
              </a:solidFill>
              <a:ln w="25400" cap="rnd"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7" name="TextBox 26"/>
              <p:cNvSpPr txBox="1"/>
              <p:nvPr/>
            </p:nvSpPr>
            <p:spPr>
              <a:xfrm>
                <a:off x="2971800" y="2706328"/>
                <a:ext cx="12192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a:rPr>
                  <a:t>6.2 × 4.2 cm</a:t>
                </a:r>
                <a:r>
                  <a:rPr kumimoji="0" lang="en-US" sz="1400" b="0" i="0" u="none" strike="noStrike" kern="0" cap="none" spc="0" normalizeH="0" baseline="30000" noProof="0" dirty="0" smtClean="0">
                    <a:ln>
                      <a:noFill/>
                    </a:ln>
                    <a:solidFill>
                      <a:prstClr val="white"/>
                    </a:solidFill>
                    <a:effectLst/>
                    <a:uLnTx/>
                    <a:uFillTx/>
                    <a:latin typeface="Calibri"/>
                  </a:rPr>
                  <a:t>2</a:t>
                </a:r>
                <a:endParaRPr kumimoji="0" lang="de-DE" sz="1400" b="0" i="0" u="none" strike="noStrike" kern="0" cap="none" spc="0" normalizeH="0" baseline="30000" noProof="0" dirty="0" smtClean="0">
                  <a:ln>
                    <a:noFill/>
                  </a:ln>
                  <a:solidFill>
                    <a:prstClr val="white"/>
                  </a:solidFill>
                  <a:effectLst/>
                  <a:uLnTx/>
                  <a:uFillTx/>
                  <a:latin typeface="Calibri"/>
                </a:endParaRPr>
              </a:p>
            </p:txBody>
          </p:sp>
        </p:grpSp>
        <p:grpSp>
          <p:nvGrpSpPr>
            <p:cNvPr id="28" name="Group 27"/>
            <p:cNvGrpSpPr>
              <a:grpSpLocks noChangeAspect="1"/>
            </p:cNvGrpSpPr>
            <p:nvPr/>
          </p:nvGrpSpPr>
          <p:grpSpPr>
            <a:xfrm>
              <a:off x="3801944" y="4006692"/>
              <a:ext cx="1371600" cy="493812"/>
              <a:chOff x="5181600" y="2700536"/>
              <a:chExt cx="1371600" cy="493812"/>
            </a:xfrm>
          </p:grpSpPr>
          <p:sp>
            <p:nvSpPr>
              <p:cNvPr id="29" name="Rectangle 28"/>
              <p:cNvSpPr/>
              <p:nvPr/>
            </p:nvSpPr>
            <p:spPr>
              <a:xfrm>
                <a:off x="5181600" y="2700536"/>
                <a:ext cx="1371600" cy="493812"/>
              </a:xfrm>
              <a:prstGeom prst="rect">
                <a:avLst/>
              </a:prstGeom>
              <a:solidFill>
                <a:srgbClr val="4F81BD"/>
              </a:solidFill>
              <a:ln w="25400" cap="rnd" cmpd="sng" algn="ctr">
                <a:solidFill>
                  <a:srgbClr val="4F81BD">
                    <a:shade val="50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0" name="TextBox 29"/>
              <p:cNvSpPr txBox="1"/>
              <p:nvPr/>
            </p:nvSpPr>
            <p:spPr>
              <a:xfrm>
                <a:off x="5257800" y="2824807"/>
                <a:ext cx="1219200"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white"/>
                    </a:solidFill>
                    <a:effectLst/>
                    <a:uLnTx/>
                    <a:uFillTx/>
                    <a:latin typeface="Calibri"/>
                  </a:rPr>
                  <a:t>6.2 × 2.2 cm</a:t>
                </a:r>
                <a:r>
                  <a:rPr kumimoji="0" lang="en-US" sz="1400" b="0" i="0" u="none" strike="noStrike" kern="0" cap="none" spc="0" normalizeH="0" baseline="30000" noProof="0" dirty="0" smtClean="0">
                    <a:ln>
                      <a:noFill/>
                    </a:ln>
                    <a:solidFill>
                      <a:prstClr val="white"/>
                    </a:solidFill>
                    <a:effectLst/>
                    <a:uLnTx/>
                    <a:uFillTx/>
                    <a:latin typeface="Calibri"/>
                  </a:rPr>
                  <a:t>2</a:t>
                </a:r>
                <a:endParaRPr kumimoji="0" lang="de-DE" sz="1400" b="0" i="0" u="none" strike="noStrike" kern="0" cap="none" spc="0" normalizeH="0" baseline="30000" noProof="0" dirty="0" smtClean="0">
                  <a:ln>
                    <a:noFill/>
                  </a:ln>
                  <a:solidFill>
                    <a:prstClr val="white"/>
                  </a:solidFill>
                  <a:effectLst/>
                  <a:uLnTx/>
                  <a:uFillTx/>
                  <a:latin typeface="Calibri"/>
                </a:endParaRPr>
              </a:p>
            </p:txBody>
          </p:sp>
        </p:grpSp>
      </p:grpSp>
      <p:sp>
        <p:nvSpPr>
          <p:cNvPr id="32" name="TextBox 31"/>
          <p:cNvSpPr txBox="1"/>
          <p:nvPr/>
        </p:nvSpPr>
        <p:spPr>
          <a:xfrm>
            <a:off x="3748644" y="4698939"/>
            <a:ext cx="1615444" cy="1258976"/>
          </a:xfrm>
          <a:prstGeom prst="rect">
            <a:avLst/>
          </a:prstGeom>
          <a:solidFill>
            <a:srgbClr val="FFCC99">
              <a:alpha val="86000"/>
            </a:srgbClr>
          </a:solidFill>
          <a:ln w="12700">
            <a:solidFill>
              <a:srgbClr val="FFC000"/>
            </a:solidFill>
          </a:ln>
        </p:spPr>
        <p:txBody>
          <a:bodyPr wrap="square" tIns="90000" bIns="90000" rtlCol="0" anchor="ctr" anchorCtr="0">
            <a:spAutoFit/>
          </a:bodyPr>
          <a:lstStyle/>
          <a:p>
            <a:pPr algn="l" fontAlgn="auto">
              <a:spcBef>
                <a:spcPts val="0"/>
              </a:spcBef>
              <a:spcAft>
                <a:spcPts val="0"/>
              </a:spcAft>
            </a:pPr>
            <a:r>
              <a:rPr lang="en-US" sz="1400" b="1" dirty="0" smtClean="0">
                <a:solidFill>
                  <a:prstClr val="black"/>
                </a:solidFill>
                <a:latin typeface="Calibri"/>
              </a:rPr>
              <a:t>Prototype </a:t>
            </a:r>
            <a:r>
              <a:rPr lang="en-US" sz="1400" b="1" dirty="0">
                <a:solidFill>
                  <a:prstClr val="black"/>
                </a:solidFill>
                <a:latin typeface="Calibri"/>
              </a:rPr>
              <a:t>sensors from </a:t>
            </a:r>
            <a:r>
              <a:rPr lang="en-US" sz="1400" b="1" dirty="0" err="1">
                <a:solidFill>
                  <a:prstClr val="black"/>
                </a:solidFill>
                <a:latin typeface="Calibri"/>
              </a:rPr>
              <a:t>CiS</a:t>
            </a:r>
            <a:r>
              <a:rPr lang="en-US" sz="1400" b="1" dirty="0">
                <a:solidFill>
                  <a:prstClr val="black"/>
                </a:solidFill>
                <a:latin typeface="Calibri"/>
              </a:rPr>
              <a:t>, </a:t>
            </a:r>
            <a:r>
              <a:rPr lang="en-US" sz="1400" b="1" dirty="0" smtClean="0">
                <a:solidFill>
                  <a:prstClr val="black"/>
                </a:solidFill>
                <a:latin typeface="Calibri"/>
              </a:rPr>
              <a:t>(</a:t>
            </a:r>
            <a:r>
              <a:rPr lang="en-US" sz="1400" b="1" i="1" dirty="0" smtClean="0">
                <a:solidFill>
                  <a:prstClr val="black"/>
                </a:solidFill>
                <a:latin typeface="Calibri"/>
              </a:rPr>
              <a:t>Germany)</a:t>
            </a:r>
            <a:r>
              <a:rPr lang="en-US" sz="1400" b="1" dirty="0" smtClean="0">
                <a:solidFill>
                  <a:prstClr val="black"/>
                </a:solidFill>
                <a:latin typeface="Calibri"/>
              </a:rPr>
              <a:t> </a:t>
            </a:r>
            <a:r>
              <a:rPr lang="en-US" sz="1400" b="1" dirty="0">
                <a:solidFill>
                  <a:prstClr val="black"/>
                </a:solidFill>
                <a:latin typeface="Calibri"/>
              </a:rPr>
              <a:t>and Hamamatsu </a:t>
            </a:r>
            <a:r>
              <a:rPr lang="en-US" sz="1400" b="1" dirty="0" smtClean="0">
                <a:solidFill>
                  <a:prstClr val="black"/>
                </a:solidFill>
                <a:latin typeface="Calibri"/>
              </a:rPr>
              <a:t>Photonics</a:t>
            </a:r>
            <a:r>
              <a:rPr lang="en-US" sz="1400" b="1" dirty="0">
                <a:solidFill>
                  <a:prstClr val="black"/>
                </a:solidFill>
                <a:latin typeface="Calibri"/>
              </a:rPr>
              <a:t> </a:t>
            </a:r>
            <a:r>
              <a:rPr lang="en-US" sz="1400" b="1" dirty="0" smtClean="0">
                <a:solidFill>
                  <a:prstClr val="black"/>
                </a:solidFill>
                <a:latin typeface="Calibri"/>
              </a:rPr>
              <a:t>(</a:t>
            </a:r>
            <a:r>
              <a:rPr lang="en-US" sz="1400" b="1" i="1" dirty="0" smtClean="0">
                <a:solidFill>
                  <a:prstClr val="black"/>
                </a:solidFill>
                <a:latin typeface="Calibri"/>
              </a:rPr>
              <a:t>Japan</a:t>
            </a:r>
            <a:r>
              <a:rPr lang="en-US" sz="1400" b="1" dirty="0" smtClean="0">
                <a:solidFill>
                  <a:prstClr val="black"/>
                </a:solidFill>
                <a:latin typeface="Calibri"/>
              </a:rPr>
              <a:t>)</a:t>
            </a:r>
            <a:endParaRPr lang="de-DE" sz="1400" b="1" dirty="0">
              <a:solidFill>
                <a:prstClr val="black"/>
              </a:solidFill>
              <a:latin typeface="Calibri"/>
            </a:endParaRPr>
          </a:p>
        </p:txBody>
      </p:sp>
      <p:grpSp>
        <p:nvGrpSpPr>
          <p:cNvPr id="3" name="Gruppieren 2"/>
          <p:cNvGrpSpPr/>
          <p:nvPr/>
        </p:nvGrpSpPr>
        <p:grpSpPr>
          <a:xfrm>
            <a:off x="5868144" y="1076444"/>
            <a:ext cx="2592288" cy="4872836"/>
            <a:chOff x="5796136" y="1076444"/>
            <a:chExt cx="2592288" cy="4872836"/>
          </a:xfrm>
        </p:grpSpPr>
        <p:pic>
          <p:nvPicPr>
            <p:cNvPr id="19" name="Picture 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5400000">
              <a:off x="5015902" y="1856678"/>
              <a:ext cx="4152756" cy="2592288"/>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sp>
          <p:nvSpPr>
            <p:cNvPr id="33" name="TextBox 32"/>
            <p:cNvSpPr txBox="1"/>
            <p:nvPr/>
          </p:nvSpPr>
          <p:spPr>
            <a:xfrm>
              <a:off x="5796136" y="5336635"/>
              <a:ext cx="2592288" cy="612645"/>
            </a:xfrm>
            <a:prstGeom prst="rect">
              <a:avLst/>
            </a:prstGeom>
            <a:solidFill>
              <a:srgbClr val="FFCC99"/>
            </a:solidFill>
            <a:ln w="12700">
              <a:solidFill>
                <a:srgbClr val="F3900D"/>
              </a:solidFill>
            </a:ln>
          </p:spPr>
          <p:txBody>
            <a:bodyPr wrap="square" tIns="90000" bIns="90000" rtlCol="0" anchor="ctr" anchorCtr="0">
              <a:spAutoFit/>
            </a:bodyPr>
            <a:lstStyle/>
            <a:p>
              <a:pPr algn="ctr" fontAlgn="auto">
                <a:spcBef>
                  <a:spcPts val="0"/>
                </a:spcBef>
                <a:spcAft>
                  <a:spcPts val="0"/>
                </a:spcAft>
              </a:pPr>
              <a:r>
                <a:rPr lang="en-US" sz="1400" b="1" dirty="0" smtClean="0">
                  <a:solidFill>
                    <a:prstClr val="black"/>
                  </a:solidFill>
                  <a:latin typeface="Calibri"/>
                </a:rPr>
                <a:t>Prototype read-out sector with two daisy-chained sensors</a:t>
              </a:r>
              <a:endParaRPr lang="de-DE" sz="1400" b="1" dirty="0">
                <a:solidFill>
                  <a:prstClr val="black"/>
                </a:solidFill>
                <a:latin typeface="Calibri"/>
              </a:endParaRPr>
            </a:p>
          </p:txBody>
        </p:sp>
      </p:grpSp>
      <p:pic>
        <p:nvPicPr>
          <p:cNvPr id="34"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4700"/>
                    </a14:imgEffect>
                    <a14:imgEffect>
                      <a14:brightnessContrast bright="-10000" contrast="40000"/>
                    </a14:imgEffect>
                  </a14:imgLayer>
                </a14:imgProps>
              </a:ext>
              <a:ext uri="{28A0092B-C50C-407E-A947-70E740481C1C}">
                <a14:useLocalDpi xmlns:a14="http://schemas.microsoft.com/office/drawing/2010/main" val="0"/>
              </a:ext>
            </a:extLst>
          </a:blip>
          <a:srcRect l="8534" t="6995" r="-44" b="20215"/>
          <a:stretch/>
        </p:blipFill>
        <p:spPr bwMode="auto">
          <a:xfrm>
            <a:off x="455792" y="3497609"/>
            <a:ext cx="3171466" cy="2883719"/>
          </a:xfrm>
          <a:prstGeom prst="rect">
            <a:avLst/>
          </a:prstGeom>
          <a:noFill/>
          <a:ln w="12700">
            <a:solidFill>
              <a:srgbClr val="0070C0"/>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sp>
        <p:nvSpPr>
          <p:cNvPr id="35" name="Rectangle 34"/>
          <p:cNvSpPr>
            <a:spLocks noChangeArrowheads="1"/>
          </p:cNvSpPr>
          <p:nvPr/>
        </p:nvSpPr>
        <p:spPr bwMode="auto">
          <a:xfrm>
            <a:off x="0" y="58142"/>
            <a:ext cx="91440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de-DE" sz="2800" b="1" dirty="0" smtClean="0"/>
              <a:t>Silicon – </a:t>
            </a:r>
            <a:r>
              <a:rPr lang="de-DE" sz="2800" b="1" dirty="0" err="1" smtClean="0"/>
              <a:t>microstrip</a:t>
            </a:r>
            <a:r>
              <a:rPr lang="de-DE" sz="2800" b="1" dirty="0" smtClean="0"/>
              <a:t> - </a:t>
            </a:r>
            <a:r>
              <a:rPr lang="de-DE" sz="2800" b="1" dirty="0" err="1" smtClean="0"/>
              <a:t>sensor</a:t>
            </a:r>
            <a:endParaRPr lang="de-DE" sz="2800" dirty="0">
              <a:solidFill>
                <a:srgbClr val="00599D"/>
              </a:solidFill>
            </a:endParaRPr>
          </a:p>
        </p:txBody>
      </p:sp>
      <p:sp>
        <p:nvSpPr>
          <p:cNvPr id="36" name="TextBox 35"/>
          <p:cNvSpPr txBox="1"/>
          <p:nvPr/>
        </p:nvSpPr>
        <p:spPr>
          <a:xfrm>
            <a:off x="3748644" y="6028840"/>
            <a:ext cx="2551548" cy="397201"/>
          </a:xfrm>
          <a:prstGeom prst="rect">
            <a:avLst/>
          </a:prstGeom>
          <a:solidFill>
            <a:schemeClr val="accent5"/>
          </a:solidFill>
          <a:ln w="12700">
            <a:solidFill>
              <a:schemeClr val="bg2"/>
            </a:solidFill>
          </a:ln>
        </p:spPr>
        <p:txBody>
          <a:bodyPr wrap="square" tIns="90000" bIns="90000" rtlCol="0" anchor="ctr" anchorCtr="0">
            <a:spAutoFit/>
          </a:bodyPr>
          <a:lstStyle/>
          <a:p>
            <a:pPr algn="l"/>
            <a:r>
              <a:rPr lang="en-US" sz="1400" dirty="0"/>
              <a:t>M</a:t>
            </a:r>
            <a:r>
              <a:rPr lang="en-US" sz="1400" dirty="0" smtClean="0"/>
              <a:t>ost recent: CBM06 (2014) </a:t>
            </a:r>
            <a:endParaRPr lang="en-US" sz="1400" dirty="0"/>
          </a:p>
        </p:txBody>
      </p:sp>
      <p:sp>
        <p:nvSpPr>
          <p:cNvPr id="21"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CBM</a:t>
            </a:r>
            <a:endParaRPr lang="de-DE" altLang="de-DE" sz="1600" b="1" dirty="0"/>
          </a:p>
        </p:txBody>
      </p:sp>
      <p:sp>
        <p:nvSpPr>
          <p:cNvPr id="5" name="Foliennummernplatzhalter 4"/>
          <p:cNvSpPr>
            <a:spLocks noGrp="1"/>
          </p:cNvSpPr>
          <p:nvPr>
            <p:ph type="sldNum" sz="quarter" idx="10"/>
          </p:nvPr>
        </p:nvSpPr>
        <p:spPr/>
        <p:txBody>
          <a:bodyPr/>
          <a:lstStyle/>
          <a:p>
            <a:pPr>
              <a:defRPr/>
            </a:pPr>
            <a:fld id="{0E96D1CE-466B-4BA2-A52F-D805C2047C43}" type="slidenum">
              <a:rPr lang="de-DE" altLang="de-DE" smtClean="0"/>
              <a:pPr>
                <a:defRPr/>
              </a:pPr>
              <a:t>27</a:t>
            </a:fld>
            <a:endParaRPr lang="de-DE" altLang="de-DE" dirty="0"/>
          </a:p>
        </p:txBody>
      </p:sp>
    </p:spTree>
    <p:extLst>
      <p:ext uri="{BB962C8B-B14F-4D97-AF65-F5344CB8AC3E}">
        <p14:creationId xmlns:p14="http://schemas.microsoft.com/office/powerpoint/2010/main" val="28595729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44624"/>
            <a:ext cx="9143999"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r>
              <a:rPr lang="de-DE" sz="2800" b="1" dirty="0" smtClean="0"/>
              <a:t>Micro </a:t>
            </a:r>
            <a:r>
              <a:rPr lang="de-DE" sz="2800" b="1" dirty="0" err="1" smtClean="0"/>
              <a:t>cable</a:t>
            </a:r>
            <a:r>
              <a:rPr lang="de-DE" sz="2800" dirty="0" smtClean="0">
                <a:solidFill>
                  <a:srgbClr val="00599D"/>
                </a:solidFill>
              </a:rPr>
              <a:t> </a:t>
            </a:r>
            <a:endParaRPr lang="de-DE" sz="2800" dirty="0">
              <a:solidFill>
                <a:srgbClr val="00599D"/>
              </a:solidFill>
            </a:endParaRPr>
          </a:p>
        </p:txBody>
      </p:sp>
      <p:pic>
        <p:nvPicPr>
          <p:cNvPr id="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40220"/>
          <a:stretch/>
        </p:blipFill>
        <p:spPr bwMode="auto">
          <a:xfrm>
            <a:off x="544786" y="1796853"/>
            <a:ext cx="2515046" cy="2016224"/>
          </a:xfrm>
          <a:prstGeom prst="rect">
            <a:avLst/>
          </a:prstGeom>
          <a:noFill/>
          <a:ln w="12700">
            <a:solidFill>
              <a:srgbClr val="FF0000"/>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544786" y="980728"/>
            <a:ext cx="2515046" cy="674200"/>
          </a:xfrm>
          <a:prstGeom prst="rect">
            <a:avLst/>
          </a:prstGeom>
          <a:solidFill>
            <a:srgbClr val="FFCC99"/>
          </a:solidFill>
          <a:ln w="12700">
            <a:solidFill>
              <a:srgbClr val="F3900D"/>
            </a:solidFill>
          </a:ln>
        </p:spPr>
        <p:txBody>
          <a:bodyPr wrap="square" tIns="90000" bIns="90000" rtlCol="0" anchor="ctr" anchorCtr="0">
            <a:spAutoFit/>
          </a:bodyPr>
          <a:lstStyle>
            <a:defPPr>
              <a:defRPr lang="de-DE"/>
            </a:defPPr>
            <a:lvl1pPr algn="ctr">
              <a:defRPr sz="1600" b="1"/>
            </a:lvl1pPr>
          </a:lstStyle>
          <a:p>
            <a:r>
              <a:rPr lang="en-US" dirty="0" smtClean="0"/>
              <a:t>cable layers:        </a:t>
            </a:r>
            <a:r>
              <a:rPr lang="en-US" dirty="0"/>
              <a:t/>
            </a:r>
            <a:br>
              <a:rPr lang="en-US" dirty="0"/>
            </a:br>
            <a:r>
              <a:rPr lang="en-US" dirty="0"/>
              <a:t>0.11% X0 </a:t>
            </a:r>
            <a:r>
              <a:rPr lang="en-US" dirty="0" smtClean="0"/>
              <a:t>thin</a:t>
            </a:r>
            <a:endParaRPr lang="de-DE" dirty="0"/>
          </a:p>
        </p:txBody>
      </p:sp>
      <p:sp>
        <p:nvSpPr>
          <p:cNvPr id="7" name="TextBox 6"/>
          <p:cNvSpPr txBox="1"/>
          <p:nvPr/>
        </p:nvSpPr>
        <p:spPr>
          <a:xfrm>
            <a:off x="5813139" y="3649093"/>
            <a:ext cx="2791309" cy="427979"/>
          </a:xfrm>
          <a:prstGeom prst="rect">
            <a:avLst/>
          </a:prstGeom>
          <a:solidFill>
            <a:srgbClr val="FFCC99"/>
          </a:solidFill>
          <a:ln w="12700">
            <a:solidFill>
              <a:srgbClr val="F3900D"/>
            </a:solidFill>
          </a:ln>
        </p:spPr>
        <p:txBody>
          <a:bodyPr wrap="square" tIns="90000" bIns="90000" rtlCol="0" anchor="ctr" anchorCtr="0">
            <a:spAutoFit/>
          </a:bodyPr>
          <a:lstStyle>
            <a:defPPr>
              <a:defRPr lang="de-DE"/>
            </a:defPPr>
            <a:lvl1pPr algn="ctr">
              <a:defRPr sz="1600" b="1"/>
            </a:lvl1pPr>
          </a:lstStyle>
          <a:p>
            <a:r>
              <a:rPr lang="en-US" dirty="0" smtClean="0"/>
              <a:t>Tab-bonding technology</a:t>
            </a:r>
            <a:endParaRPr lang="de-DE" dirty="0"/>
          </a:p>
        </p:txBody>
      </p:sp>
      <p:sp>
        <p:nvSpPr>
          <p:cNvPr id="8" name="TextBox 7"/>
          <p:cNvSpPr txBox="1"/>
          <p:nvPr/>
        </p:nvSpPr>
        <p:spPr>
          <a:xfrm>
            <a:off x="3336927" y="980728"/>
            <a:ext cx="5267521" cy="1412864"/>
          </a:xfrm>
          <a:prstGeom prst="rect">
            <a:avLst/>
          </a:prstGeom>
          <a:solidFill>
            <a:srgbClr val="FFCC99"/>
          </a:solidFill>
          <a:ln w="12700">
            <a:solidFill>
              <a:srgbClr val="F3900D"/>
            </a:solidFill>
          </a:ln>
        </p:spPr>
        <p:txBody>
          <a:bodyPr wrap="square" tIns="90000" bIns="90000" rtlCol="0" anchor="ctr" anchorCtr="0">
            <a:spAutoFit/>
          </a:bodyPr>
          <a:lstStyle/>
          <a:p>
            <a:pPr algn="ctr"/>
            <a:r>
              <a:rPr lang="en-US" sz="1600" b="1" dirty="0" smtClean="0"/>
              <a:t>signal layers:</a:t>
            </a:r>
            <a:r>
              <a:rPr lang="en-US" sz="1600" dirty="0" smtClean="0"/>
              <a:t> </a:t>
            </a:r>
          </a:p>
          <a:p>
            <a:pPr marL="273050" indent="-273050" algn="l">
              <a:buFont typeface="Arial" panose="020B0604020202020204" pitchFamily="34" charset="0"/>
              <a:buChar char="•"/>
            </a:pPr>
            <a:r>
              <a:rPr lang="en-US" sz="1600" dirty="0" smtClean="0"/>
              <a:t>64 Al lines,116 µm pitch</a:t>
            </a:r>
          </a:p>
          <a:p>
            <a:pPr marL="273050" indent="-273050" algn="l">
              <a:buFont typeface="Arial" panose="020B0604020202020204" pitchFamily="34" charset="0"/>
              <a:buChar char="•"/>
            </a:pPr>
            <a:r>
              <a:rPr lang="en-US" sz="1600" dirty="0" smtClean="0"/>
              <a:t>10 µm thick </a:t>
            </a:r>
          </a:p>
          <a:p>
            <a:pPr marL="273050" indent="-273050" algn="l">
              <a:buFont typeface="Arial" panose="020B0604020202020204" pitchFamily="34" charset="0"/>
              <a:buChar char="•"/>
            </a:pPr>
            <a:r>
              <a:rPr lang="en-US" sz="1600" dirty="0" smtClean="0"/>
              <a:t>auf 14 µm </a:t>
            </a:r>
            <a:r>
              <a:rPr lang="en-US" sz="1600" dirty="0" err="1" smtClean="0"/>
              <a:t>polyamid</a:t>
            </a:r>
            <a:r>
              <a:rPr lang="en-US" sz="1600" dirty="0" smtClean="0"/>
              <a:t> </a:t>
            </a:r>
          </a:p>
          <a:p>
            <a:pPr marL="273050" indent="-273050" algn="l">
              <a:buFont typeface="Arial" panose="020B0604020202020204" pitchFamily="34" charset="0"/>
              <a:buChar char="•"/>
            </a:pPr>
            <a:r>
              <a:rPr lang="en-US" sz="1600" dirty="0" smtClean="0"/>
              <a:t>length up to 55 cm  </a:t>
            </a:r>
            <a:endParaRPr lang="de-DE" sz="1600" dirty="0"/>
          </a:p>
        </p:txBody>
      </p:sp>
      <p:pic>
        <p:nvPicPr>
          <p:cNvPr id="9"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r="50000" b="44256"/>
          <a:stretch/>
        </p:blipFill>
        <p:spPr bwMode="auto">
          <a:xfrm>
            <a:off x="3336927" y="2492896"/>
            <a:ext cx="5267521" cy="1030396"/>
          </a:xfrm>
          <a:prstGeom prst="rect">
            <a:avLst/>
          </a:prstGeom>
          <a:solidFill>
            <a:schemeClr val="accent5"/>
          </a:solidFill>
          <a:ln w="12700">
            <a:solidFill>
              <a:schemeClr val="bg2"/>
            </a:solidFill>
          </a:ln>
          <a:effectLst>
            <a:outerShdw blurRad="50800" dist="38100" dir="2700000" algn="tl" rotWithShape="0">
              <a:schemeClr val="bg2">
                <a:alpha val="40000"/>
              </a:schemeClr>
            </a:outerShdw>
          </a:effectLst>
          <a:extLst/>
        </p:spPr>
      </p:pic>
      <p:pic>
        <p:nvPicPr>
          <p:cNvPr id="12"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t="3174" b="-1"/>
          <a:stretch/>
        </p:blipFill>
        <p:spPr bwMode="auto">
          <a:xfrm>
            <a:off x="5832594" y="4152344"/>
            <a:ext cx="2771854" cy="1944216"/>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grpSp>
        <p:nvGrpSpPr>
          <p:cNvPr id="2" name="Gruppieren 1"/>
          <p:cNvGrpSpPr/>
          <p:nvPr/>
        </p:nvGrpSpPr>
        <p:grpSpPr>
          <a:xfrm>
            <a:off x="540000" y="4032000"/>
            <a:ext cx="5015060" cy="2355419"/>
            <a:chOff x="370610" y="4065475"/>
            <a:chExt cx="5015060" cy="2355419"/>
          </a:xfrm>
        </p:grpSpPr>
        <p:pic>
          <p:nvPicPr>
            <p:cNvPr id="13" name="Picture 2" descr="Q:\Eigene Dateien\Work\CBM\STS-Kharkov\photos cable layers\photos-8Oct2014\microcable_testfan4.jp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colorTemperature colorTemp="59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32238" t="23477" r="25142" b="16894"/>
            <a:stretch/>
          </p:blipFill>
          <p:spPr bwMode="auto">
            <a:xfrm>
              <a:off x="370610" y="4065475"/>
              <a:ext cx="2244658" cy="2355419"/>
            </a:xfrm>
            <a:prstGeom prst="rect">
              <a:avLst/>
            </a:prstGeom>
            <a:noFill/>
            <a:ln w="12700">
              <a:solidFill>
                <a:schemeClr val="bg2"/>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10">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70842" r="50863"/>
            <a:stretch/>
          </p:blipFill>
          <p:spPr bwMode="auto">
            <a:xfrm>
              <a:off x="1319265" y="4881922"/>
              <a:ext cx="4066405" cy="423386"/>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sp>
        <p:nvSpPr>
          <p:cNvPr id="11" name="TextBox 10"/>
          <p:cNvSpPr txBox="1"/>
          <p:nvPr/>
        </p:nvSpPr>
        <p:spPr>
          <a:xfrm>
            <a:off x="2915816" y="5665317"/>
            <a:ext cx="2639244" cy="427979"/>
          </a:xfrm>
          <a:prstGeom prst="rect">
            <a:avLst/>
          </a:prstGeom>
          <a:solidFill>
            <a:srgbClr val="FFCC99"/>
          </a:solidFill>
          <a:ln w="12700">
            <a:solidFill>
              <a:srgbClr val="F3900D"/>
            </a:solidFill>
          </a:ln>
        </p:spPr>
        <p:txBody>
          <a:bodyPr wrap="square" tIns="90000" bIns="90000" rtlCol="0" anchor="ctr" anchorCtr="0">
            <a:spAutoFit/>
          </a:bodyPr>
          <a:lstStyle>
            <a:defPPr>
              <a:defRPr lang="de-DE"/>
            </a:defPPr>
            <a:lvl1pPr algn="ctr">
              <a:defRPr sz="1600" b="1"/>
            </a:lvl1pPr>
          </a:lstStyle>
          <a:p>
            <a:r>
              <a:rPr lang="en-US" dirty="0" smtClean="0"/>
              <a:t>signal and spacer layers</a:t>
            </a:r>
            <a:endParaRPr lang="de-DE" dirty="0"/>
          </a:p>
        </p:txBody>
      </p:sp>
      <p:sp>
        <p:nvSpPr>
          <p:cNvPr id="15"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CBM</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28</a:t>
            </a:fld>
            <a:endParaRPr lang="de-DE" altLang="de-DE"/>
          </a:p>
        </p:txBody>
      </p:sp>
    </p:spTree>
    <p:extLst>
      <p:ext uri="{BB962C8B-B14F-4D97-AF65-F5344CB8AC3E}">
        <p14:creationId xmlns:p14="http://schemas.microsoft.com/office/powerpoint/2010/main" val="8890686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4375" y="936016"/>
            <a:ext cx="8498105" cy="427979"/>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algn="l"/>
            <a:r>
              <a:rPr lang="en-US" sz="1600" b="1" dirty="0" smtClean="0"/>
              <a:t>         STS-XYTER ASIC                    Front-End Board       Read-Out Board</a:t>
            </a:r>
            <a:endParaRPr lang="de-DE" sz="1600" b="1" dirty="0"/>
          </a:p>
        </p:txBody>
      </p:sp>
      <p:pic>
        <p:nvPicPr>
          <p:cNvPr id="6" name="Picture 5" descr="\\WinFileSvG\DL$Root\cschmidt\Eigene Dateien\CBM-STS Präsentationen 2014\STE_FEB8_3D.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144" t="35806" b="9060"/>
          <a:stretch/>
        </p:blipFill>
        <p:spPr bwMode="auto">
          <a:xfrm rot="16200000">
            <a:off x="3065483" y="2508766"/>
            <a:ext cx="3079223" cy="1074301"/>
          </a:xfrm>
          <a:prstGeom prst="rect">
            <a:avLst/>
          </a:prstGeom>
          <a:noFill/>
          <a:ln w="12700">
            <a:solidFill>
              <a:schemeClr val="bg2"/>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5868144" y="5157192"/>
            <a:ext cx="3024336" cy="797311"/>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marL="273050" lvl="1" indent="-185738" algn="l">
              <a:buFont typeface="Arial" panose="020B0604020202020204" pitchFamily="34" charset="0"/>
              <a:buChar char="•"/>
            </a:pPr>
            <a:r>
              <a:rPr lang="en-US" sz="1000" b="1" dirty="0" err="1"/>
              <a:t>GBTx</a:t>
            </a:r>
            <a:r>
              <a:rPr lang="en-US" sz="1000" b="1" dirty="0"/>
              <a:t> chip-set (CERN):</a:t>
            </a:r>
          </a:p>
          <a:p>
            <a:pPr marL="258762" lvl="1" indent="-171450" algn="l">
              <a:buFont typeface="Arial" panose="020B0604020202020204" pitchFamily="34" charset="0"/>
              <a:buChar char="•"/>
            </a:pPr>
            <a:r>
              <a:rPr lang="en-US" sz="1000" b="1" dirty="0"/>
              <a:t>3 GBTx, 1 VTRx, 1 VTTx, 1 SCA </a:t>
            </a:r>
            <a:endParaRPr lang="en-US" sz="1000" b="1" dirty="0" smtClean="0"/>
          </a:p>
          <a:p>
            <a:pPr marL="258762" lvl="1" indent="-171450" algn="l">
              <a:buFont typeface="Arial" panose="020B0604020202020204" pitchFamily="34" charset="0"/>
              <a:buChar char="•"/>
            </a:pPr>
            <a:r>
              <a:rPr lang="en-US" sz="1000" b="1" dirty="0" smtClean="0"/>
              <a:t>42 </a:t>
            </a:r>
            <a:r>
              <a:rPr lang="en-US" sz="1000" b="1" dirty="0"/>
              <a:t>E-links à 320 Mb/s </a:t>
            </a:r>
          </a:p>
          <a:p>
            <a:pPr marL="273050" lvl="1" indent="-185738" algn="l">
              <a:buFont typeface="Arial" panose="020B0604020202020204" pitchFamily="34" charset="0"/>
              <a:buChar char="•"/>
            </a:pPr>
            <a:r>
              <a:rPr lang="en-US" sz="1000" b="1" dirty="0"/>
              <a:t>3 GBT optical uplinks à 4.48 Gb/s </a:t>
            </a:r>
          </a:p>
        </p:txBody>
      </p:sp>
      <p:pic>
        <p:nvPicPr>
          <p:cNvPr id="1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5030574" y="2703918"/>
            <a:ext cx="3079221" cy="684000"/>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7884368" y="1825954"/>
            <a:ext cx="1152128" cy="2302508"/>
          </a:xfrm>
          <a:prstGeom prst="rect">
            <a:avLst/>
          </a:prstGeom>
          <a:solidFill>
            <a:srgbClr val="8FBB77">
              <a:alpha val="26000"/>
            </a:srgbClr>
          </a:solidFill>
          <a:ln w="12700">
            <a:solidFill>
              <a:srgbClr val="8FBB77"/>
            </a:solidFill>
          </a:ln>
        </p:spPr>
        <p:txBody>
          <a:bodyPr wrap="square" tIns="180000" bIns="180000" anchor="ctr" anchorCtr="0">
            <a:spAutoFit/>
          </a:bodyPr>
          <a:lstStyle>
            <a:defPPr>
              <a:defRPr lang="de-DE"/>
            </a:defPPr>
            <a:lvl1pPr>
              <a:defRPr sz="1400"/>
            </a:lvl1pPr>
          </a:lstStyle>
          <a:p>
            <a:pPr algn="ctr"/>
            <a:r>
              <a:rPr lang="en-US" dirty="0"/>
              <a:t>Data Processing Board</a:t>
            </a:r>
          </a:p>
          <a:p>
            <a:pPr algn="ctr"/>
            <a:r>
              <a:rPr lang="en-US" dirty="0"/>
              <a:t>time-slicing</a:t>
            </a:r>
          </a:p>
          <a:p>
            <a:endParaRPr lang="en-US" dirty="0"/>
          </a:p>
          <a:p>
            <a:endParaRPr lang="en-US" dirty="0"/>
          </a:p>
          <a:p>
            <a:r>
              <a:rPr lang="en-US" dirty="0"/>
              <a:t>FLES farm</a:t>
            </a:r>
            <a:br>
              <a:rPr lang="en-US" dirty="0"/>
            </a:br>
            <a:r>
              <a:rPr lang="en-US" dirty="0"/>
              <a:t>online event  computing </a:t>
            </a:r>
            <a:endParaRPr lang="de-DE" dirty="0"/>
          </a:p>
        </p:txBody>
      </p:sp>
      <p:sp>
        <p:nvSpPr>
          <p:cNvPr id="12" name="Right Arrow 11"/>
          <p:cNvSpPr/>
          <p:nvPr/>
        </p:nvSpPr>
        <p:spPr>
          <a:xfrm>
            <a:off x="5364088" y="2325105"/>
            <a:ext cx="648072" cy="383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ight Arrow 12"/>
          <p:cNvSpPr/>
          <p:nvPr/>
        </p:nvSpPr>
        <p:spPr>
          <a:xfrm>
            <a:off x="7164288" y="2325105"/>
            <a:ext cx="648072" cy="383815"/>
          </a:xfrm>
          <a:prstGeom prst="rightArrow">
            <a:avLst/>
          </a:prstGeom>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Box 13"/>
          <p:cNvSpPr txBox="1"/>
          <p:nvPr/>
        </p:nvSpPr>
        <p:spPr>
          <a:xfrm>
            <a:off x="3779912" y="5171714"/>
            <a:ext cx="1656185" cy="489534"/>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marL="171450" indent="-171450" algn="ctr">
              <a:buFont typeface="Arial" panose="020B0604020202020204" pitchFamily="34" charset="0"/>
              <a:buChar char="•"/>
            </a:pPr>
            <a:r>
              <a:rPr lang="en-US" sz="1000" b="1" dirty="0" smtClean="0"/>
              <a:t>8 STS-XYTER chips </a:t>
            </a:r>
          </a:p>
          <a:p>
            <a:pPr marL="171450" indent="-171450" algn="ctr">
              <a:buFont typeface="Arial" panose="020B0604020202020204" pitchFamily="34" charset="0"/>
              <a:buChar char="•"/>
            </a:pPr>
            <a:r>
              <a:rPr lang="en-US" sz="1000" b="1" dirty="0" smtClean="0"/>
              <a:t>1/2/5 LVDS links out</a:t>
            </a:r>
            <a:endParaRPr lang="en-US" sz="1000" b="1" dirty="0"/>
          </a:p>
        </p:txBody>
      </p:sp>
      <p:sp>
        <p:nvSpPr>
          <p:cNvPr id="15" name="Right Arrow 14"/>
          <p:cNvSpPr/>
          <p:nvPr/>
        </p:nvSpPr>
        <p:spPr>
          <a:xfrm>
            <a:off x="3203848" y="2325105"/>
            <a:ext cx="648072" cy="383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6" name="Table 7"/>
          <p:cNvGraphicFramePr>
            <a:graphicFrameLocks noGrp="1"/>
          </p:cNvGraphicFramePr>
          <p:nvPr>
            <p:extLst>
              <p:ext uri="{D42A27DB-BD31-4B8C-83A1-F6EECF244321}">
                <p14:modId xmlns:p14="http://schemas.microsoft.com/office/powerpoint/2010/main" val="3802743072"/>
              </p:ext>
            </p:extLst>
          </p:nvPr>
        </p:nvGraphicFramePr>
        <p:xfrm>
          <a:off x="394375" y="3356992"/>
          <a:ext cx="3133509" cy="2966880"/>
        </p:xfrm>
        <a:graphic>
          <a:graphicData uri="http://schemas.openxmlformats.org/drawingml/2006/table">
            <a:tbl>
              <a:tblPr firstRow="1" bandRow="1">
                <a:effectLst>
                  <a:outerShdw blurRad="50800" dist="38100" dir="2700000" algn="tl" rotWithShape="0">
                    <a:schemeClr val="bg2">
                      <a:alpha val="40000"/>
                    </a:schemeClr>
                  </a:outerShdw>
                </a:effectLst>
                <a:tableStyleId>{BDBED569-4797-4DF1-A0F4-6AAB3CD982D8}</a:tableStyleId>
              </a:tblPr>
              <a:tblGrid>
                <a:gridCol w="1158036"/>
                <a:gridCol w="1975473"/>
              </a:tblGrid>
              <a:tr h="3703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tx1"/>
                          </a:solidFill>
                          <a:latin typeface="Arial" pitchFamily="34" charset="0"/>
                          <a:cs typeface="Arial" pitchFamily="34" charset="0"/>
                        </a:rPr>
                        <a:t>channels</a:t>
                      </a:r>
                    </a:p>
                  </a:txBody>
                  <a:tcPr marT="90000" marB="90000" anchor="ctr">
                    <a:solidFill>
                      <a:srgbClr val="7030A0">
                        <a:alpha val="18000"/>
                      </a:srgbClr>
                    </a:solidFill>
                  </a:tcPr>
                </a:tc>
                <a:tc>
                  <a:txBody>
                    <a:bodyPr/>
                    <a:lstStyle/>
                    <a:p>
                      <a:r>
                        <a:rPr lang="en-US" sz="1400" b="0" dirty="0" smtClean="0">
                          <a:solidFill>
                            <a:schemeClr val="tx1"/>
                          </a:solidFill>
                          <a:latin typeface="Arial" pitchFamily="34" charset="0"/>
                          <a:cs typeface="Arial" pitchFamily="34" charset="0"/>
                        </a:rPr>
                        <a:t>128,</a:t>
                      </a:r>
                      <a:r>
                        <a:rPr lang="en-US" sz="1400" b="0" baseline="0" dirty="0" smtClean="0">
                          <a:solidFill>
                            <a:schemeClr val="tx1"/>
                          </a:solidFill>
                          <a:latin typeface="Arial" pitchFamily="34" charset="0"/>
                          <a:cs typeface="Arial" pitchFamily="34" charset="0"/>
                        </a:rPr>
                        <a:t> </a:t>
                      </a:r>
                      <a:r>
                        <a:rPr lang="en-US" sz="1400" b="0" dirty="0" smtClean="0">
                          <a:solidFill>
                            <a:schemeClr val="tx1"/>
                          </a:solidFill>
                          <a:latin typeface="Arial" pitchFamily="34" charset="0"/>
                          <a:cs typeface="Arial" pitchFamily="34" charset="0"/>
                        </a:rPr>
                        <a:t>polarity +/-</a:t>
                      </a:r>
                      <a:endParaRPr lang="en-US" sz="1400" b="0" dirty="0">
                        <a:solidFill>
                          <a:schemeClr val="tx1"/>
                        </a:solidFill>
                        <a:latin typeface="Arial" pitchFamily="34" charset="0"/>
                        <a:cs typeface="Arial" pitchFamily="34" charset="0"/>
                      </a:endParaRPr>
                    </a:p>
                  </a:txBody>
                  <a:tcPr marT="90000" marB="90000" anchor="ctr">
                    <a:solidFill>
                      <a:srgbClr val="7030A0">
                        <a:alpha val="18000"/>
                      </a:srgbClr>
                    </a:solidFill>
                  </a:tcPr>
                </a:tc>
              </a:tr>
              <a:tr h="370327">
                <a:tc>
                  <a:txBody>
                    <a:bodyPr/>
                    <a:lstStyle/>
                    <a:p>
                      <a:r>
                        <a:rPr lang="en-US" sz="1400" b="0" dirty="0" smtClean="0">
                          <a:solidFill>
                            <a:schemeClr val="tx1"/>
                          </a:solidFill>
                          <a:latin typeface="Arial" pitchFamily="34" charset="0"/>
                          <a:cs typeface="Arial" pitchFamily="34" charset="0"/>
                        </a:rPr>
                        <a:t>noise</a:t>
                      </a:r>
                      <a:endParaRPr lang="en-US" sz="1400" b="0" dirty="0">
                        <a:solidFill>
                          <a:schemeClr val="tx1"/>
                        </a:solidFill>
                        <a:latin typeface="Arial" pitchFamily="34" charset="0"/>
                        <a:cs typeface="Arial" pitchFamily="34" charset="0"/>
                      </a:endParaRPr>
                    </a:p>
                  </a:txBody>
                  <a:tcPr marT="90000" marB="90000" anchor="ctr">
                    <a:solidFill>
                      <a:srgbClr val="7030A0">
                        <a:alpha val="18000"/>
                      </a:srgbClr>
                    </a:solidFill>
                  </a:tcPr>
                </a:tc>
                <a:tc>
                  <a:txBody>
                    <a:bodyPr/>
                    <a:lstStyle/>
                    <a:p>
                      <a:r>
                        <a:rPr lang="en-US" sz="1400" b="0" dirty="0" smtClean="0">
                          <a:solidFill>
                            <a:schemeClr val="tx1"/>
                          </a:solidFill>
                          <a:latin typeface="Arial" pitchFamily="34" charset="0"/>
                          <a:cs typeface="Arial" pitchFamily="34" charset="0"/>
                        </a:rPr>
                        <a:t>900 e</a:t>
                      </a:r>
                      <a:r>
                        <a:rPr lang="en-US" sz="1400" b="0" baseline="30000" dirty="0" smtClean="0">
                          <a:solidFill>
                            <a:schemeClr val="tx1"/>
                          </a:solidFill>
                          <a:latin typeface="Arial" pitchFamily="34" charset="0"/>
                          <a:cs typeface="Arial" pitchFamily="34" charset="0"/>
                        </a:rPr>
                        <a:t>-</a:t>
                      </a:r>
                      <a:r>
                        <a:rPr lang="en-US" sz="1400" b="0" baseline="0" dirty="0" smtClean="0">
                          <a:solidFill>
                            <a:schemeClr val="tx1"/>
                          </a:solidFill>
                          <a:latin typeface="Arial" pitchFamily="34" charset="0"/>
                          <a:cs typeface="Arial" pitchFamily="34" charset="0"/>
                        </a:rPr>
                        <a:t> </a:t>
                      </a:r>
                      <a:r>
                        <a:rPr lang="en-US" sz="1400" b="0" dirty="0" smtClean="0">
                          <a:solidFill>
                            <a:schemeClr val="tx1"/>
                          </a:solidFill>
                          <a:latin typeface="Arial" pitchFamily="34" charset="0"/>
                          <a:cs typeface="Arial" pitchFamily="34" charset="0"/>
                        </a:rPr>
                        <a:t>at 30 pF load</a:t>
                      </a:r>
                      <a:endParaRPr lang="en-US" sz="1400" b="0" baseline="0" dirty="0">
                        <a:solidFill>
                          <a:schemeClr val="tx1"/>
                        </a:solidFill>
                        <a:latin typeface="Arial" pitchFamily="34" charset="0"/>
                        <a:cs typeface="Arial" pitchFamily="34" charset="0"/>
                      </a:endParaRPr>
                    </a:p>
                  </a:txBody>
                  <a:tcPr marT="90000" marB="90000" anchor="ctr">
                    <a:solidFill>
                      <a:srgbClr val="7030A0">
                        <a:alpha val="18000"/>
                      </a:srgbClr>
                    </a:solidFill>
                  </a:tcPr>
                </a:tc>
              </a:tr>
              <a:tr h="370327">
                <a:tc>
                  <a:txBody>
                    <a:bodyPr/>
                    <a:lstStyle/>
                    <a:p>
                      <a:r>
                        <a:rPr lang="en-US" sz="1400" b="0" dirty="0" smtClean="0">
                          <a:solidFill>
                            <a:schemeClr val="tx1"/>
                          </a:solidFill>
                          <a:latin typeface="Arial" pitchFamily="34" charset="0"/>
                          <a:cs typeface="Arial" pitchFamily="34" charset="0"/>
                        </a:rPr>
                        <a:t>ADC range</a:t>
                      </a:r>
                      <a:endParaRPr lang="en-US" sz="1400" b="0" dirty="0">
                        <a:solidFill>
                          <a:schemeClr val="tx1"/>
                        </a:solidFill>
                        <a:latin typeface="Arial" pitchFamily="34" charset="0"/>
                        <a:cs typeface="Arial" pitchFamily="34" charset="0"/>
                      </a:endParaRPr>
                    </a:p>
                  </a:txBody>
                  <a:tcPr marT="90000" marB="90000" anchor="ctr">
                    <a:solidFill>
                      <a:srgbClr val="7030A0">
                        <a:alpha val="18000"/>
                      </a:srgbClr>
                    </a:solidFill>
                  </a:tcPr>
                </a:tc>
                <a:tc>
                  <a:txBody>
                    <a:bodyPr/>
                    <a:lstStyle/>
                    <a:p>
                      <a:r>
                        <a:rPr lang="en-US" sz="1400" b="0" dirty="0" smtClean="0">
                          <a:solidFill>
                            <a:schemeClr val="tx1"/>
                          </a:solidFill>
                          <a:latin typeface="Arial" pitchFamily="34" charset="0"/>
                          <a:cs typeface="Arial" pitchFamily="34" charset="0"/>
                        </a:rPr>
                        <a:t>16 fC, 5 bit</a:t>
                      </a:r>
                      <a:r>
                        <a:rPr lang="en-US" sz="1400" b="0" baseline="0" dirty="0" smtClean="0">
                          <a:solidFill>
                            <a:schemeClr val="tx1"/>
                          </a:solidFill>
                          <a:latin typeface="Arial" pitchFamily="34" charset="0"/>
                          <a:cs typeface="Arial" pitchFamily="34" charset="0"/>
                        </a:rPr>
                        <a:t> </a:t>
                      </a:r>
                      <a:endParaRPr lang="en-US" sz="1400" b="0" dirty="0" smtClean="0">
                        <a:solidFill>
                          <a:schemeClr val="tx1"/>
                        </a:solidFill>
                        <a:latin typeface="Arial" pitchFamily="34" charset="0"/>
                        <a:cs typeface="Arial" pitchFamily="34" charset="0"/>
                      </a:endParaRPr>
                    </a:p>
                  </a:txBody>
                  <a:tcPr marT="90000" marB="90000" anchor="ctr">
                    <a:solidFill>
                      <a:srgbClr val="7030A0">
                        <a:alpha val="18000"/>
                      </a:srgbClr>
                    </a:solidFill>
                  </a:tcPr>
                </a:tc>
              </a:tr>
              <a:tr h="370327">
                <a:tc>
                  <a:txBody>
                    <a:bodyPr/>
                    <a:lstStyle/>
                    <a:p>
                      <a:r>
                        <a:rPr lang="en-US" sz="1400" b="0" baseline="0" dirty="0" smtClean="0">
                          <a:solidFill>
                            <a:schemeClr val="tx1"/>
                          </a:solidFill>
                          <a:latin typeface="Arial" pitchFamily="34" charset="0"/>
                          <a:cs typeface="Arial" pitchFamily="34" charset="0"/>
                        </a:rPr>
                        <a:t>c</a:t>
                      </a:r>
                      <a:r>
                        <a:rPr lang="en-US" sz="1400" b="0" dirty="0" smtClean="0">
                          <a:solidFill>
                            <a:schemeClr val="tx1"/>
                          </a:solidFill>
                          <a:latin typeface="Arial" pitchFamily="34" charset="0"/>
                          <a:cs typeface="Arial" pitchFamily="34" charset="0"/>
                        </a:rPr>
                        <a:t>lock</a:t>
                      </a:r>
                      <a:endParaRPr lang="en-US" sz="1400" b="0" dirty="0">
                        <a:solidFill>
                          <a:schemeClr val="tx1"/>
                        </a:solidFill>
                        <a:latin typeface="Arial" pitchFamily="34" charset="0"/>
                        <a:cs typeface="Arial" pitchFamily="34" charset="0"/>
                      </a:endParaRPr>
                    </a:p>
                  </a:txBody>
                  <a:tcPr marT="90000" marB="90000" anchor="ctr">
                    <a:solidFill>
                      <a:srgbClr val="7030A0">
                        <a:alpha val="18000"/>
                      </a:srgbClr>
                    </a:solidFill>
                  </a:tcPr>
                </a:tc>
                <a:tc>
                  <a:txBody>
                    <a:bodyPr/>
                    <a:lstStyle/>
                    <a:p>
                      <a:r>
                        <a:rPr lang="en-US" sz="1400" b="0" dirty="0" smtClean="0">
                          <a:solidFill>
                            <a:schemeClr val="tx1"/>
                          </a:solidFill>
                          <a:latin typeface="Arial" pitchFamily="34" charset="0"/>
                          <a:cs typeface="Arial" pitchFamily="34" charset="0"/>
                        </a:rPr>
                        <a:t>250 MHz</a:t>
                      </a:r>
                    </a:p>
                  </a:txBody>
                  <a:tcPr marT="90000" marB="90000" anchor="ctr">
                    <a:solidFill>
                      <a:srgbClr val="7030A0">
                        <a:alpha val="18000"/>
                      </a:srgbClr>
                    </a:solidFill>
                  </a:tcPr>
                </a:tc>
              </a:tr>
              <a:tr h="370327">
                <a:tc>
                  <a:txBody>
                    <a:bodyPr/>
                    <a:lstStyle/>
                    <a:p>
                      <a:r>
                        <a:rPr lang="en-US" sz="1400" b="0" dirty="0" smtClean="0">
                          <a:solidFill>
                            <a:schemeClr val="tx1"/>
                          </a:solidFill>
                          <a:latin typeface="Arial" pitchFamily="34" charset="0"/>
                          <a:cs typeface="Arial" pitchFamily="34" charset="0"/>
                        </a:rPr>
                        <a:t>power </a:t>
                      </a:r>
                      <a:endParaRPr lang="en-US" sz="1400" b="0" dirty="0">
                        <a:solidFill>
                          <a:schemeClr val="tx1"/>
                        </a:solidFill>
                        <a:latin typeface="Arial" pitchFamily="34" charset="0"/>
                        <a:cs typeface="Arial" pitchFamily="34" charset="0"/>
                      </a:endParaRPr>
                    </a:p>
                  </a:txBody>
                  <a:tcPr marT="90000" marB="90000" anchor="ctr">
                    <a:solidFill>
                      <a:srgbClr val="7030A0">
                        <a:alpha val="18000"/>
                      </a:srgbClr>
                    </a:solidFill>
                  </a:tcPr>
                </a:tc>
                <a:tc>
                  <a:txBody>
                    <a:bodyPr/>
                    <a:lstStyle/>
                    <a:p>
                      <a:r>
                        <a:rPr lang="en-US" sz="1400" b="0" dirty="0" smtClean="0">
                          <a:solidFill>
                            <a:schemeClr val="tx1"/>
                          </a:solidFill>
                          <a:latin typeface="Arial" pitchFamily="34" charset="0"/>
                          <a:cs typeface="Arial" pitchFamily="34" charset="0"/>
                        </a:rPr>
                        <a:t>&lt; 10 </a:t>
                      </a:r>
                      <a:r>
                        <a:rPr lang="en-US" sz="1400" b="0" dirty="0" err="1" smtClean="0">
                          <a:solidFill>
                            <a:schemeClr val="tx1"/>
                          </a:solidFill>
                          <a:latin typeface="Arial" pitchFamily="34" charset="0"/>
                          <a:cs typeface="Arial" pitchFamily="34" charset="0"/>
                        </a:rPr>
                        <a:t>mW</a:t>
                      </a:r>
                      <a:r>
                        <a:rPr lang="en-US" sz="1400" b="0" dirty="0" smtClean="0">
                          <a:solidFill>
                            <a:schemeClr val="tx1"/>
                          </a:solidFill>
                          <a:latin typeface="Arial" pitchFamily="34" charset="0"/>
                          <a:cs typeface="Arial" pitchFamily="34" charset="0"/>
                        </a:rPr>
                        <a:t>/channel</a:t>
                      </a:r>
                    </a:p>
                  </a:txBody>
                  <a:tcPr marT="90000" marB="90000" anchor="ctr">
                    <a:solidFill>
                      <a:srgbClr val="7030A0">
                        <a:alpha val="18000"/>
                      </a:srgbClr>
                    </a:solidFill>
                  </a:tcPr>
                </a:tc>
              </a:tr>
              <a:tr h="370327">
                <a:tc>
                  <a:txBody>
                    <a:bodyPr/>
                    <a:lstStyle/>
                    <a:p>
                      <a:r>
                        <a:rPr lang="en-US" sz="1400" b="0" dirty="0" smtClean="0">
                          <a:solidFill>
                            <a:schemeClr val="tx1"/>
                          </a:solidFill>
                          <a:latin typeface="Arial" pitchFamily="34" charset="0"/>
                          <a:cs typeface="Arial" pitchFamily="34" charset="0"/>
                        </a:rPr>
                        <a:t>timestamp</a:t>
                      </a:r>
                      <a:r>
                        <a:rPr lang="en-US" sz="1400" b="0" baseline="0" dirty="0" smtClean="0">
                          <a:solidFill>
                            <a:schemeClr val="tx1"/>
                          </a:solidFill>
                          <a:latin typeface="Arial" pitchFamily="34" charset="0"/>
                          <a:cs typeface="Arial" pitchFamily="34" charset="0"/>
                        </a:rPr>
                        <a:t> </a:t>
                      </a:r>
                      <a:endParaRPr lang="en-US" sz="1400" b="0" dirty="0">
                        <a:solidFill>
                          <a:schemeClr val="tx1"/>
                        </a:solidFill>
                        <a:latin typeface="Arial" pitchFamily="34" charset="0"/>
                        <a:cs typeface="Arial" pitchFamily="34" charset="0"/>
                      </a:endParaRPr>
                    </a:p>
                  </a:txBody>
                  <a:tcPr marT="90000" marB="90000" anchor="ctr">
                    <a:solidFill>
                      <a:srgbClr val="7030A0">
                        <a:alpha val="18000"/>
                      </a:srgbClr>
                    </a:solidFill>
                  </a:tcPr>
                </a:tc>
                <a:tc>
                  <a:txBody>
                    <a:bodyPr/>
                    <a:lstStyle/>
                    <a:p>
                      <a:r>
                        <a:rPr lang="en-US" sz="1400" b="0" dirty="0" smtClean="0">
                          <a:solidFill>
                            <a:schemeClr val="tx1"/>
                          </a:solidFill>
                          <a:latin typeface="Arial" pitchFamily="34" charset="0"/>
                          <a:cs typeface="Arial" pitchFamily="34" charset="0"/>
                        </a:rPr>
                        <a:t>&lt; 5 ns  resolution</a:t>
                      </a:r>
                    </a:p>
                  </a:txBody>
                  <a:tcPr marT="90000" marB="90000" anchor="ctr">
                    <a:solidFill>
                      <a:srgbClr val="7030A0">
                        <a:alpha val="18000"/>
                      </a:srgbClr>
                    </a:solidFill>
                  </a:tcPr>
                </a:tc>
              </a:tr>
              <a:tr h="370327">
                <a:tc>
                  <a:txBody>
                    <a:bodyPr/>
                    <a:lstStyle/>
                    <a:p>
                      <a:r>
                        <a:rPr lang="en-US" sz="1400" b="0" baseline="0" dirty="0" smtClean="0">
                          <a:solidFill>
                            <a:schemeClr val="tx1"/>
                          </a:solidFill>
                          <a:latin typeface="Arial" pitchFamily="34" charset="0"/>
                          <a:cs typeface="Arial" pitchFamily="34" charset="0"/>
                        </a:rPr>
                        <a:t>out interface</a:t>
                      </a:r>
                      <a:endParaRPr lang="en-US" sz="1400" b="0" dirty="0">
                        <a:solidFill>
                          <a:schemeClr val="tx1"/>
                        </a:solidFill>
                        <a:latin typeface="Arial" pitchFamily="34" charset="0"/>
                        <a:cs typeface="Arial" pitchFamily="34" charset="0"/>
                      </a:endParaRPr>
                    </a:p>
                  </a:txBody>
                  <a:tcPr marT="90000" marB="90000" anchor="ctr">
                    <a:solidFill>
                      <a:srgbClr val="7030A0">
                        <a:alpha val="18000"/>
                      </a:srgbClr>
                    </a:solidFill>
                  </a:tcPr>
                </a:tc>
                <a:tc>
                  <a:txBody>
                    <a:bodyPr/>
                    <a:lstStyle/>
                    <a:p>
                      <a:r>
                        <a:rPr lang="en-US" sz="1400" b="0" dirty="0" smtClean="0">
                          <a:solidFill>
                            <a:schemeClr val="tx1"/>
                          </a:solidFill>
                          <a:latin typeface="Arial" pitchFamily="34" charset="0"/>
                          <a:cs typeface="Arial" pitchFamily="34" charset="0"/>
                        </a:rPr>
                        <a:t>4(5) × 500 Mbit/s</a:t>
                      </a:r>
                      <a:r>
                        <a:rPr lang="en-US" sz="1400" b="0" baseline="0" dirty="0" smtClean="0">
                          <a:solidFill>
                            <a:schemeClr val="tx1"/>
                          </a:solidFill>
                          <a:latin typeface="Arial" pitchFamily="34" charset="0"/>
                          <a:cs typeface="Arial" pitchFamily="34" charset="0"/>
                        </a:rPr>
                        <a:t> </a:t>
                      </a:r>
                      <a:r>
                        <a:rPr lang="en-US" sz="1400" b="0" dirty="0" smtClean="0">
                          <a:solidFill>
                            <a:schemeClr val="tx1"/>
                          </a:solidFill>
                          <a:latin typeface="Arial" pitchFamily="34" charset="0"/>
                          <a:cs typeface="Arial" pitchFamily="34" charset="0"/>
                        </a:rPr>
                        <a:t>LVDS</a:t>
                      </a:r>
                    </a:p>
                  </a:txBody>
                  <a:tcPr marT="90000" marB="90000" anchor="ctr">
                    <a:solidFill>
                      <a:srgbClr val="7030A0">
                        <a:alpha val="18000"/>
                      </a:srgbClr>
                    </a:solidFill>
                  </a:tcPr>
                </a:tc>
              </a:tr>
            </a:tbl>
          </a:graphicData>
        </a:graphic>
      </p:graphicFrame>
      <p:grpSp>
        <p:nvGrpSpPr>
          <p:cNvPr id="2" name="Gruppieren 1"/>
          <p:cNvGrpSpPr/>
          <p:nvPr/>
        </p:nvGrpSpPr>
        <p:grpSpPr>
          <a:xfrm>
            <a:off x="414000" y="1506306"/>
            <a:ext cx="2528154" cy="1684618"/>
            <a:chOff x="747702" y="1506306"/>
            <a:chExt cx="2528154" cy="1684618"/>
          </a:xfrm>
        </p:grpSpPr>
        <p:pic>
          <p:nvPicPr>
            <p:cNvPr id="4" name="Picture 3" descr="F:\Work\CBM\STS-FEE\STS-XYTER_1.0\photos-February-2013\STS_XYTER.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5082" b="8811"/>
            <a:stretch/>
          </p:blipFill>
          <p:spPr bwMode="auto">
            <a:xfrm>
              <a:off x="747702" y="1506306"/>
              <a:ext cx="2528154" cy="1684618"/>
            </a:xfrm>
            <a:prstGeom prst="rect">
              <a:avLst/>
            </a:prstGeom>
            <a:noFill/>
            <a:ln w="12700">
              <a:solidFill>
                <a:schemeClr val="bg2"/>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15195" y="2132856"/>
              <a:ext cx="1872629" cy="738664"/>
            </a:xfrm>
            <a:prstGeom prst="rect">
              <a:avLst/>
            </a:prstGeom>
          </p:spPr>
          <p:txBody>
            <a:bodyPr wrap="none">
              <a:spAutoFit/>
            </a:bodyPr>
            <a:lstStyle/>
            <a:p>
              <a:pPr algn="ctr"/>
              <a:r>
                <a:rPr lang="en-US" sz="1400" b="1" i="1" dirty="0" smtClean="0">
                  <a:solidFill>
                    <a:schemeClr val="accent1"/>
                  </a:solidFill>
                </a:rPr>
                <a:t>v1.0 produced</a:t>
              </a:r>
              <a:br>
                <a:rPr lang="en-US" sz="1400" b="1" i="1" dirty="0" smtClean="0">
                  <a:solidFill>
                    <a:schemeClr val="accent1"/>
                  </a:solidFill>
                </a:rPr>
              </a:br>
              <a:r>
                <a:rPr lang="en-US" sz="1400" b="1" i="1" dirty="0" smtClean="0">
                  <a:solidFill>
                    <a:schemeClr val="accent1"/>
                  </a:solidFill>
                </a:rPr>
                <a:t>(v2.0 under design)</a:t>
              </a:r>
              <a:br>
                <a:rPr lang="en-US" sz="1400" b="1" i="1" dirty="0" smtClean="0">
                  <a:solidFill>
                    <a:schemeClr val="accent1"/>
                  </a:solidFill>
                </a:rPr>
              </a:br>
              <a:r>
                <a:rPr lang="en-US" sz="1400" b="1" i="1" dirty="0" smtClean="0">
                  <a:solidFill>
                    <a:schemeClr val="accent1"/>
                  </a:solidFill>
                </a:rPr>
                <a:t>UMC </a:t>
              </a:r>
              <a:r>
                <a:rPr lang="en-US" sz="1400" b="1" i="1" dirty="0">
                  <a:solidFill>
                    <a:schemeClr val="accent1"/>
                  </a:solidFill>
                </a:rPr>
                <a:t>180 nm CMOS</a:t>
              </a:r>
            </a:p>
          </p:txBody>
        </p:sp>
      </p:grpSp>
      <p:sp>
        <p:nvSpPr>
          <p:cNvPr id="18" name="Right Arrow 17"/>
          <p:cNvSpPr/>
          <p:nvPr/>
        </p:nvSpPr>
        <p:spPr>
          <a:xfrm rot="5400000">
            <a:off x="8298414" y="2868081"/>
            <a:ext cx="324034" cy="383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tangle 18"/>
          <p:cNvSpPr/>
          <p:nvPr/>
        </p:nvSpPr>
        <p:spPr>
          <a:xfrm>
            <a:off x="5868144" y="4725144"/>
            <a:ext cx="1398140" cy="397201"/>
          </a:xfrm>
          <a:prstGeom prst="rect">
            <a:avLst/>
          </a:prstGeom>
          <a:solidFill>
            <a:srgbClr val="8FBB77">
              <a:alpha val="26000"/>
            </a:srgbClr>
          </a:solidFill>
          <a:ln w="12700">
            <a:solidFill>
              <a:srgbClr val="8FBB77"/>
            </a:solidFill>
          </a:ln>
        </p:spPr>
        <p:txBody>
          <a:bodyPr wrap="square" tIns="90000" bIns="90000" anchor="ctr" anchorCtr="0">
            <a:spAutoFit/>
          </a:bodyPr>
          <a:lstStyle/>
          <a:p>
            <a:r>
              <a:rPr lang="en-US" sz="1400" dirty="0"/>
              <a:t>data combining</a:t>
            </a:r>
            <a:endParaRPr lang="de-DE" sz="1400" dirty="0"/>
          </a:p>
        </p:txBody>
      </p:sp>
      <p:sp>
        <p:nvSpPr>
          <p:cNvPr id="20" name="Rectangle 19"/>
          <p:cNvSpPr/>
          <p:nvPr/>
        </p:nvSpPr>
        <p:spPr>
          <a:xfrm>
            <a:off x="3779912" y="4725144"/>
            <a:ext cx="1656184" cy="397201"/>
          </a:xfrm>
          <a:prstGeom prst="rect">
            <a:avLst/>
          </a:prstGeom>
          <a:solidFill>
            <a:srgbClr val="8FBB77">
              <a:alpha val="26000"/>
            </a:srgbClr>
          </a:solidFill>
          <a:ln w="12700">
            <a:solidFill>
              <a:srgbClr val="8FBB77"/>
            </a:solidFill>
          </a:ln>
        </p:spPr>
        <p:txBody>
          <a:bodyPr wrap="square" tIns="90000" bIns="90000" anchor="ctr" anchorCtr="0">
            <a:spAutoFit/>
          </a:bodyPr>
          <a:lstStyle/>
          <a:p>
            <a:pPr algn="ctr"/>
            <a:r>
              <a:rPr lang="en-US" sz="1400" dirty="0" smtClean="0"/>
              <a:t>time-stamped data</a:t>
            </a:r>
            <a:endParaRPr lang="de-DE" sz="1400" dirty="0"/>
          </a:p>
        </p:txBody>
      </p:sp>
      <p:sp>
        <p:nvSpPr>
          <p:cNvPr id="21" name="Rectangle 20"/>
          <p:cNvSpPr>
            <a:spLocks noChangeArrowheads="1"/>
          </p:cNvSpPr>
          <p:nvPr/>
        </p:nvSpPr>
        <p:spPr bwMode="auto">
          <a:xfrm>
            <a:off x="0" y="44624"/>
            <a:ext cx="9143999"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r>
              <a:rPr lang="de-DE" sz="2800" b="1" dirty="0" smtClean="0"/>
              <a:t>Free - Streaming Read - Out </a:t>
            </a:r>
            <a:r>
              <a:rPr lang="de-DE" sz="2800" b="1" dirty="0"/>
              <a:t>E</a:t>
            </a:r>
            <a:r>
              <a:rPr lang="de-DE" sz="2800" b="1" dirty="0" smtClean="0"/>
              <a:t>lectronics </a:t>
            </a:r>
            <a:endParaRPr lang="de-DE" sz="2800" b="1" dirty="0"/>
          </a:p>
        </p:txBody>
      </p:sp>
      <p:sp>
        <p:nvSpPr>
          <p:cNvPr id="23" name="Rectangle 22"/>
          <p:cNvSpPr/>
          <p:nvPr/>
        </p:nvSpPr>
        <p:spPr>
          <a:xfrm>
            <a:off x="3779912" y="6021288"/>
            <a:ext cx="4392488" cy="612645"/>
          </a:xfrm>
          <a:prstGeom prst="rect">
            <a:avLst/>
          </a:prstGeom>
          <a:solidFill>
            <a:srgbClr val="FFCC99"/>
          </a:solidFill>
          <a:ln w="12700">
            <a:solidFill>
              <a:srgbClr val="FFC000"/>
            </a:solidFill>
          </a:ln>
        </p:spPr>
        <p:txBody>
          <a:bodyPr wrap="square" tIns="90000" bIns="90000" anchor="ctr" anchorCtr="0">
            <a:spAutoFit/>
          </a:bodyPr>
          <a:lstStyle/>
          <a:p>
            <a:pPr algn="ctr"/>
            <a:r>
              <a:rPr lang="en-US" sz="1400" dirty="0" smtClean="0"/>
              <a:t>Prototype FEBs under development </a:t>
            </a:r>
            <a:br>
              <a:rPr lang="en-US" sz="1400" dirty="0" smtClean="0"/>
            </a:br>
            <a:r>
              <a:rPr lang="en-US" sz="1400" dirty="0" smtClean="0"/>
              <a:t>(GSI in EU-FP7 HadronPhysics3)</a:t>
            </a:r>
            <a:endParaRPr lang="en-US" sz="1400" dirty="0"/>
          </a:p>
        </p:txBody>
      </p:sp>
      <p:sp>
        <p:nvSpPr>
          <p:cNvPr id="24"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CBM</a:t>
            </a:r>
            <a:endParaRPr lang="de-DE" altLang="de-DE" sz="1600" b="1" dirty="0"/>
          </a:p>
        </p:txBody>
      </p:sp>
      <p:sp>
        <p:nvSpPr>
          <p:cNvPr id="26" name="Foliennummernplatzhalter 25"/>
          <p:cNvSpPr>
            <a:spLocks noGrp="1"/>
          </p:cNvSpPr>
          <p:nvPr>
            <p:ph type="sldNum" sz="quarter" idx="10"/>
          </p:nvPr>
        </p:nvSpPr>
        <p:spPr/>
        <p:txBody>
          <a:bodyPr/>
          <a:lstStyle/>
          <a:p>
            <a:pPr>
              <a:defRPr/>
            </a:pPr>
            <a:fld id="{0E96D1CE-466B-4BA2-A52F-D805C2047C43}" type="slidenum">
              <a:rPr lang="de-DE" altLang="de-DE" smtClean="0"/>
              <a:pPr>
                <a:defRPr/>
              </a:pPr>
              <a:t>29</a:t>
            </a:fld>
            <a:endParaRPr lang="de-DE" altLang="de-DE"/>
          </a:p>
        </p:txBody>
      </p:sp>
    </p:spTree>
    <p:extLst>
      <p:ext uri="{BB962C8B-B14F-4D97-AF65-F5344CB8AC3E}">
        <p14:creationId xmlns:p14="http://schemas.microsoft.com/office/powerpoint/2010/main" val="6046362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Foliennummernplatzhalter 2"/>
          <p:cNvSpPr txBox="1">
            <a:spLocks noGrp="1"/>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b="1"/>
          </a:p>
        </p:txBody>
      </p:sp>
      <p:sp>
        <p:nvSpPr>
          <p:cNvPr id="4100" name="Textfeld 3"/>
          <p:cNvSpPr txBox="1">
            <a:spLocks noChangeArrowheads="1"/>
          </p:cNvSpPr>
          <p:nvPr/>
        </p:nvSpPr>
        <p:spPr bwMode="auto">
          <a:xfrm>
            <a:off x="684213" y="1486466"/>
            <a:ext cx="777716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just" eaLnBrk="1" hangingPunct="1"/>
            <a:r>
              <a:rPr lang="de-DE" altLang="de-DE" sz="2000" b="1" dirty="0"/>
              <a:t> The </a:t>
            </a:r>
            <a:r>
              <a:rPr lang="de-DE" altLang="de-DE" sz="2000" b="1" dirty="0" err="1"/>
              <a:t>following</a:t>
            </a:r>
            <a:r>
              <a:rPr lang="de-DE" altLang="de-DE" sz="2000" b="1" dirty="0"/>
              <a:t> </a:t>
            </a:r>
            <a:r>
              <a:rPr lang="de-DE" altLang="de-DE" sz="2000" b="1" dirty="0" err="1"/>
              <a:t>items</a:t>
            </a:r>
            <a:r>
              <a:rPr lang="de-DE" altLang="de-DE" sz="2000" b="1" dirty="0"/>
              <a:t> </a:t>
            </a:r>
            <a:r>
              <a:rPr lang="de-DE" altLang="de-DE" sz="2000" b="1" dirty="0" err="1"/>
              <a:t>are</a:t>
            </a:r>
            <a:r>
              <a:rPr lang="de-DE" altLang="de-DE" sz="2000" b="1" dirty="0"/>
              <a:t> </a:t>
            </a:r>
            <a:r>
              <a:rPr lang="de-DE" altLang="de-DE" sz="2000" b="1" dirty="0" err="1"/>
              <a:t>examples</a:t>
            </a:r>
            <a:r>
              <a:rPr lang="de-DE" altLang="de-DE" sz="2000" b="1" dirty="0"/>
              <a:t> </a:t>
            </a:r>
            <a:r>
              <a:rPr lang="de-DE" altLang="de-DE" sz="2000" b="1" dirty="0" err="1"/>
              <a:t>of</a:t>
            </a:r>
            <a:r>
              <a:rPr lang="de-DE" altLang="de-DE" sz="2000" b="1" dirty="0"/>
              <a:t> </a:t>
            </a:r>
            <a:r>
              <a:rPr lang="de-DE" altLang="de-DE" sz="2000" b="1" dirty="0" err="1"/>
              <a:t>completed</a:t>
            </a:r>
            <a:r>
              <a:rPr lang="de-DE" altLang="de-DE" sz="2000" b="1" dirty="0"/>
              <a:t> R&amp;D </a:t>
            </a:r>
            <a:r>
              <a:rPr lang="de-DE" altLang="de-DE" sz="2000" b="1" dirty="0" err="1" smtClean="0"/>
              <a:t>activities</a:t>
            </a:r>
            <a:r>
              <a:rPr lang="de-DE" altLang="de-DE" sz="2000" b="1" dirty="0" smtClean="0"/>
              <a:t> </a:t>
            </a:r>
            <a:r>
              <a:rPr lang="de-DE" altLang="de-DE" sz="2000" b="1" dirty="0" err="1"/>
              <a:t>and</a:t>
            </a:r>
            <a:r>
              <a:rPr lang="de-DE" altLang="de-DE" sz="2000" b="1" dirty="0"/>
              <a:t> </a:t>
            </a:r>
            <a:r>
              <a:rPr lang="de-DE" altLang="de-DE" sz="2000" b="1" dirty="0" err="1"/>
              <a:t>launched</a:t>
            </a:r>
            <a:r>
              <a:rPr lang="de-DE" altLang="de-DE" sz="2000" b="1" dirty="0"/>
              <a:t> </a:t>
            </a:r>
            <a:r>
              <a:rPr lang="de-DE" altLang="de-DE" sz="2000" b="1" dirty="0" err="1"/>
              <a:t>procurement</a:t>
            </a:r>
            <a:r>
              <a:rPr lang="de-DE" altLang="de-DE" sz="2000" b="1" dirty="0"/>
              <a:t> </a:t>
            </a:r>
            <a:r>
              <a:rPr lang="de-DE" altLang="de-DE" sz="2000" b="1" dirty="0" err="1"/>
              <a:t>processes</a:t>
            </a:r>
            <a:r>
              <a:rPr lang="de-DE" altLang="de-DE" sz="2000" b="1" dirty="0"/>
              <a:t> </a:t>
            </a:r>
            <a:r>
              <a:rPr lang="de-DE" altLang="de-DE" sz="2000" b="1" dirty="0" err="1"/>
              <a:t>for</a:t>
            </a:r>
            <a:r>
              <a:rPr lang="de-DE" altLang="de-DE" sz="2000" b="1" dirty="0"/>
              <a:t> </a:t>
            </a:r>
            <a:r>
              <a:rPr lang="de-DE" altLang="de-DE" sz="2000" b="1" dirty="0" err="1" smtClean="0"/>
              <a:t>major</a:t>
            </a:r>
            <a:r>
              <a:rPr lang="de-DE" altLang="de-DE" sz="2000" b="1" dirty="0" smtClean="0"/>
              <a:t> </a:t>
            </a:r>
            <a:r>
              <a:rPr lang="de-DE" altLang="de-DE" sz="2000" b="1" dirty="0" err="1" smtClean="0"/>
              <a:t>subsystems</a:t>
            </a:r>
            <a:r>
              <a:rPr lang="de-DE" altLang="de-DE" sz="2000" b="1" dirty="0" smtClean="0"/>
              <a:t> </a:t>
            </a:r>
            <a:r>
              <a:rPr lang="de-DE" altLang="de-DE" sz="2000" b="1" dirty="0" err="1" smtClean="0"/>
              <a:t>of</a:t>
            </a:r>
            <a:r>
              <a:rPr lang="de-DE" altLang="de-DE" sz="2000" b="1" dirty="0" smtClean="0"/>
              <a:t> FAIR </a:t>
            </a:r>
            <a:r>
              <a:rPr lang="de-DE" altLang="de-DE" sz="2000" b="1" dirty="0" err="1" smtClean="0"/>
              <a:t>experiments</a:t>
            </a:r>
            <a:r>
              <a:rPr lang="de-DE" altLang="de-DE" sz="2000" b="1" dirty="0"/>
              <a:t>.</a:t>
            </a:r>
          </a:p>
          <a:p>
            <a:pPr algn="just" eaLnBrk="1" hangingPunct="1"/>
            <a:endParaRPr lang="de-DE" altLang="de-DE" sz="2000" b="1" dirty="0"/>
          </a:p>
          <a:p>
            <a:pPr algn="just" eaLnBrk="1" hangingPunct="1"/>
            <a:r>
              <a:rPr lang="de-DE" altLang="de-DE" sz="2000" b="1" dirty="0"/>
              <a:t> The </a:t>
            </a:r>
            <a:r>
              <a:rPr lang="de-DE" altLang="de-DE" sz="2000" b="1" dirty="0" err="1"/>
              <a:t>shown</a:t>
            </a:r>
            <a:r>
              <a:rPr lang="de-DE" altLang="de-DE" sz="2000" b="1" dirty="0"/>
              <a:t> </a:t>
            </a:r>
            <a:r>
              <a:rPr lang="de-DE" altLang="de-DE" sz="2000" b="1" dirty="0" err="1"/>
              <a:t>items</a:t>
            </a:r>
            <a:r>
              <a:rPr lang="de-DE" altLang="de-DE" sz="2000" b="1" dirty="0"/>
              <a:t> </a:t>
            </a:r>
            <a:r>
              <a:rPr lang="de-DE" altLang="de-DE" sz="2000" b="1" dirty="0" err="1"/>
              <a:t>are</a:t>
            </a:r>
            <a:r>
              <a:rPr lang="de-DE" altLang="de-DE" sz="2000" b="1" dirty="0"/>
              <a:t> </a:t>
            </a:r>
            <a:r>
              <a:rPr lang="de-DE" altLang="de-DE" sz="2000" b="1" dirty="0" err="1"/>
              <a:t>representing</a:t>
            </a:r>
            <a:r>
              <a:rPr lang="de-DE" altLang="de-DE" sz="2000" b="1" dirty="0"/>
              <a:t> </a:t>
            </a:r>
            <a:r>
              <a:rPr lang="de-DE" altLang="de-DE" sz="2000" b="1" dirty="0" err="1"/>
              <a:t>only</a:t>
            </a:r>
            <a:r>
              <a:rPr lang="de-DE" altLang="de-DE" sz="2000" b="1" dirty="0"/>
              <a:t> a </a:t>
            </a:r>
            <a:r>
              <a:rPr lang="de-DE" altLang="de-DE" sz="2000" b="1" dirty="0" err="1"/>
              <a:t>small</a:t>
            </a:r>
            <a:r>
              <a:rPr lang="de-DE" altLang="de-DE" sz="2000" b="1" dirty="0"/>
              <a:t> </a:t>
            </a:r>
            <a:r>
              <a:rPr lang="de-DE" altLang="de-DE" sz="2000" b="1" dirty="0" err="1"/>
              <a:t>fraction</a:t>
            </a:r>
            <a:r>
              <a:rPr lang="de-DE" altLang="de-DE" sz="2000" b="1" dirty="0"/>
              <a:t> </a:t>
            </a:r>
            <a:r>
              <a:rPr lang="de-DE" altLang="de-DE" sz="2000" b="1" dirty="0" err="1"/>
              <a:t>of</a:t>
            </a:r>
            <a:r>
              <a:rPr lang="de-DE" altLang="de-DE" sz="2000" b="1" dirty="0"/>
              <a:t> </a:t>
            </a:r>
            <a:r>
              <a:rPr lang="de-DE" altLang="de-DE" sz="2000" b="1" dirty="0" err="1"/>
              <a:t>the</a:t>
            </a:r>
            <a:r>
              <a:rPr lang="de-DE" altLang="de-DE" sz="2000" b="1" dirty="0"/>
              <a:t> </a:t>
            </a:r>
            <a:r>
              <a:rPr lang="de-DE" altLang="de-DE" sz="2000" b="1" dirty="0" err="1"/>
              <a:t>ongoing</a:t>
            </a:r>
            <a:r>
              <a:rPr lang="de-DE" altLang="de-DE" sz="2000" b="1" dirty="0"/>
              <a:t> </a:t>
            </a:r>
            <a:r>
              <a:rPr lang="de-DE" altLang="de-DE" sz="2000" b="1" dirty="0" err="1"/>
              <a:t>processes</a:t>
            </a:r>
            <a:r>
              <a:rPr lang="de-DE" altLang="de-DE" sz="2000" b="1" dirty="0"/>
              <a:t> </a:t>
            </a:r>
            <a:r>
              <a:rPr lang="de-DE" altLang="de-DE" sz="2000" b="1" dirty="0" err="1"/>
              <a:t>and</a:t>
            </a:r>
            <a:r>
              <a:rPr lang="de-DE" altLang="de-DE" sz="2000" b="1" dirty="0"/>
              <a:t> </a:t>
            </a:r>
            <a:r>
              <a:rPr lang="de-DE" altLang="de-DE" sz="2000" b="1" dirty="0" err="1"/>
              <a:t>the</a:t>
            </a:r>
            <a:r>
              <a:rPr lang="de-DE" altLang="de-DE" sz="2000" b="1" dirty="0"/>
              <a:t> </a:t>
            </a:r>
            <a:r>
              <a:rPr lang="de-DE" altLang="de-DE" sz="2000" b="1" dirty="0" err="1"/>
              <a:t>processes</a:t>
            </a:r>
            <a:r>
              <a:rPr lang="de-DE" altLang="de-DE" sz="2000" b="1" dirty="0"/>
              <a:t> in </a:t>
            </a:r>
            <a:r>
              <a:rPr lang="de-DE" altLang="de-DE" sz="2000" b="1" dirty="0" err="1"/>
              <a:t>preparation</a:t>
            </a:r>
            <a:r>
              <a:rPr lang="de-DE" altLang="de-DE" sz="2000" b="1" dirty="0"/>
              <a:t> </a:t>
            </a:r>
            <a:r>
              <a:rPr lang="de-DE" altLang="de-DE" sz="2000" b="1" dirty="0" err="1"/>
              <a:t>for</a:t>
            </a:r>
            <a:r>
              <a:rPr lang="de-DE" altLang="de-DE" sz="2000" b="1" dirty="0"/>
              <a:t> </a:t>
            </a:r>
            <a:r>
              <a:rPr lang="de-DE" altLang="de-DE" sz="2000" b="1" dirty="0" err="1"/>
              <a:t>procurement</a:t>
            </a:r>
            <a:r>
              <a:rPr lang="de-DE" altLang="de-DE" sz="2000" b="1" dirty="0"/>
              <a:t> on </a:t>
            </a:r>
            <a:r>
              <a:rPr lang="de-DE" altLang="de-DE" sz="2000" b="1" dirty="0" err="1"/>
              <a:t>short</a:t>
            </a:r>
            <a:r>
              <a:rPr lang="de-DE" altLang="de-DE" sz="2000" b="1" dirty="0"/>
              <a:t> </a:t>
            </a:r>
            <a:r>
              <a:rPr lang="de-DE" altLang="de-DE" sz="2000" b="1" dirty="0" err="1"/>
              <a:t>term</a:t>
            </a:r>
            <a:r>
              <a:rPr lang="de-DE" altLang="de-DE" sz="2000" b="1" dirty="0"/>
              <a:t>.</a:t>
            </a:r>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3</a:t>
            </a:fld>
            <a:endParaRPr lang="de-DE" altLang="de-D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0" y="58142"/>
            <a:ext cx="9143999"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de-DE" sz="2800" b="1" dirty="0" smtClean="0"/>
              <a:t>Module </a:t>
            </a:r>
            <a:r>
              <a:rPr lang="de-DE" sz="2800" b="1" dirty="0" err="1" smtClean="0"/>
              <a:t>production</a:t>
            </a:r>
            <a:r>
              <a:rPr lang="de-DE" sz="2800" b="1" dirty="0" smtClean="0"/>
              <a:t> </a:t>
            </a:r>
            <a:endParaRPr lang="de-DE" sz="2800" b="1" dirty="0"/>
          </a:p>
        </p:txBody>
      </p:sp>
      <p:sp>
        <p:nvSpPr>
          <p:cNvPr id="9" name="TextBox 8"/>
          <p:cNvSpPr txBox="1"/>
          <p:nvPr/>
        </p:nvSpPr>
        <p:spPr>
          <a:xfrm>
            <a:off x="5940000" y="1052736"/>
            <a:ext cx="2826211" cy="2087064"/>
          </a:xfrm>
          <a:prstGeom prst="rect">
            <a:avLst/>
          </a:prstGeom>
          <a:solidFill>
            <a:srgbClr val="8FBB77">
              <a:alpha val="26000"/>
            </a:srgbClr>
          </a:solidFill>
          <a:ln w="12700">
            <a:solidFill>
              <a:srgbClr val="8FBB77"/>
            </a:solidFill>
          </a:ln>
        </p:spPr>
        <p:txBody>
          <a:bodyPr wrap="square" tIns="180000" bIns="180000" rtlCol="0" anchor="ctr" anchorCtr="0">
            <a:spAutoFit/>
          </a:bodyPr>
          <a:lstStyle/>
          <a:p>
            <a:pPr algn="l"/>
            <a:r>
              <a:rPr lang="en-US" sz="1600" dirty="0" smtClean="0"/>
              <a:t>Processing and tools under development</a:t>
            </a:r>
          </a:p>
          <a:p>
            <a:pPr algn="l"/>
            <a:endParaRPr lang="en-US" sz="1600" dirty="0"/>
          </a:p>
          <a:p>
            <a:pPr marL="273050" indent="-273050" algn="l">
              <a:buFont typeface="Arial" panose="020B0604020202020204" pitchFamily="34" charset="0"/>
              <a:buChar char="•"/>
            </a:pPr>
            <a:r>
              <a:rPr lang="en-US" sz="1600" dirty="0" smtClean="0"/>
              <a:t>GSI</a:t>
            </a:r>
          </a:p>
          <a:p>
            <a:pPr marL="273050" indent="-273050" algn="l">
              <a:buFont typeface="Arial" panose="020B0604020202020204" pitchFamily="34" charset="0"/>
              <a:buChar char="•"/>
            </a:pPr>
            <a:r>
              <a:rPr lang="en-US" sz="1600" dirty="0" smtClean="0"/>
              <a:t>JINR </a:t>
            </a:r>
          </a:p>
          <a:p>
            <a:pPr marL="273050" indent="-273050" algn="l">
              <a:buFont typeface="Arial" panose="020B0604020202020204" pitchFamily="34" charset="0"/>
              <a:buChar char="•"/>
            </a:pPr>
            <a:r>
              <a:rPr lang="en-US" sz="1600" dirty="0" smtClean="0"/>
              <a:t>LTU Ltd, Ukraine</a:t>
            </a:r>
          </a:p>
          <a:p>
            <a:pPr marL="273050" indent="-273050" algn="l">
              <a:buFont typeface="Arial" panose="020B0604020202020204" pitchFamily="34" charset="0"/>
              <a:buChar char="•"/>
            </a:pPr>
            <a:r>
              <a:rPr lang="en-US" sz="1600" dirty="0" smtClean="0"/>
              <a:t>KIT, Karlsruhe  </a:t>
            </a:r>
            <a:endParaRPr lang="en-US" sz="1600" dirty="0"/>
          </a:p>
        </p:txBody>
      </p:sp>
      <p:pic>
        <p:nvPicPr>
          <p:cNvPr id="10" name="Picture 3" descr="\\WinFileSvG\DL$Root\cschmidt\Eigene Dateien\CBM\24th CBM Collaboration Meeting Krakow\STS_module_assembly\interstrip_cable\62x42\interstrip62x42_on_bonder_1.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940000" y="3573016"/>
            <a:ext cx="2826211" cy="2103804"/>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CBM</a:t>
            </a:r>
            <a:endParaRPr lang="de-DE" altLang="de-DE" sz="1600" b="1" dirty="0"/>
          </a:p>
        </p:txBody>
      </p:sp>
      <p:grpSp>
        <p:nvGrpSpPr>
          <p:cNvPr id="13" name="Gruppieren 12"/>
          <p:cNvGrpSpPr/>
          <p:nvPr/>
        </p:nvGrpSpPr>
        <p:grpSpPr>
          <a:xfrm>
            <a:off x="287338" y="1066591"/>
            <a:ext cx="5235874" cy="4610229"/>
            <a:chOff x="287338" y="1681649"/>
            <a:chExt cx="5235874" cy="4090601"/>
          </a:xfrm>
        </p:grpSpPr>
        <p:pic>
          <p:nvPicPr>
            <p:cNvPr id="5"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7338" y="1681649"/>
              <a:ext cx="5235874" cy="4090601"/>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2" name="Rechteck 1"/>
            <p:cNvSpPr/>
            <p:nvPr/>
          </p:nvSpPr>
          <p:spPr>
            <a:xfrm>
              <a:off x="3851920" y="4293096"/>
              <a:ext cx="1584176" cy="14071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Foliennummernplatzhalter 13"/>
          <p:cNvSpPr>
            <a:spLocks noGrp="1"/>
          </p:cNvSpPr>
          <p:nvPr>
            <p:ph type="sldNum" sz="quarter" idx="10"/>
          </p:nvPr>
        </p:nvSpPr>
        <p:spPr/>
        <p:txBody>
          <a:bodyPr/>
          <a:lstStyle/>
          <a:p>
            <a:pPr>
              <a:defRPr/>
            </a:pPr>
            <a:fld id="{0E96D1CE-466B-4BA2-A52F-D805C2047C43}" type="slidenum">
              <a:rPr lang="de-DE" altLang="de-DE" smtClean="0"/>
              <a:pPr>
                <a:defRPr/>
              </a:pPr>
              <a:t>30</a:t>
            </a:fld>
            <a:endParaRPr lang="de-DE" altLang="de-DE"/>
          </a:p>
        </p:txBody>
      </p:sp>
    </p:spTree>
    <p:extLst>
      <p:ext uri="{BB962C8B-B14F-4D97-AF65-F5344CB8AC3E}">
        <p14:creationId xmlns:p14="http://schemas.microsoft.com/office/powerpoint/2010/main" val="33155376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nfileSvF\CBM$Root\jheuser\Eigene Dateien\work\CBM\STS-TDR\STS-CDR\integration\mechanics\figs\ladders.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83528" y="3068960"/>
            <a:ext cx="3920920" cy="2943052"/>
          </a:xfrm>
          <a:prstGeom prst="rect">
            <a:avLst/>
          </a:prstGeom>
          <a:noFill/>
          <a:ln w="12700">
            <a:solidFill>
              <a:schemeClr val="tx1"/>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9552" y="980728"/>
            <a:ext cx="8064896" cy="1988287"/>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9552" y="3429000"/>
            <a:ext cx="3816424" cy="2178199"/>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sp>
        <p:nvSpPr>
          <p:cNvPr id="7" name="Rectangle 6"/>
          <p:cNvSpPr>
            <a:spLocks noChangeArrowheads="1"/>
          </p:cNvSpPr>
          <p:nvPr/>
        </p:nvSpPr>
        <p:spPr bwMode="auto">
          <a:xfrm>
            <a:off x="0" y="-27384"/>
            <a:ext cx="91440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r>
              <a:rPr lang="en-US" sz="2800" b="1" dirty="0" smtClean="0"/>
              <a:t>Carbon fiber ladders</a:t>
            </a:r>
            <a:r>
              <a:rPr lang="en-US" sz="2800" dirty="0" smtClean="0">
                <a:solidFill>
                  <a:srgbClr val="00599D"/>
                </a:solidFill>
              </a:rPr>
              <a:t> </a:t>
            </a:r>
            <a:endParaRPr lang="en-US" sz="2800" dirty="0">
              <a:solidFill>
                <a:srgbClr val="00599D"/>
              </a:solidFill>
            </a:endParaRPr>
          </a:p>
        </p:txBody>
      </p:sp>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600" b="1" dirty="0" smtClean="0"/>
              <a:t>CBM</a:t>
            </a:r>
            <a:endParaRPr lang="en-US" altLang="de-DE" sz="1600" b="1" dirty="0"/>
          </a:p>
        </p:txBody>
      </p:sp>
      <p:sp>
        <p:nvSpPr>
          <p:cNvPr id="2" name="Foliennummernplatzhalter 1"/>
          <p:cNvSpPr>
            <a:spLocks noGrp="1"/>
          </p:cNvSpPr>
          <p:nvPr>
            <p:ph type="sldNum" sz="quarter" idx="10"/>
          </p:nvPr>
        </p:nvSpPr>
        <p:spPr/>
        <p:txBody>
          <a:bodyPr/>
          <a:lstStyle/>
          <a:p>
            <a:pPr>
              <a:defRPr/>
            </a:pPr>
            <a:fld id="{0E96D1CE-466B-4BA2-A52F-D805C2047C43}" type="slidenum">
              <a:rPr lang="en-US" altLang="de-DE" smtClean="0"/>
              <a:pPr>
                <a:defRPr/>
              </a:pPr>
              <a:t>31</a:t>
            </a:fld>
            <a:endParaRPr lang="en-US" altLang="de-DE" dirty="0"/>
          </a:p>
        </p:txBody>
      </p:sp>
    </p:spTree>
    <p:extLst>
      <p:ext uri="{BB962C8B-B14F-4D97-AF65-F5344CB8AC3E}">
        <p14:creationId xmlns:p14="http://schemas.microsoft.com/office/powerpoint/2010/main" val="21668330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a:grpSpLocks noChangeAspect="1"/>
          </p:cNvGrpSpPr>
          <p:nvPr/>
        </p:nvGrpSpPr>
        <p:grpSpPr>
          <a:xfrm>
            <a:off x="416935" y="1123706"/>
            <a:ext cx="4011049" cy="4183471"/>
            <a:chOff x="381000" y="1822042"/>
            <a:chExt cx="4287510" cy="4350159"/>
          </a:xfrm>
          <a:effectLst>
            <a:outerShdw blurRad="50800" dist="38100" dir="2700000" algn="tl" rotWithShape="0">
              <a:schemeClr val="bg2">
                <a:alpha val="40000"/>
              </a:schemeClr>
            </a:outerShdw>
          </a:effectLst>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911" y="1823121"/>
              <a:ext cx="1752599" cy="434908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4" name="Group 13"/>
            <p:cNvGrpSpPr/>
            <p:nvPr/>
          </p:nvGrpSpPr>
          <p:grpSpPr>
            <a:xfrm>
              <a:off x="381000" y="1822042"/>
              <a:ext cx="2367245" cy="4350159"/>
              <a:chOff x="487391" y="1065393"/>
              <a:chExt cx="4191000" cy="5663585"/>
            </a:xfrm>
          </p:grpSpPr>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48902" y="1801686"/>
                <a:ext cx="5663585" cy="4191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6" name="Straight Connector 15"/>
              <p:cNvCxnSpPr/>
              <p:nvPr/>
            </p:nvCxnSpPr>
            <p:spPr>
              <a:xfrm>
                <a:off x="3886200" y="1295400"/>
                <a:ext cx="0" cy="1313992"/>
              </a:xfrm>
              <a:prstGeom prst="line">
                <a:avLst/>
              </a:prstGeom>
              <a:ln w="127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4038600" y="1447800"/>
                <a:ext cx="0" cy="2286000"/>
              </a:xfrm>
              <a:prstGeom prst="line">
                <a:avLst/>
              </a:prstGeom>
              <a:ln w="127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8" name="Straight Connector 17"/>
              <p:cNvCxnSpPr/>
              <p:nvPr/>
            </p:nvCxnSpPr>
            <p:spPr>
              <a:xfrm>
                <a:off x="4191000" y="1600200"/>
                <a:ext cx="0" cy="3124200"/>
              </a:xfrm>
              <a:prstGeom prst="line">
                <a:avLst/>
              </a:prstGeom>
              <a:ln w="12700">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4343400" y="1828800"/>
                <a:ext cx="0" cy="4038600"/>
              </a:xfrm>
              <a:prstGeom prst="line">
                <a:avLst/>
              </a:prstGeom>
              <a:ln w="12700">
                <a:solidFill>
                  <a:schemeClr val="bg1">
                    <a:lumMod val="65000"/>
                  </a:schemeClr>
                </a:solidFill>
              </a:ln>
            </p:spPr>
            <p:style>
              <a:lnRef idx="3">
                <a:schemeClr val="accent1"/>
              </a:lnRef>
              <a:fillRef idx="0">
                <a:schemeClr val="accent1"/>
              </a:fillRef>
              <a:effectRef idx="2">
                <a:schemeClr val="accent1"/>
              </a:effectRef>
              <a:fontRef idx="minor">
                <a:schemeClr val="tx1"/>
              </a:fontRef>
            </p:style>
          </p:cxnSp>
          <p:cxnSp>
            <p:nvCxnSpPr>
              <p:cNvPr id="20" name="Straight Connector 19"/>
              <p:cNvCxnSpPr/>
              <p:nvPr/>
            </p:nvCxnSpPr>
            <p:spPr>
              <a:xfrm>
                <a:off x="4495800" y="1981200"/>
                <a:ext cx="0" cy="4343400"/>
              </a:xfrm>
              <a:prstGeom prst="line">
                <a:avLst/>
              </a:prstGeom>
              <a:ln w="12700">
                <a:solidFill>
                  <a:srgbClr val="31859C"/>
                </a:solidFill>
              </a:ln>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a:off x="2819400" y="1295400"/>
                <a:ext cx="0" cy="1313992"/>
              </a:xfrm>
              <a:prstGeom prst="line">
                <a:avLst/>
              </a:prstGeom>
              <a:ln w="127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2" name="Straight Connector 21"/>
              <p:cNvCxnSpPr/>
              <p:nvPr/>
            </p:nvCxnSpPr>
            <p:spPr>
              <a:xfrm>
                <a:off x="2971800" y="1447800"/>
                <a:ext cx="0" cy="2286000"/>
              </a:xfrm>
              <a:prstGeom prst="line">
                <a:avLst/>
              </a:prstGeom>
              <a:ln w="127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p:cNvCxnSpPr/>
              <p:nvPr/>
            </p:nvCxnSpPr>
            <p:spPr>
              <a:xfrm>
                <a:off x="3124200" y="1600200"/>
                <a:ext cx="0" cy="3124200"/>
              </a:xfrm>
              <a:prstGeom prst="line">
                <a:avLst/>
              </a:prstGeom>
              <a:ln w="12700">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3276600" y="1828800"/>
                <a:ext cx="0" cy="4038600"/>
              </a:xfrm>
              <a:prstGeom prst="line">
                <a:avLst/>
              </a:prstGeom>
              <a:ln w="12700">
                <a:solidFill>
                  <a:schemeClr val="bg1">
                    <a:lumMod val="65000"/>
                  </a:schemeClr>
                </a:solidFill>
              </a:ln>
            </p:spPr>
            <p:style>
              <a:lnRef idx="3">
                <a:schemeClr val="accent1"/>
              </a:lnRef>
              <a:fillRef idx="0">
                <a:schemeClr val="accent1"/>
              </a:fillRef>
              <a:effectRef idx="2">
                <a:schemeClr val="accent1"/>
              </a:effectRef>
              <a:fontRef idx="minor">
                <a:schemeClr val="tx1"/>
              </a:fontRef>
            </p:style>
          </p:cxnSp>
          <p:cxnSp>
            <p:nvCxnSpPr>
              <p:cNvPr id="25" name="Straight Connector 24"/>
              <p:cNvCxnSpPr/>
              <p:nvPr/>
            </p:nvCxnSpPr>
            <p:spPr>
              <a:xfrm>
                <a:off x="3429000" y="1981200"/>
                <a:ext cx="0" cy="4343400"/>
              </a:xfrm>
              <a:prstGeom prst="line">
                <a:avLst/>
              </a:prstGeom>
              <a:ln w="12700">
                <a:solidFill>
                  <a:srgbClr val="31859C"/>
                </a:solidFill>
              </a:ln>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1828800" y="1848308"/>
                <a:ext cx="0" cy="1313992"/>
              </a:xfrm>
              <a:prstGeom prst="line">
                <a:avLst/>
              </a:prstGeom>
              <a:ln w="127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27" name="Straight Connector 26"/>
              <p:cNvCxnSpPr/>
              <p:nvPr/>
            </p:nvCxnSpPr>
            <p:spPr>
              <a:xfrm>
                <a:off x="1981200" y="2019300"/>
                <a:ext cx="0" cy="2286000"/>
              </a:xfrm>
              <a:prstGeom prst="line">
                <a:avLst/>
              </a:prstGeom>
              <a:ln w="127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a:off x="2133600" y="2171700"/>
                <a:ext cx="0" cy="3124200"/>
              </a:xfrm>
              <a:prstGeom prst="line">
                <a:avLst/>
              </a:prstGeom>
              <a:ln w="12700">
                <a:solidFill>
                  <a:srgbClr val="00B050"/>
                </a:solidFill>
              </a:ln>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a:off x="2286000" y="2368670"/>
                <a:ext cx="0" cy="3422530"/>
              </a:xfrm>
              <a:prstGeom prst="line">
                <a:avLst/>
              </a:prstGeom>
              <a:ln w="12700">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a:off x="2438400" y="2521070"/>
                <a:ext cx="0" cy="3803530"/>
              </a:xfrm>
              <a:prstGeom prst="line">
                <a:avLst/>
              </a:prstGeom>
              <a:ln w="12700">
                <a:solidFill>
                  <a:srgbClr val="DF1BD1"/>
                </a:solidFill>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a:off x="914400" y="3240892"/>
                <a:ext cx="0" cy="1313992"/>
              </a:xfrm>
              <a:prstGeom prst="line">
                <a:avLst/>
              </a:prstGeom>
              <a:ln w="12700">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a:off x="1066800" y="3897888"/>
                <a:ext cx="0" cy="1740912"/>
              </a:xfrm>
              <a:prstGeom prst="line">
                <a:avLst/>
              </a:prstGeom>
              <a:ln w="12700">
                <a:solidFill>
                  <a:schemeClr val="accent6">
                    <a:lumMod val="60000"/>
                    <a:lumOff val="40000"/>
                  </a:schemeClr>
                </a:solidFill>
              </a:ln>
            </p:spPr>
            <p:style>
              <a:lnRef idx="3">
                <a:schemeClr val="accent1"/>
              </a:lnRef>
              <a:fillRef idx="0">
                <a:schemeClr val="accent1"/>
              </a:fillRef>
              <a:effectRef idx="2">
                <a:schemeClr val="accent1"/>
              </a:effectRef>
              <a:fontRef idx="minor">
                <a:schemeClr val="tx1"/>
              </a:fontRef>
            </p:style>
          </p:cxnSp>
        </p:grpSp>
      </p:grpSp>
      <p:pic>
        <p:nvPicPr>
          <p:cNvPr id="33" name="Picture 4" descr="pasted-image.png"/>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543050" y="1124744"/>
            <a:ext cx="1210250" cy="930626"/>
          </a:xfrm>
          <a:prstGeom prst="rect">
            <a:avLst/>
          </a:prstGeom>
          <a:noFill/>
          <a:ln w="12700" cap="flat" cmpd="sng">
            <a:solidFill>
              <a:schemeClr val="bg2"/>
            </a:solidFill>
            <a:prstDash val="solid"/>
            <a:miter lim="0"/>
            <a:headEnd type="none" w="med" len="med"/>
            <a:tailEnd type="none" w="med" len="med"/>
          </a:ln>
          <a:effectLst>
            <a:outerShdw blurRad="63500" dist="38099" dir="2700000" algn="ctr" rotWithShape="0">
              <a:schemeClr val="bg2">
                <a:alpha val="75000"/>
              </a:schemeClr>
            </a:outerShdw>
          </a:effectLst>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bright="-20000" contrast="36000"/>
                    </a14:imgEffect>
                  </a14:imgLayer>
                </a14:imgProps>
              </a:ext>
            </a:extLst>
          </a:blip>
          <a:stretch>
            <a:fillRect/>
          </a:stretch>
        </p:blipFill>
        <p:spPr>
          <a:xfrm>
            <a:off x="5862130" y="1124744"/>
            <a:ext cx="1158142" cy="911571"/>
          </a:xfrm>
          <a:prstGeom prst="rect">
            <a:avLst/>
          </a:prstGeom>
          <a:ln w="12700">
            <a:solidFill>
              <a:schemeClr val="bg2"/>
            </a:solidFill>
          </a:ln>
          <a:effectLst>
            <a:outerShdw blurRad="50800" dist="38100" dir="2700000" algn="tl" rotWithShape="0">
              <a:schemeClr val="bg2">
                <a:alpha val="40000"/>
              </a:schemeClr>
            </a:outerShdw>
          </a:effectLst>
          <a:scene3d>
            <a:camera prst="orthographicFront">
              <a:rot lat="0" lon="0" rev="0"/>
            </a:camera>
            <a:lightRig rig="threePt" dir="t"/>
          </a:scene3d>
        </p:spPr>
      </p:pic>
      <p:sp>
        <p:nvSpPr>
          <p:cNvPr id="37" name="TextBox 36"/>
          <p:cNvSpPr txBox="1"/>
          <p:nvPr/>
        </p:nvSpPr>
        <p:spPr>
          <a:xfrm>
            <a:off x="7164287" y="1123705"/>
            <a:ext cx="1743615" cy="937143"/>
          </a:xfrm>
          <a:prstGeom prst="rect">
            <a:avLst/>
          </a:prstGeom>
          <a:solidFill>
            <a:srgbClr val="8FBB77">
              <a:alpha val="26000"/>
            </a:srgbClr>
          </a:solidFill>
          <a:ln w="12700">
            <a:solidFill>
              <a:srgbClr val="8FBB77"/>
            </a:solidFill>
          </a:ln>
        </p:spPr>
        <p:txBody>
          <a:bodyPr wrap="square" tIns="144000" bIns="144000" rtlCol="0" anchor="ctr" anchorCtr="0">
            <a:spAutoFit/>
          </a:bodyPr>
          <a:lstStyle>
            <a:defPPr>
              <a:defRPr lang="de-DE"/>
            </a:defPPr>
            <a:lvl1pPr algn="ctr">
              <a:defRPr sz="1600"/>
            </a:lvl1pPr>
          </a:lstStyle>
          <a:p>
            <a:r>
              <a:rPr lang="en-US" sz="1400" dirty="0" smtClean="0"/>
              <a:t>electronics box,</a:t>
            </a:r>
            <a:br>
              <a:rPr lang="en-US" sz="1400" dirty="0" smtClean="0"/>
            </a:br>
            <a:r>
              <a:rPr lang="en-US" sz="1400" dirty="0" smtClean="0"/>
              <a:t>200 W,</a:t>
            </a:r>
            <a:br>
              <a:rPr lang="en-US" sz="1400" dirty="0" smtClean="0"/>
            </a:br>
            <a:r>
              <a:rPr lang="en-US" sz="1400" dirty="0" smtClean="0"/>
              <a:t> backplane cooling </a:t>
            </a:r>
            <a:endParaRPr lang="en-US" sz="1400" dirty="0"/>
          </a:p>
        </p:txBody>
      </p:sp>
      <p:sp>
        <p:nvSpPr>
          <p:cNvPr id="38" name="TextBox 37"/>
          <p:cNvSpPr txBox="1"/>
          <p:nvPr/>
        </p:nvSpPr>
        <p:spPr>
          <a:xfrm>
            <a:off x="4543050" y="2168283"/>
            <a:ext cx="3053286" cy="612645"/>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algn="ctr"/>
            <a:r>
              <a:rPr lang="en-US" sz="1400" dirty="0"/>
              <a:t>B</a:t>
            </a:r>
            <a:r>
              <a:rPr lang="en-US" sz="1400" dirty="0" smtClean="0"/>
              <a:t>i-phase CO</a:t>
            </a:r>
            <a:r>
              <a:rPr lang="en-US" sz="1400" baseline="-25000" dirty="0" smtClean="0"/>
              <a:t>2</a:t>
            </a:r>
            <a:r>
              <a:rPr lang="en-US" sz="1400" dirty="0" smtClean="0"/>
              <a:t> cooling system </a:t>
            </a:r>
          </a:p>
          <a:p>
            <a:pPr algn="ctr"/>
            <a:r>
              <a:rPr lang="en-US" sz="1400" dirty="0" smtClean="0"/>
              <a:t>STS electronics total:  42 kW</a:t>
            </a:r>
          </a:p>
        </p:txBody>
      </p:sp>
      <p:sp>
        <p:nvSpPr>
          <p:cNvPr id="39" name="Rectangle 38"/>
          <p:cNvSpPr>
            <a:spLocks noChangeArrowheads="1"/>
          </p:cNvSpPr>
          <p:nvPr/>
        </p:nvSpPr>
        <p:spPr bwMode="auto">
          <a:xfrm>
            <a:off x="0" y="72008"/>
            <a:ext cx="9144000" cy="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800" b="1" dirty="0" smtClean="0"/>
              <a:t>System engineering - cabling- cooling  </a:t>
            </a:r>
            <a:endParaRPr lang="en-US" sz="2800" b="1" dirty="0"/>
          </a:p>
        </p:txBody>
      </p:sp>
      <p:pic>
        <p:nvPicPr>
          <p:cNvPr id="49156" name="Picture 4"/>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Effect>
                      <a14:colorTemperature colorTemp="5900"/>
                    </a14:imgEffect>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4572001" y="2905125"/>
            <a:ext cx="3024336" cy="3260179"/>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sp>
        <p:nvSpPr>
          <p:cNvPr id="40" name="Rectangle 39"/>
          <p:cNvSpPr/>
          <p:nvPr/>
        </p:nvSpPr>
        <p:spPr>
          <a:xfrm>
            <a:off x="1403648" y="5544000"/>
            <a:ext cx="3042913" cy="612645"/>
          </a:xfrm>
          <a:prstGeom prst="rect">
            <a:avLst/>
          </a:prstGeom>
          <a:solidFill>
            <a:srgbClr val="FFCC99">
              <a:alpha val="86000"/>
            </a:srgbClr>
          </a:solidFill>
          <a:ln w="12700">
            <a:solidFill>
              <a:srgbClr val="F3900D"/>
            </a:solidFill>
          </a:ln>
        </p:spPr>
        <p:txBody>
          <a:bodyPr wrap="square" tIns="90000" bIns="90000" anchor="ctr" anchorCtr="0">
            <a:spAutoFit/>
          </a:bodyPr>
          <a:lstStyle/>
          <a:p>
            <a:pPr algn="ctr"/>
            <a:r>
              <a:rPr lang="en-US" sz="1400" dirty="0" smtClean="0"/>
              <a:t>Prototype TRAXI XL </a:t>
            </a:r>
            <a:br>
              <a:rPr lang="en-US" sz="1400" dirty="0" smtClean="0"/>
            </a:br>
            <a:r>
              <a:rPr lang="en-US" sz="1400" dirty="0" smtClean="0"/>
              <a:t>(GSI-CERN in EU-FP7 CRISP) </a:t>
            </a:r>
            <a:endParaRPr lang="en-US" sz="1400" dirty="0"/>
          </a:p>
        </p:txBody>
      </p:sp>
      <p:sp>
        <p:nvSpPr>
          <p:cNvPr id="35"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600" b="1" dirty="0" smtClean="0"/>
              <a:t>CBM</a:t>
            </a:r>
            <a:endParaRPr lang="en-US"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en-US" altLang="de-DE" smtClean="0"/>
              <a:pPr>
                <a:defRPr/>
              </a:pPr>
              <a:t>32</a:t>
            </a:fld>
            <a:endParaRPr lang="en-US" altLang="de-DE" dirty="0"/>
          </a:p>
        </p:txBody>
      </p:sp>
    </p:spTree>
    <p:extLst>
      <p:ext uri="{BB962C8B-B14F-4D97-AF65-F5344CB8AC3E}">
        <p14:creationId xmlns:p14="http://schemas.microsoft.com/office/powerpoint/2010/main" val="26222230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908720"/>
            <a:ext cx="3852664" cy="2274638"/>
          </a:xfrm>
          <a:prstGeom prst="rect">
            <a:avLst/>
          </a:prstGeom>
          <a:solidFill>
            <a:srgbClr val="FFCC99">
              <a:alpha val="86000"/>
            </a:srgbClr>
          </a:solidFill>
          <a:ln w="12700">
            <a:solidFill>
              <a:srgbClr val="F3900D"/>
            </a:solidFill>
          </a:ln>
        </p:spPr>
        <p:txBody>
          <a:bodyPr wrap="square" tIns="90000" bIns="90000" anchor="ctr" anchorCtr="0">
            <a:spAutoFit/>
          </a:bodyPr>
          <a:lstStyle/>
          <a:p>
            <a:pPr algn="l"/>
            <a:r>
              <a:rPr lang="en-US" sz="1600" b="1" dirty="0" smtClean="0"/>
              <a:t>Low-mass STS module </a:t>
            </a:r>
            <a:br>
              <a:rPr lang="en-US" sz="1600" b="1" dirty="0" smtClean="0"/>
            </a:br>
            <a:endParaRPr lang="en-US" sz="1600" b="1" dirty="0" smtClean="0"/>
          </a:p>
          <a:p>
            <a:pPr marL="174625" indent="-174625" algn="l">
              <a:buFont typeface="Arial" panose="020B0604020202020204" pitchFamily="34" charset="0"/>
              <a:buChar char="•"/>
            </a:pPr>
            <a:r>
              <a:rPr lang="en-US" sz="1600" dirty="0" smtClean="0"/>
              <a:t>Silicon </a:t>
            </a:r>
            <a:r>
              <a:rPr lang="en-US" sz="1600" dirty="0" err="1" smtClean="0"/>
              <a:t>microstrip</a:t>
            </a:r>
            <a:r>
              <a:rPr lang="en-US" sz="1600" dirty="0" smtClean="0"/>
              <a:t> sensors</a:t>
            </a:r>
          </a:p>
          <a:p>
            <a:pPr marL="339725" lvl="1" indent="-171450" algn="l">
              <a:buFont typeface="Symbol" panose="05050102010706020507" pitchFamily="18" charset="2"/>
              <a:buChar char="-"/>
            </a:pPr>
            <a:r>
              <a:rPr lang="en-US" sz="1400" dirty="0" smtClean="0"/>
              <a:t>Double-sided, 300 µm thick</a:t>
            </a:r>
          </a:p>
          <a:p>
            <a:pPr marL="339725" lvl="1" indent="-171450" algn="l">
              <a:buFont typeface="Symbol" panose="05050102010706020507" pitchFamily="18" charset="2"/>
              <a:buChar char="-"/>
            </a:pPr>
            <a:r>
              <a:rPr lang="en-US" sz="1400" dirty="0" smtClean="0"/>
              <a:t>1024 strips of 58 µm pitch </a:t>
            </a:r>
          </a:p>
          <a:p>
            <a:pPr marL="339725" lvl="1" indent="-171450" algn="l">
              <a:buFont typeface="Symbol" panose="05050102010706020507" pitchFamily="18" charset="2"/>
              <a:buChar char="-"/>
            </a:pPr>
            <a:r>
              <a:rPr lang="en-US" sz="1400" dirty="0" smtClean="0"/>
              <a:t>Front/back side strips, 7.5 </a:t>
            </a:r>
            <a:r>
              <a:rPr lang="en-US" sz="1400" dirty="0" err="1" smtClean="0"/>
              <a:t>deg</a:t>
            </a:r>
            <a:r>
              <a:rPr lang="en-US" sz="1400" dirty="0" smtClean="0"/>
              <a:t> angle</a:t>
            </a:r>
          </a:p>
          <a:p>
            <a:pPr marL="339725" lvl="1" indent="-171450" algn="l">
              <a:buFont typeface="Symbol" panose="05050102010706020507" pitchFamily="18" charset="2"/>
              <a:buChar char="-"/>
            </a:pPr>
            <a:r>
              <a:rPr lang="en-US" sz="1400" dirty="0" smtClean="0"/>
              <a:t>Radiation tolerant up to 10</a:t>
            </a:r>
            <a:r>
              <a:rPr lang="en-US" sz="1400" baseline="30000" dirty="0" smtClean="0"/>
              <a:t>14</a:t>
            </a:r>
            <a:r>
              <a:rPr lang="en-US" sz="1400" dirty="0" smtClean="0"/>
              <a:t> n/cm</a:t>
            </a:r>
            <a:r>
              <a:rPr lang="en-US" sz="1400" baseline="30000" dirty="0" smtClean="0"/>
              <a:t>2</a:t>
            </a:r>
            <a:r>
              <a:rPr lang="en-US" sz="1400" dirty="0" smtClean="0"/>
              <a:t> </a:t>
            </a:r>
          </a:p>
          <a:p>
            <a:pPr marL="174625" indent="-174625" algn="l">
              <a:buFont typeface="Arial" panose="020B0604020202020204" pitchFamily="34" charset="0"/>
              <a:buChar char="•"/>
            </a:pPr>
            <a:r>
              <a:rPr lang="en-US" sz="1600" dirty="0" smtClean="0"/>
              <a:t>Micro r/o cables (partial read-out)</a:t>
            </a:r>
          </a:p>
          <a:p>
            <a:pPr marL="174625" indent="-174625" algn="l">
              <a:buFont typeface="Arial" panose="020B0604020202020204" pitchFamily="34" charset="0"/>
              <a:buChar char="•"/>
            </a:pPr>
            <a:r>
              <a:rPr lang="en-US" sz="1600" dirty="0" smtClean="0"/>
              <a:t>Self-triggering electronics   </a:t>
            </a:r>
            <a:endParaRPr lang="en-US" sz="1600" dirty="0"/>
          </a:p>
        </p:txBody>
      </p:sp>
      <p:pic>
        <p:nvPicPr>
          <p:cNvPr id="5"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t="2873" b="25794"/>
          <a:stretch/>
        </p:blipFill>
        <p:spPr bwMode="auto">
          <a:xfrm>
            <a:off x="456884" y="3367162"/>
            <a:ext cx="2624924" cy="2984352"/>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pic>
        <p:nvPicPr>
          <p:cNvPr id="6" name="Picture 2" descr="Q:\Eigene Dateien\Work\CBM\GSI-Scientific-Report-2013\contributions\Johann-Heuser\J.Heuser_beam-test\picture1.pn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495800" y="908720"/>
            <a:ext cx="3276600" cy="2274638"/>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495799" y="3284984"/>
            <a:ext cx="2452465" cy="397201"/>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algn="ctr"/>
            <a:r>
              <a:rPr lang="en-US" sz="1400" dirty="0" smtClean="0"/>
              <a:t>Proton beam, COSY (</a:t>
            </a:r>
            <a:r>
              <a:rPr lang="en-US" sz="1400" i="1" dirty="0" err="1" smtClean="0"/>
              <a:t>Jülich</a:t>
            </a:r>
            <a:r>
              <a:rPr lang="en-US" sz="1400" dirty="0" smtClean="0"/>
              <a:t>)</a:t>
            </a:r>
          </a:p>
        </p:txBody>
      </p:sp>
      <p:sp>
        <p:nvSpPr>
          <p:cNvPr id="9" name="TextBox 8"/>
          <p:cNvSpPr txBox="1"/>
          <p:nvPr/>
        </p:nvSpPr>
        <p:spPr>
          <a:xfrm>
            <a:off x="7049747" y="3284984"/>
            <a:ext cx="1842733" cy="1074310"/>
          </a:xfrm>
          <a:prstGeom prst="rect">
            <a:avLst/>
          </a:prstGeom>
          <a:solidFill>
            <a:srgbClr val="FFCC99">
              <a:alpha val="86000"/>
            </a:srgbClr>
          </a:solidFill>
          <a:ln w="12700">
            <a:solidFill>
              <a:srgbClr val="F3900D"/>
            </a:solidFill>
          </a:ln>
        </p:spPr>
        <p:txBody>
          <a:bodyPr wrap="square" tIns="90000" bIns="90000" rtlCol="0" anchor="ctr" anchorCtr="0">
            <a:spAutoFit/>
          </a:bodyPr>
          <a:lstStyle/>
          <a:p>
            <a:pPr algn="l"/>
            <a:r>
              <a:rPr lang="en-US" sz="1600" b="1" dirty="0" smtClean="0"/>
              <a:t>Results</a:t>
            </a:r>
          </a:p>
          <a:p>
            <a:pPr marL="169863" indent="-169863" algn="l">
              <a:buFont typeface="Arial" panose="020B0604020202020204" pitchFamily="34" charset="0"/>
              <a:buChar char="•"/>
            </a:pPr>
            <a:r>
              <a:rPr lang="en-US" sz="1400" dirty="0" smtClean="0"/>
              <a:t>signal amplitudes </a:t>
            </a:r>
          </a:p>
          <a:p>
            <a:pPr marL="169863" indent="-169863" algn="l">
              <a:buFont typeface="Arial" panose="020B0604020202020204" pitchFamily="34" charset="0"/>
              <a:buChar char="•"/>
            </a:pPr>
            <a:r>
              <a:rPr lang="en-US" sz="1400" dirty="0" smtClean="0"/>
              <a:t>cluster sizes  </a:t>
            </a:r>
          </a:p>
          <a:p>
            <a:pPr marL="169863" indent="-169863" algn="l">
              <a:buFont typeface="Arial" panose="020B0604020202020204" pitchFamily="34" charset="0"/>
              <a:buChar char="•"/>
            </a:pPr>
            <a:r>
              <a:rPr lang="en-US" sz="1400" dirty="0" smtClean="0"/>
              <a:t>spatial resolution</a:t>
            </a:r>
            <a:endParaRPr lang="en-US" sz="1400" dirty="0"/>
          </a:p>
        </p:txBody>
      </p:sp>
      <p:grpSp>
        <p:nvGrpSpPr>
          <p:cNvPr id="2" name="Gruppieren 1"/>
          <p:cNvGrpSpPr/>
          <p:nvPr/>
        </p:nvGrpSpPr>
        <p:grpSpPr>
          <a:xfrm>
            <a:off x="3419872" y="3933056"/>
            <a:ext cx="3240360" cy="2282174"/>
            <a:chOff x="3779912" y="3911406"/>
            <a:chExt cx="3240360" cy="2282174"/>
          </a:xfrm>
        </p:grpSpPr>
        <p:pic>
          <p:nvPicPr>
            <p:cNvPr id="8" name="Picture 3" descr="F:\downloads\m4-p-sid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9912" y="4291979"/>
              <a:ext cx="2070320" cy="1901601"/>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0520" y="3911406"/>
              <a:ext cx="1869752" cy="1857955"/>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grpSp>
        <p:nvGrpSpPr>
          <p:cNvPr id="3" name="Gruppieren 2"/>
          <p:cNvGrpSpPr/>
          <p:nvPr/>
        </p:nvGrpSpPr>
        <p:grpSpPr>
          <a:xfrm>
            <a:off x="7069232" y="4437112"/>
            <a:ext cx="1876234" cy="1768582"/>
            <a:chOff x="7069232" y="4437112"/>
            <a:chExt cx="1876234" cy="1768582"/>
          </a:xfrm>
        </p:grpSpPr>
        <p:pic>
          <p:nvPicPr>
            <p:cNvPr id="11" name="Picture 4"/>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7069232" y="4437112"/>
              <a:ext cx="1823247" cy="1768582"/>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p:nvSpPr>
          <p:spPr>
            <a:xfrm>
              <a:off x="8028384" y="5301208"/>
              <a:ext cx="917082" cy="351035"/>
            </a:xfrm>
            <a:prstGeom prst="rect">
              <a:avLst/>
            </a:prstGeom>
            <a:noFill/>
            <a:ln w="12700">
              <a:noFill/>
            </a:ln>
          </p:spPr>
          <p:txBody>
            <a:bodyPr wrap="square" tIns="90000" bIns="90000" rtlCol="0" anchor="ctr" anchorCtr="0">
              <a:spAutoFit/>
            </a:bodyPr>
            <a:lstStyle/>
            <a:p>
              <a:pPr algn="ctr"/>
              <a:r>
                <a:rPr lang="en-US" sz="1100" dirty="0" smtClean="0"/>
                <a:t>preliminary</a:t>
              </a:r>
              <a:endParaRPr lang="en-US" sz="1100" dirty="0"/>
            </a:p>
          </p:txBody>
        </p:sp>
      </p:grpSp>
      <p:sp>
        <p:nvSpPr>
          <p:cNvPr id="13" name="Rectangle 12"/>
          <p:cNvSpPr>
            <a:spLocks noChangeArrowheads="1"/>
          </p:cNvSpPr>
          <p:nvPr/>
        </p:nvSpPr>
        <p:spPr bwMode="auto">
          <a:xfrm>
            <a:off x="0" y="44624"/>
            <a:ext cx="91440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800" b="1" dirty="0" smtClean="0"/>
              <a:t>In beam testing of STS prototype </a:t>
            </a:r>
            <a:endParaRPr lang="en-US" sz="2800" b="1" dirty="0"/>
          </a:p>
        </p:txBody>
      </p:sp>
      <p:sp>
        <p:nvSpPr>
          <p:cNvPr id="15"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600" b="1" dirty="0" smtClean="0"/>
              <a:t>CBM</a:t>
            </a:r>
            <a:endParaRPr lang="en-US" altLang="de-DE" sz="1600" b="1" dirty="0"/>
          </a:p>
        </p:txBody>
      </p:sp>
      <p:sp>
        <p:nvSpPr>
          <p:cNvPr id="16" name="Foliennummernplatzhalter 15"/>
          <p:cNvSpPr>
            <a:spLocks noGrp="1"/>
          </p:cNvSpPr>
          <p:nvPr>
            <p:ph type="sldNum" sz="quarter" idx="10"/>
          </p:nvPr>
        </p:nvSpPr>
        <p:spPr/>
        <p:txBody>
          <a:bodyPr/>
          <a:lstStyle/>
          <a:p>
            <a:pPr>
              <a:defRPr/>
            </a:pPr>
            <a:fld id="{0E96D1CE-466B-4BA2-A52F-D805C2047C43}" type="slidenum">
              <a:rPr lang="en-US" altLang="de-DE" smtClean="0"/>
              <a:pPr>
                <a:defRPr/>
              </a:pPr>
              <a:t>33</a:t>
            </a:fld>
            <a:endParaRPr lang="en-US" altLang="de-DE" dirty="0"/>
          </a:p>
        </p:txBody>
      </p:sp>
    </p:spTree>
    <p:extLst>
      <p:ext uri="{BB962C8B-B14F-4D97-AF65-F5344CB8AC3E}">
        <p14:creationId xmlns:p14="http://schemas.microsoft.com/office/powerpoint/2010/main" val="824881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008063" y="2060575"/>
            <a:ext cx="7200900" cy="4248150"/>
          </a:xfrm>
          <a:prstGeom prst="rect">
            <a:avLst/>
          </a:prstGeom>
          <a:solidFill>
            <a:schemeClr val="accent5"/>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t>Mats</a:t>
            </a:r>
            <a:endParaRPr lang="de-DE" dirty="0"/>
          </a:p>
        </p:txBody>
      </p:sp>
      <p:sp>
        <p:nvSpPr>
          <p:cNvPr id="7172" name="Text Box 2"/>
          <p:cNvSpPr txBox="1">
            <a:spLocks noChangeArrowheads="1"/>
          </p:cNvSpPr>
          <p:nvPr/>
        </p:nvSpPr>
        <p:spPr bwMode="auto">
          <a:xfrm>
            <a:off x="611188" y="1254125"/>
            <a:ext cx="7993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800" b="1" dirty="0" smtClean="0"/>
              <a:t>NUSTAR </a:t>
            </a:r>
            <a:r>
              <a:rPr lang="de-DE" altLang="de-DE" sz="2800" b="1" dirty="0" err="1" smtClean="0"/>
              <a:t>Detectors</a:t>
            </a:r>
            <a:endParaRPr lang="de-DE" altLang="de-DE" sz="2800" b="1" dirty="0"/>
          </a:p>
        </p:txBody>
      </p:sp>
      <p:grpSp>
        <p:nvGrpSpPr>
          <p:cNvPr id="7180" name="Group 5"/>
          <p:cNvGrpSpPr>
            <a:grpSpLocks/>
          </p:cNvGrpSpPr>
          <p:nvPr/>
        </p:nvGrpSpPr>
        <p:grpSpPr bwMode="auto">
          <a:xfrm>
            <a:off x="1151424" y="2445891"/>
            <a:ext cx="5436799" cy="3719412"/>
            <a:chOff x="1300" y="1661"/>
            <a:chExt cx="3168" cy="2039"/>
          </a:xfrm>
        </p:grpSpPr>
        <p:pic>
          <p:nvPicPr>
            <p:cNvPr id="718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t="3293" r="1694"/>
            <a:stretch>
              <a:fillRect/>
            </a:stretch>
          </p:blipFill>
          <p:spPr bwMode="auto">
            <a:xfrm>
              <a:off x="1300" y="1661"/>
              <a:ext cx="3168"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Rectangle 11"/>
            <p:cNvSpPr>
              <a:spLocks noChangeArrowheads="1"/>
            </p:cNvSpPr>
            <p:nvPr/>
          </p:nvSpPr>
          <p:spPr bwMode="auto">
            <a:xfrm>
              <a:off x="2978" y="3461"/>
              <a:ext cx="590" cy="23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a:endParaRPr lang="de-DE" altLang="de-DE">
                <a:cs typeface="Arial" pitchFamily="34" charset="0"/>
              </a:endParaRPr>
            </a:p>
          </p:txBody>
        </p:sp>
      </p:grpSp>
      <p:sp>
        <p:nvSpPr>
          <p:cNvPr id="7181" name="Line 9"/>
          <p:cNvSpPr>
            <a:spLocks noChangeShapeType="1"/>
          </p:cNvSpPr>
          <p:nvPr/>
        </p:nvSpPr>
        <p:spPr bwMode="auto">
          <a:xfrm rot="3420000">
            <a:off x="3154286" y="2790209"/>
            <a:ext cx="2923233" cy="917270"/>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Parallelogramm 1"/>
          <p:cNvSpPr/>
          <p:nvPr/>
        </p:nvSpPr>
        <p:spPr bwMode="auto">
          <a:xfrm rot="21143820">
            <a:off x="4078288" y="5445125"/>
            <a:ext cx="252412" cy="17621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6" name="Line 9"/>
          <p:cNvSpPr>
            <a:spLocks noChangeShapeType="1"/>
          </p:cNvSpPr>
          <p:nvPr/>
        </p:nvSpPr>
        <p:spPr bwMode="auto">
          <a:xfrm rot="3420000">
            <a:off x="2911210" y="2703254"/>
            <a:ext cx="3006158" cy="1451915"/>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7" name="Line 9"/>
          <p:cNvSpPr>
            <a:spLocks noChangeShapeType="1"/>
          </p:cNvSpPr>
          <p:nvPr/>
        </p:nvSpPr>
        <p:spPr bwMode="auto">
          <a:xfrm rot="3420000">
            <a:off x="2561146" y="2506560"/>
            <a:ext cx="2862114" cy="2364935"/>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8" name="Line 9"/>
          <p:cNvSpPr>
            <a:spLocks noChangeShapeType="1"/>
          </p:cNvSpPr>
          <p:nvPr/>
        </p:nvSpPr>
        <p:spPr bwMode="auto">
          <a:xfrm rot="3420000">
            <a:off x="2872101" y="1836070"/>
            <a:ext cx="1448114" cy="2391128"/>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9" name="Line 9"/>
          <p:cNvSpPr>
            <a:spLocks noChangeShapeType="1"/>
          </p:cNvSpPr>
          <p:nvPr/>
        </p:nvSpPr>
        <p:spPr bwMode="auto">
          <a:xfrm rot="3420000">
            <a:off x="3141746" y="2119734"/>
            <a:ext cx="1700914" cy="1610841"/>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 name="Textfeld 2"/>
          <p:cNvSpPr txBox="1"/>
          <p:nvPr/>
        </p:nvSpPr>
        <p:spPr>
          <a:xfrm>
            <a:off x="5724128" y="4668232"/>
            <a:ext cx="2808312" cy="1785104"/>
          </a:xfrm>
          <a:prstGeom prst="rect">
            <a:avLst/>
          </a:prstGeom>
          <a:noFill/>
        </p:spPr>
        <p:txBody>
          <a:bodyPr wrap="square" rtlCol="0">
            <a:spAutoFit/>
          </a:bodyPr>
          <a:lstStyle/>
          <a:p>
            <a:pPr marL="269875" indent="-269875" algn="l">
              <a:buFont typeface="Arial" panose="020B0604020202020204" pitchFamily="34" charset="0"/>
              <a:buChar char="•"/>
            </a:pPr>
            <a:r>
              <a:rPr lang="de-DE" b="1" dirty="0" smtClean="0"/>
              <a:t>MATS</a:t>
            </a:r>
          </a:p>
          <a:p>
            <a:pPr marL="269875" indent="-269875" algn="l">
              <a:buFont typeface="Arial" panose="020B0604020202020204" pitchFamily="34" charset="0"/>
              <a:buChar char="•"/>
            </a:pPr>
            <a:r>
              <a:rPr lang="de-DE" b="1" dirty="0" err="1" smtClean="0"/>
              <a:t>LaSpec</a:t>
            </a:r>
            <a:endParaRPr lang="de-DE" b="1" dirty="0" smtClean="0"/>
          </a:p>
          <a:p>
            <a:pPr marL="269875" indent="-269875" algn="l">
              <a:buFont typeface="Arial" panose="020B0604020202020204" pitchFamily="34" charset="0"/>
              <a:buChar char="•"/>
            </a:pPr>
            <a:r>
              <a:rPr lang="de-DE" b="1" dirty="0" smtClean="0"/>
              <a:t>R³B</a:t>
            </a:r>
          </a:p>
          <a:p>
            <a:pPr marL="269875" indent="-269875" algn="l">
              <a:buFont typeface="Arial" panose="020B0604020202020204" pitchFamily="34" charset="0"/>
              <a:buChar char="•"/>
            </a:pPr>
            <a:r>
              <a:rPr lang="de-DE" b="1" dirty="0" smtClean="0"/>
              <a:t>HISPEC/DESPEC</a:t>
            </a:r>
          </a:p>
          <a:p>
            <a:pPr marL="269875" indent="-269875" algn="l">
              <a:buFont typeface="Arial" panose="020B0604020202020204" pitchFamily="34" charset="0"/>
              <a:buChar char="•"/>
            </a:pPr>
            <a:r>
              <a:rPr lang="de-DE" b="1" dirty="0" smtClean="0"/>
              <a:t>ILIMA</a:t>
            </a:r>
          </a:p>
          <a:p>
            <a:pPr algn="l"/>
            <a:endParaRPr lang="de-DE" sz="2000" b="1" dirty="0"/>
          </a:p>
        </p:txBody>
      </p:sp>
      <p:sp>
        <p:nvSpPr>
          <p:cNvPr id="6" name="Foliennummernplatzhalter 5"/>
          <p:cNvSpPr>
            <a:spLocks noGrp="1"/>
          </p:cNvSpPr>
          <p:nvPr>
            <p:ph type="sldNum" sz="quarter" idx="10"/>
          </p:nvPr>
        </p:nvSpPr>
        <p:spPr/>
        <p:txBody>
          <a:bodyPr/>
          <a:lstStyle/>
          <a:p>
            <a:pPr>
              <a:defRPr/>
            </a:pPr>
            <a:fld id="{0E96D1CE-466B-4BA2-A52F-D805C2047C43}" type="slidenum">
              <a:rPr lang="de-DE" altLang="de-DE" smtClean="0"/>
              <a:pPr>
                <a:defRPr/>
              </a:pPr>
              <a:t>34</a:t>
            </a:fld>
            <a:endParaRPr lang="de-DE" altLang="de-DE"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35</a:t>
            </a:fld>
            <a:endParaRPr lang="de-DE" altLang="de-DE" dirty="0"/>
          </a:p>
        </p:txBody>
      </p:sp>
      <p:sp>
        <p:nvSpPr>
          <p:cNvPr id="3" name="Foliennummernplatzhalter 1"/>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eaLnBrk="0" fontAlgn="base" hangingPunct="0">
              <a:spcBef>
                <a:spcPct val="0"/>
              </a:spcBef>
              <a:spcAft>
                <a:spcPct val="0"/>
              </a:spcAft>
              <a:defRPr sz="1400" kern="1200">
                <a:solidFill>
                  <a:schemeClr val="tx1"/>
                </a:solidFill>
                <a:latin typeface="Arial" charset="0"/>
                <a:ea typeface="+mn-ea"/>
                <a:cs typeface="+mn-cs"/>
              </a:defRPr>
            </a:lvl1pPr>
            <a:lvl2pPr marL="457200" algn="r" rtl="0" fontAlgn="base">
              <a:spcBef>
                <a:spcPct val="0"/>
              </a:spcBef>
              <a:spcAft>
                <a:spcPct val="0"/>
              </a:spcAft>
              <a:defRPr kern="1200">
                <a:solidFill>
                  <a:schemeClr val="tx1"/>
                </a:solidFill>
                <a:latin typeface="Arial" pitchFamily="34" charset="0"/>
                <a:ea typeface="+mn-ea"/>
                <a:cs typeface="+mn-cs"/>
              </a:defRPr>
            </a:lvl2pPr>
            <a:lvl3pPr marL="914400" algn="r" rtl="0" fontAlgn="base">
              <a:spcBef>
                <a:spcPct val="0"/>
              </a:spcBef>
              <a:spcAft>
                <a:spcPct val="0"/>
              </a:spcAft>
              <a:defRPr kern="1200">
                <a:solidFill>
                  <a:schemeClr val="tx1"/>
                </a:solidFill>
                <a:latin typeface="Arial" pitchFamily="34" charset="0"/>
                <a:ea typeface="+mn-ea"/>
                <a:cs typeface="+mn-cs"/>
              </a:defRPr>
            </a:lvl3pPr>
            <a:lvl4pPr marL="1371600" algn="r" rtl="0" fontAlgn="base">
              <a:spcBef>
                <a:spcPct val="0"/>
              </a:spcBef>
              <a:spcAft>
                <a:spcPct val="0"/>
              </a:spcAft>
              <a:defRPr kern="1200">
                <a:solidFill>
                  <a:schemeClr val="tx1"/>
                </a:solidFill>
                <a:latin typeface="Arial" pitchFamily="34" charset="0"/>
                <a:ea typeface="+mn-ea"/>
                <a:cs typeface="+mn-cs"/>
              </a:defRPr>
            </a:lvl4pPr>
            <a:lvl5pPr marL="1828800" algn="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0E96D1CE-466B-4BA2-A52F-D805C2047C43}" type="slidenum">
              <a:rPr lang="de-DE" altLang="de-DE" smtClean="0"/>
              <a:pPr>
                <a:defRPr/>
              </a:pPr>
              <a:t>35</a:t>
            </a:fld>
            <a:endParaRPr lang="de-DE" altLang="de-DE" dirty="0"/>
          </a:p>
        </p:txBody>
      </p:sp>
      <p:sp>
        <p:nvSpPr>
          <p:cNvPr id="4" name="Foliennummernplatzhalter 4"/>
          <p:cNvSpPr>
            <a:spLocks noGrp="1"/>
          </p:cNvSpPr>
          <p:nvPr/>
        </p:nvSpPr>
        <p:spPr bwMode="auto">
          <a:xfrm>
            <a:off x="8334375" y="6408738"/>
            <a:ext cx="728662"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bodyPr>
          <a:lstStyle>
            <a:defPPr>
              <a:defRPr lang="de-DE"/>
            </a:defPPr>
            <a:lvl1pPr algn="r" rtl="0" fontAlgn="base">
              <a:spcBef>
                <a:spcPct val="0"/>
              </a:spcBef>
              <a:spcAft>
                <a:spcPct val="0"/>
              </a:spcAft>
              <a:defRPr sz="1200" kern="1200" smtClean="0">
                <a:solidFill>
                  <a:srgbClr val="00599D"/>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de-DE" altLang="de-DE" dirty="0">
              <a:solidFill>
                <a:srgbClr val="00599D"/>
              </a:solidFill>
            </a:endParaRPr>
          </a:p>
        </p:txBody>
      </p:sp>
      <p:sp>
        <p:nvSpPr>
          <p:cNvPr id="5" name="Oval 3"/>
          <p:cNvSpPr>
            <a:spLocks noChangeArrowheads="1"/>
          </p:cNvSpPr>
          <p:nvPr/>
        </p:nvSpPr>
        <p:spPr bwMode="auto">
          <a:xfrm>
            <a:off x="125412" y="746126"/>
            <a:ext cx="8918575" cy="5549900"/>
          </a:xfrm>
          <a:prstGeom prst="ellipse">
            <a:avLst/>
          </a:prstGeom>
          <a:solidFill>
            <a:schemeClr val="accent3"/>
          </a:solidFill>
          <a:ln w="12700">
            <a:solidFill>
              <a:schemeClr val="tx1"/>
            </a:solidFill>
            <a:round/>
            <a:headEnd/>
            <a:tailEnd/>
          </a:ln>
          <a:effectLst/>
          <a:extLst/>
        </p:spPr>
        <p:txBody>
          <a:bodyPr wrap="none" anchor="ct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de-DE" altLang="de-DE"/>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275" y="1516063"/>
            <a:ext cx="104775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787" y="1042988"/>
            <a:ext cx="72390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3762" y="4403726"/>
            <a:ext cx="446088"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9850" y="5462588"/>
            <a:ext cx="8445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7287" y="881063"/>
            <a:ext cx="515938"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1787" y="2725738"/>
            <a:ext cx="6683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2" y="5570538"/>
            <a:ext cx="1617663"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9462" y="5751513"/>
            <a:ext cx="8318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9325" y="2105026"/>
            <a:ext cx="48101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81850" y="3698876"/>
            <a:ext cx="55086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6"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87712" y="4725988"/>
            <a:ext cx="13017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7"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13112" y="1998663"/>
            <a:ext cx="12096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8"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22812" y="4635501"/>
            <a:ext cx="58737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9"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05762" y="2665413"/>
            <a:ext cx="79692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0"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57437" y="2654301"/>
            <a:ext cx="446088"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1"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61237" y="2528888"/>
            <a:ext cx="6064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2"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92975" y="2074863"/>
            <a:ext cx="1004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05225" y="2401888"/>
            <a:ext cx="56356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69075" y="2006601"/>
            <a:ext cx="6746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98687" y="3471863"/>
            <a:ext cx="50323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6" name="Picture 2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01675" y="4495801"/>
            <a:ext cx="21621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7"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660900" y="1970088"/>
            <a:ext cx="5270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8"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7050" y="2733676"/>
            <a:ext cx="10112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9"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542212" y="3230563"/>
            <a:ext cx="14414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0"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860675" y="2582863"/>
            <a:ext cx="762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1" name="Picture 29"/>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32562" y="2857501"/>
            <a:ext cx="711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2" name="Picture 30"/>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21600" y="3698876"/>
            <a:ext cx="1371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3" name="Picture 3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725612" y="4130676"/>
            <a:ext cx="127952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4" name="Picture 32"/>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511550" y="3708401"/>
            <a:ext cx="1077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5" name="Picture 3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204912" y="4870451"/>
            <a:ext cx="8159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6" name="Picture 34"/>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336550" y="3008313"/>
            <a:ext cx="6381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7" name="Picture 35"/>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965825" y="5214938"/>
            <a:ext cx="18637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8" name="Picture 36"/>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622800" y="5138738"/>
            <a:ext cx="54292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39" name="Picture 37"/>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05250" y="5735638"/>
            <a:ext cx="6492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0" name="Picture 3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176462" y="4962526"/>
            <a:ext cx="74771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1" name="Picture 39"/>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032125" y="4210051"/>
            <a:ext cx="149066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2" name="Picture 4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297487" y="5014913"/>
            <a:ext cx="5826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3" name="Picture 41"/>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976687" y="5175251"/>
            <a:ext cx="6064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4" name="Picture 42"/>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758112" y="4406901"/>
            <a:ext cx="7064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5" name="Picture 43"/>
          <p:cNvPicPr>
            <a:picLocks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287712" y="881063"/>
            <a:ext cx="4524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6" name="Picture 44"/>
          <p:cNvPicPr>
            <a:picLocks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589337" y="1466851"/>
            <a:ext cx="48418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7" name="Picture 45"/>
          <p:cNvPicPr>
            <a:picLocks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5737225" y="2925763"/>
            <a:ext cx="65246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grpSp>
        <p:nvGrpSpPr>
          <p:cNvPr id="48" name="Group 46"/>
          <p:cNvGrpSpPr>
            <a:grpSpLocks/>
          </p:cNvGrpSpPr>
          <p:nvPr/>
        </p:nvGrpSpPr>
        <p:grpSpPr bwMode="auto">
          <a:xfrm>
            <a:off x="2789237" y="1935163"/>
            <a:ext cx="468313" cy="590550"/>
            <a:chOff x="0" y="0"/>
            <a:chExt cx="480" cy="496"/>
          </a:xfrm>
        </p:grpSpPr>
        <p:pic>
          <p:nvPicPr>
            <p:cNvPr id="49" name="Picture 47"/>
            <p:cNvPicPr>
              <a:picLocks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0" y="0"/>
              <a:ext cx="480"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50" name="Rectangle 48">
              <a:hlinkClick r:id="rId45"/>
            </p:cNvPr>
            <p:cNvSpPr>
              <a:spLocks/>
            </p:cNvSpPr>
            <p:nvPr/>
          </p:nvSpPr>
          <p:spPr bwMode="auto">
            <a:xfrm>
              <a:off x="0" y="29"/>
              <a:ext cx="474"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de-DE" altLang="de-DE"/>
            </a:p>
          </p:txBody>
        </p:sp>
      </p:grpSp>
      <p:pic>
        <p:nvPicPr>
          <p:cNvPr id="51" name="Picture 49"/>
          <p:cNvPicPr>
            <a:picLocks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443037" y="2151063"/>
            <a:ext cx="554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2" name="Picture 50"/>
          <p:cNvPicPr>
            <a:picLocks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425450" y="2438401"/>
            <a:ext cx="4921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3" name="Picture 51"/>
          <p:cNvPicPr>
            <a:picLocks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4194175" y="1574801"/>
            <a:ext cx="7810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4" name="Picture 52"/>
          <p:cNvPicPr>
            <a:picLocks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1095375" y="2762251"/>
            <a:ext cx="398462"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55" name="Picture 53"/>
          <p:cNvPicPr>
            <a:picLocks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3076575" y="1430338"/>
            <a:ext cx="3365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pic>
        <p:nvPicPr>
          <p:cNvPr id="56" name="Picture 54"/>
          <p:cNvPicPr>
            <a:picLocks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1997075" y="5380038"/>
            <a:ext cx="633412"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pic>
        <p:nvPicPr>
          <p:cNvPr id="57" name="Picture 55"/>
          <p:cNvPicPr>
            <a:picLocks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493837" y="3409951"/>
            <a:ext cx="5953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pic>
        <p:nvPicPr>
          <p:cNvPr id="58" name="Picture 56"/>
          <p:cNvPicPr>
            <a:picLocks noChangeArrowheads="1"/>
          </p:cNvPicPr>
          <p:nvPr/>
        </p:nvPicPr>
        <p:blipFill>
          <a:blip r:embed="rId53">
            <a:extLst>
              <a:ext uri="{28A0092B-C50C-407E-A947-70E740481C1C}">
                <a14:useLocalDpi xmlns:a14="http://schemas.microsoft.com/office/drawing/2010/main" val="0"/>
              </a:ext>
            </a:extLst>
          </a:blip>
          <a:srcRect/>
          <a:stretch>
            <a:fillRect/>
          </a:stretch>
        </p:blipFill>
        <p:spPr bwMode="auto">
          <a:xfrm>
            <a:off x="4481512" y="785813"/>
            <a:ext cx="4064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pic>
        <p:nvPicPr>
          <p:cNvPr id="59" name="Picture 57"/>
          <p:cNvPicPr>
            <a:picLocks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084387" y="1285876"/>
            <a:ext cx="3444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pic>
        <p:nvPicPr>
          <p:cNvPr id="60" name="Picture 58"/>
          <p:cNvPicPr>
            <a:picLocks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233362" y="3522663"/>
            <a:ext cx="12112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pic>
        <p:nvPicPr>
          <p:cNvPr id="61" name="Picture 59"/>
          <p:cNvPicPr>
            <a:picLocks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974725" y="2105026"/>
            <a:ext cx="3746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pic>
        <p:nvPicPr>
          <p:cNvPr id="62" name="Picture 60"/>
          <p:cNvPicPr>
            <a:picLocks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2068512" y="1935163"/>
            <a:ext cx="63341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pic>
        <p:nvPicPr>
          <p:cNvPr id="63" name="Picture 61"/>
          <p:cNvPicPr>
            <a:picLocks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5483225" y="1477963"/>
            <a:ext cx="5857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pic>
        <p:nvPicPr>
          <p:cNvPr id="64" name="Picture 62"/>
          <p:cNvPicPr>
            <a:picLocks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3987800" y="811213"/>
            <a:ext cx="390525"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5" name="Picture 63"/>
          <p:cNvPicPr>
            <a:picLocks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1271587" y="1682751"/>
            <a:ext cx="7969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6" name="Picture 64"/>
          <p:cNvPicPr>
            <a:picLocks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7342187" y="1738313"/>
            <a:ext cx="6254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7" name="Picture 65"/>
          <p:cNvPicPr>
            <a:picLocks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2525712" y="1135063"/>
            <a:ext cx="4445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8" name="Picture 66"/>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237162" y="2006601"/>
            <a:ext cx="7175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69" name="Picture 67"/>
          <p:cNvPicPr>
            <a:picLocks noChangeAspect="1" noChangeArrowheads="1"/>
          </p:cNvPicPr>
          <p:nvPr/>
        </p:nvPicPr>
        <p:blipFill>
          <a:blip r:embed="rId64">
            <a:extLst>
              <a:ext uri="{28A0092B-C50C-407E-A947-70E740481C1C}">
                <a14:useLocalDpi xmlns:a14="http://schemas.microsoft.com/office/drawing/2010/main" val="0"/>
              </a:ext>
            </a:extLst>
          </a:blip>
          <a:srcRect/>
          <a:stretch>
            <a:fillRect/>
          </a:stretch>
        </p:blipFill>
        <p:spPr bwMode="auto">
          <a:xfrm>
            <a:off x="449262" y="4102101"/>
            <a:ext cx="990600"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0" name="Picture 68"/>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4622800" y="3727451"/>
            <a:ext cx="612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1" name="Picture 69"/>
          <p:cNvPicPr>
            <a:picLocks noChangeAspect="1" noChangeArrowheads="1"/>
          </p:cNvPicPr>
          <p:nvPr/>
        </p:nvPicPr>
        <p:blipFill>
          <a:blip r:embed="rId66">
            <a:extLst>
              <a:ext uri="{28A0092B-C50C-407E-A947-70E740481C1C}">
                <a14:useLocalDpi xmlns:a14="http://schemas.microsoft.com/office/drawing/2010/main" val="0"/>
              </a:ext>
            </a:extLst>
          </a:blip>
          <a:srcRect/>
          <a:stretch>
            <a:fillRect/>
          </a:stretch>
        </p:blipFill>
        <p:spPr bwMode="auto">
          <a:xfrm>
            <a:off x="5526087" y="5827713"/>
            <a:ext cx="53340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72" name="Picture 70"/>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2790825" y="3338513"/>
            <a:ext cx="64611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73" name="Rectangle 71"/>
          <p:cNvSpPr>
            <a:spLocks/>
          </p:cNvSpPr>
          <p:nvPr/>
        </p:nvSpPr>
        <p:spPr bwMode="auto">
          <a:xfrm>
            <a:off x="3648075" y="3149601"/>
            <a:ext cx="198596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altLang="de-DE" sz="3600" b="1">
                <a:solidFill>
                  <a:srgbClr val="FF2712"/>
                </a:solidFill>
                <a:latin typeface="Times New Roman Bold" charset="0"/>
                <a:sym typeface="Times New Roman Bold" charset="0"/>
              </a:rPr>
              <a:t>NUSTAR</a:t>
            </a:r>
          </a:p>
        </p:txBody>
      </p:sp>
      <p:grpSp>
        <p:nvGrpSpPr>
          <p:cNvPr id="74" name="Group 72"/>
          <p:cNvGrpSpPr>
            <a:grpSpLocks/>
          </p:cNvGrpSpPr>
          <p:nvPr/>
        </p:nvGrpSpPr>
        <p:grpSpPr bwMode="auto">
          <a:xfrm>
            <a:off x="5330825" y="3698876"/>
            <a:ext cx="1847850" cy="1287462"/>
            <a:chOff x="6116" y="598"/>
            <a:chExt cx="1421" cy="914"/>
          </a:xfrm>
        </p:grpSpPr>
        <p:sp>
          <p:nvSpPr>
            <p:cNvPr id="75" name="Oval 73"/>
            <p:cNvSpPr>
              <a:spLocks noChangeArrowheads="1"/>
            </p:cNvSpPr>
            <p:nvPr/>
          </p:nvSpPr>
          <p:spPr bwMode="auto">
            <a:xfrm>
              <a:off x="6116" y="598"/>
              <a:ext cx="1421" cy="914"/>
            </a:xfrm>
            <a:prstGeom prst="ellipse">
              <a:avLst/>
            </a:prstGeom>
            <a:solidFill>
              <a:srgbClr val="FFFF99"/>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endParaRPr lang="de-DE" altLang="de-DE"/>
            </a:p>
          </p:txBody>
        </p:sp>
        <p:pic>
          <p:nvPicPr>
            <p:cNvPr id="76" name="Picture 74"/>
            <p:cNvPicPr>
              <a:picLocks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6538" y="701"/>
              <a:ext cx="901"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FFFF"/>
                  </a:solidFill>
                  <a:miter lim="800000"/>
                  <a:headEnd/>
                  <a:tailEnd/>
                </a14:hiddenLine>
              </a:ext>
            </a:extLst>
          </p:spPr>
        </p:pic>
        <p:sp>
          <p:nvSpPr>
            <p:cNvPr id="77" name="Rectangle 75"/>
            <p:cNvSpPr>
              <a:spLocks/>
            </p:cNvSpPr>
            <p:nvPr/>
          </p:nvSpPr>
          <p:spPr bwMode="auto">
            <a:xfrm>
              <a:off x="6374" y="1111"/>
              <a:ext cx="837"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40639" bIns="0">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altLang="de-DE" sz="2800" b="1">
                  <a:solidFill>
                    <a:srgbClr val="FF2712"/>
                  </a:solidFill>
                  <a:latin typeface="Times New Roman Bold" charset="0"/>
                  <a:sym typeface="Times New Roman Bold" charset="0"/>
                </a:rPr>
                <a:t>ENNA</a:t>
              </a:r>
            </a:p>
          </p:txBody>
        </p:sp>
      </p:grpSp>
      <p:sp>
        <p:nvSpPr>
          <p:cNvPr id="78" name="Rectangle 76"/>
          <p:cNvSpPr>
            <a:spLocks noGrp="1" noChangeArrowheads="1"/>
          </p:cNvSpPr>
          <p:nvPr/>
        </p:nvSpPr>
        <p:spPr bwMode="auto">
          <a:xfrm>
            <a:off x="17462" y="26988"/>
            <a:ext cx="91440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a:solidFill>
                  <a:srgbClr val="00599D"/>
                </a:solidFill>
                <a:latin typeface="+mj-lt"/>
                <a:ea typeface="+mj-ea"/>
                <a:cs typeface="+mj-cs"/>
              </a:defRPr>
            </a:lvl1pPr>
            <a:lvl2pPr algn="l" rtl="0" eaLnBrk="0" fontAlgn="base" hangingPunct="0">
              <a:spcBef>
                <a:spcPct val="0"/>
              </a:spcBef>
              <a:spcAft>
                <a:spcPct val="0"/>
              </a:spcAft>
              <a:defRPr sz="2800">
                <a:solidFill>
                  <a:srgbClr val="00599D"/>
                </a:solidFill>
                <a:latin typeface="Arial" charset="0"/>
              </a:defRPr>
            </a:lvl2pPr>
            <a:lvl3pPr algn="l" rtl="0" eaLnBrk="0" fontAlgn="base" hangingPunct="0">
              <a:spcBef>
                <a:spcPct val="0"/>
              </a:spcBef>
              <a:spcAft>
                <a:spcPct val="0"/>
              </a:spcAft>
              <a:defRPr sz="2800">
                <a:solidFill>
                  <a:srgbClr val="00599D"/>
                </a:solidFill>
                <a:latin typeface="Arial" charset="0"/>
              </a:defRPr>
            </a:lvl3pPr>
            <a:lvl4pPr algn="l" rtl="0" eaLnBrk="0" fontAlgn="base" hangingPunct="0">
              <a:spcBef>
                <a:spcPct val="0"/>
              </a:spcBef>
              <a:spcAft>
                <a:spcPct val="0"/>
              </a:spcAft>
              <a:defRPr sz="2800">
                <a:solidFill>
                  <a:srgbClr val="00599D"/>
                </a:solidFill>
                <a:latin typeface="Arial" charset="0"/>
              </a:defRPr>
            </a:lvl4pPr>
            <a:lvl5pPr algn="l" rtl="0" eaLnBrk="0" fontAlgn="base" hangingPunct="0">
              <a:spcBef>
                <a:spcPct val="0"/>
              </a:spcBef>
              <a:spcAft>
                <a:spcPct val="0"/>
              </a:spcAft>
              <a:defRPr sz="2800">
                <a:solidFill>
                  <a:srgbClr val="00599D"/>
                </a:solidFill>
                <a:latin typeface="Arial" charset="0"/>
              </a:defRPr>
            </a:lvl5pPr>
            <a:lvl6pPr marL="457200" algn="l" rtl="0" fontAlgn="base">
              <a:spcBef>
                <a:spcPct val="0"/>
              </a:spcBef>
              <a:spcAft>
                <a:spcPct val="0"/>
              </a:spcAft>
              <a:defRPr sz="2800">
                <a:solidFill>
                  <a:srgbClr val="00599D"/>
                </a:solidFill>
                <a:latin typeface="Arial" charset="0"/>
              </a:defRPr>
            </a:lvl6pPr>
            <a:lvl7pPr marL="914400" algn="l" rtl="0" fontAlgn="base">
              <a:spcBef>
                <a:spcPct val="0"/>
              </a:spcBef>
              <a:spcAft>
                <a:spcPct val="0"/>
              </a:spcAft>
              <a:defRPr sz="2800">
                <a:solidFill>
                  <a:srgbClr val="00599D"/>
                </a:solidFill>
                <a:latin typeface="Arial" charset="0"/>
              </a:defRPr>
            </a:lvl7pPr>
            <a:lvl8pPr marL="1371600" algn="l" rtl="0" fontAlgn="base">
              <a:spcBef>
                <a:spcPct val="0"/>
              </a:spcBef>
              <a:spcAft>
                <a:spcPct val="0"/>
              </a:spcAft>
              <a:defRPr sz="2800">
                <a:solidFill>
                  <a:srgbClr val="00599D"/>
                </a:solidFill>
                <a:latin typeface="Arial" charset="0"/>
              </a:defRPr>
            </a:lvl8pPr>
            <a:lvl9pPr marL="1828800" algn="l" rtl="0" fontAlgn="base">
              <a:spcBef>
                <a:spcPct val="0"/>
              </a:spcBef>
              <a:spcAft>
                <a:spcPct val="0"/>
              </a:spcAft>
              <a:defRPr sz="2800">
                <a:solidFill>
                  <a:srgbClr val="00599D"/>
                </a:solidFill>
                <a:latin typeface="Arial" charset="0"/>
              </a:defRPr>
            </a:lvl9pPr>
          </a:lstStyle>
          <a:p>
            <a:pPr algn="ctr" eaLnBrk="1" hangingPunct="1"/>
            <a:r>
              <a:rPr lang="de-DE" altLang="de-DE" b="1" dirty="0">
                <a:solidFill>
                  <a:schemeClr val="tx1"/>
                </a:solidFill>
                <a:latin typeface="+mn-lt"/>
              </a:rPr>
              <a:t>T</a:t>
            </a:r>
            <a:r>
              <a:rPr lang="de-DE" altLang="de-DE" b="1" dirty="0" smtClean="0">
                <a:solidFill>
                  <a:schemeClr val="tx1"/>
                </a:solidFill>
                <a:latin typeface="+mn-lt"/>
              </a:rPr>
              <a:t>he NUSTAR </a:t>
            </a:r>
            <a:r>
              <a:rPr lang="de-DE" altLang="de-DE" b="1" dirty="0" err="1">
                <a:solidFill>
                  <a:schemeClr val="tx1"/>
                </a:solidFill>
                <a:latin typeface="+mn-lt"/>
              </a:rPr>
              <a:t>C</a:t>
            </a:r>
            <a:r>
              <a:rPr lang="de-DE" altLang="de-DE" b="1" dirty="0" err="1" smtClean="0">
                <a:solidFill>
                  <a:schemeClr val="tx1"/>
                </a:solidFill>
                <a:latin typeface="+mn-lt"/>
              </a:rPr>
              <a:t>ollaboration</a:t>
            </a:r>
            <a:endParaRPr lang="de-DE" altLang="de-DE" b="1" dirty="0" smtClean="0">
              <a:solidFill>
                <a:schemeClr val="tx1"/>
              </a:solidFill>
              <a:latin typeface="+mn-lt"/>
            </a:endParaRPr>
          </a:p>
        </p:txBody>
      </p:sp>
      <p:sp>
        <p:nvSpPr>
          <p:cNvPr id="79" name="Rectangle 78"/>
          <p:cNvSpPr>
            <a:spLocks noChangeArrowheads="1"/>
          </p:cNvSpPr>
          <p:nvPr/>
        </p:nvSpPr>
        <p:spPr bwMode="auto">
          <a:xfrm>
            <a:off x="188362" y="5716588"/>
            <a:ext cx="1747594" cy="674200"/>
          </a:xfrm>
          <a:prstGeom prst="rect">
            <a:avLst/>
          </a:prstGeom>
          <a:noFill/>
          <a:ln>
            <a:noFill/>
          </a:ln>
          <a:effectLst/>
          <a:extLst/>
        </p:spPr>
        <p:txBody>
          <a:bodyPr wrap="none" tIns="90000" bIns="90000" anchor="ctr" anchorCtr="0">
            <a:spAutoFit/>
          </a:bodyPr>
          <a:ls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eaLnBrk="1" hangingPunct="1"/>
            <a:r>
              <a:rPr lang="en-US" altLang="de-DE" sz="1600" b="1" dirty="0">
                <a:latin typeface="Arial" panose="020B0604020202020204" pitchFamily="34" charset="0"/>
                <a:cs typeface="Arial" panose="020B0604020202020204" pitchFamily="34" charset="0"/>
              </a:rPr>
              <a:t>146 </a:t>
            </a:r>
            <a:r>
              <a:rPr lang="en-US" altLang="de-DE" sz="1600" b="1" dirty="0" smtClean="0">
                <a:latin typeface="Arial" panose="020B0604020202020204" pitchFamily="34" charset="0"/>
                <a:cs typeface="Arial" panose="020B0604020202020204" pitchFamily="34" charset="0"/>
              </a:rPr>
              <a:t>Universities</a:t>
            </a:r>
            <a:endParaRPr lang="en-US" altLang="de-DE" sz="1600" b="1" dirty="0">
              <a:latin typeface="Arial" panose="020B0604020202020204" pitchFamily="34" charset="0"/>
              <a:cs typeface="Arial" panose="020B0604020202020204" pitchFamily="34" charset="0"/>
            </a:endParaRPr>
          </a:p>
          <a:p>
            <a:pPr algn="ctr" eaLnBrk="1" hangingPunct="1"/>
            <a:r>
              <a:rPr lang="en-US" altLang="de-DE" sz="1600" b="1" dirty="0">
                <a:latin typeface="Arial" panose="020B0604020202020204" pitchFamily="34" charset="0"/>
                <a:cs typeface="Arial" panose="020B0604020202020204" pitchFamily="34" charset="0"/>
              </a:rPr>
              <a:t>and </a:t>
            </a:r>
            <a:r>
              <a:rPr lang="en-US" altLang="de-DE" sz="1600" b="1" dirty="0" smtClean="0">
                <a:latin typeface="Arial" panose="020B0604020202020204" pitchFamily="34" charset="0"/>
                <a:cs typeface="Arial" panose="020B0604020202020204" pitchFamily="34" charset="0"/>
              </a:rPr>
              <a:t>Institutes</a:t>
            </a:r>
            <a:endParaRPr lang="de-DE" altLang="de-DE" sz="1600" b="1" dirty="0">
              <a:latin typeface="Arial" panose="020B0604020202020204" pitchFamily="34" charset="0"/>
              <a:cs typeface="Arial" panose="020B0604020202020204" pitchFamily="34" charset="0"/>
            </a:endParaRPr>
          </a:p>
        </p:txBody>
      </p:sp>
      <p:sp>
        <p:nvSpPr>
          <p:cNvPr id="80" name="Rectangle 79"/>
          <p:cNvSpPr>
            <a:spLocks noChangeArrowheads="1"/>
          </p:cNvSpPr>
          <p:nvPr/>
        </p:nvSpPr>
        <p:spPr bwMode="auto">
          <a:xfrm>
            <a:off x="6917005" y="882592"/>
            <a:ext cx="2119491" cy="674200"/>
          </a:xfrm>
          <a:prstGeom prst="rect">
            <a:avLst/>
          </a:prstGeom>
          <a:noFill/>
          <a:ln>
            <a:noFill/>
          </a:ln>
          <a:effectLst/>
          <a:extLst/>
        </p:spPr>
        <p:txBody>
          <a:bodyPr wrap="none" tIns="90000" bIns="90000" anchor="ctr" anchorCtr="0">
            <a:spAutoFit/>
          </a:bodyPr>
          <a:lstStyle/>
          <a:p>
            <a:pPr algn="ctr"/>
            <a:r>
              <a:rPr lang="en-US" altLang="de-DE" sz="1600" b="1" dirty="0">
                <a:cs typeface="Arial" panose="020B0604020202020204" pitchFamily="34" charset="0"/>
              </a:rPr>
              <a:t>&gt; 800 </a:t>
            </a:r>
            <a:r>
              <a:rPr lang="en-US" altLang="de-DE" sz="1600" b="1" dirty="0" smtClean="0">
                <a:cs typeface="Arial" panose="020B0604020202020204" pitchFamily="34" charset="0"/>
              </a:rPr>
              <a:t>Collaborators</a:t>
            </a:r>
            <a:endParaRPr lang="en-US" altLang="de-DE" sz="1600" b="1" dirty="0">
              <a:cs typeface="Arial" panose="020B0604020202020204" pitchFamily="34" charset="0"/>
            </a:endParaRPr>
          </a:p>
          <a:p>
            <a:pPr algn="ctr"/>
            <a:r>
              <a:rPr lang="en-US" altLang="de-DE" sz="1600" b="1" dirty="0">
                <a:cs typeface="Arial" panose="020B0604020202020204" pitchFamily="34" charset="0"/>
              </a:rPr>
              <a:t>            37 </a:t>
            </a:r>
            <a:r>
              <a:rPr lang="en-US" altLang="de-DE" sz="1600" b="1" dirty="0" smtClean="0">
                <a:cs typeface="Arial" panose="020B0604020202020204" pitchFamily="34" charset="0"/>
              </a:rPr>
              <a:t>Countries</a:t>
            </a:r>
            <a:endParaRPr lang="de-DE" altLang="de-DE" sz="1600" b="1" dirty="0">
              <a:cs typeface="Arial" panose="020B0604020202020204" pitchFamily="34" charset="0"/>
            </a:endParaRPr>
          </a:p>
        </p:txBody>
      </p:sp>
      <p:pic>
        <p:nvPicPr>
          <p:cNvPr id="81" name="Picture 80"/>
          <p:cNvPicPr>
            <a:picLocks noChangeAspect="1" noChangeArrowheads="1"/>
          </p:cNvPicPr>
          <p:nvPr/>
        </p:nvPicPr>
        <p:blipFill>
          <a:blip r:embed="rId69" cstate="print">
            <a:extLst>
              <a:ext uri="{28A0092B-C50C-407E-A947-70E740481C1C}">
                <a14:useLocalDpi xmlns:a14="http://schemas.microsoft.com/office/drawing/2010/main" val="0"/>
              </a:ext>
            </a:extLst>
          </a:blip>
          <a:srcRect/>
          <a:stretch>
            <a:fillRect/>
          </a:stretch>
        </p:blipFill>
        <p:spPr bwMode="auto">
          <a:xfrm>
            <a:off x="3365500" y="5672138"/>
            <a:ext cx="503237"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81" descr="image"/>
          <p:cNvPicPr>
            <a:picLocks noChangeAspect="1" noChangeArrowheads="1"/>
          </p:cNvPicPr>
          <p:nvPr/>
        </p:nvPicPr>
        <p:blipFill>
          <a:blip r:embed="rId70" cstate="print">
            <a:extLst>
              <a:ext uri="{28A0092B-C50C-407E-A947-70E740481C1C}">
                <a14:useLocalDpi xmlns:a14="http://schemas.microsoft.com/office/drawing/2010/main" val="0"/>
              </a:ext>
            </a:extLst>
          </a:blip>
          <a:srcRect/>
          <a:stretch>
            <a:fillRect/>
          </a:stretch>
        </p:blipFill>
        <p:spPr bwMode="auto">
          <a:xfrm>
            <a:off x="6497637" y="1214438"/>
            <a:ext cx="4826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b_kul"/>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2986087" y="5102226"/>
            <a:ext cx="9556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descr="unilobl"/>
          <p:cNvPicPr>
            <a:picLocks noChangeAspect="1" noChangeArrowheads="1"/>
          </p:cNvPicPr>
          <p:nvPr/>
        </p:nvPicPr>
        <p:blipFill>
          <a:blip r:embed="rId72" cstate="print">
            <a:extLst>
              <a:ext uri="{28A0092B-C50C-407E-A947-70E740481C1C}">
                <a14:useLocalDpi xmlns:a14="http://schemas.microsoft.com/office/drawing/2010/main" val="0"/>
              </a:ext>
            </a:extLst>
          </a:blip>
          <a:srcRect/>
          <a:stretch>
            <a:fillRect/>
          </a:stretch>
        </p:blipFill>
        <p:spPr bwMode="auto">
          <a:xfrm>
            <a:off x="6389687" y="4946651"/>
            <a:ext cx="828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619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5"/>
          <p:cNvSpPr txBox="1">
            <a:spLocks noChangeArrowheads="1"/>
          </p:cNvSpPr>
          <p:nvPr/>
        </p:nvSpPr>
        <p:spPr bwMode="auto">
          <a:xfrm>
            <a:off x="1042988" y="2312988"/>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sz="1600"/>
          </a:p>
        </p:txBody>
      </p:sp>
      <p:sp>
        <p:nvSpPr>
          <p:cNvPr id="18435" name="Text Box 2"/>
          <p:cNvSpPr txBox="1">
            <a:spLocks noChangeArrowheads="1"/>
          </p:cNvSpPr>
          <p:nvPr/>
        </p:nvSpPr>
        <p:spPr bwMode="auto">
          <a:xfrm>
            <a:off x="0" y="0"/>
            <a:ext cx="9144000" cy="5232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800" b="1" dirty="0" err="1"/>
              <a:t>Stopping</a:t>
            </a:r>
            <a:r>
              <a:rPr lang="de-DE" altLang="de-DE" sz="2800" b="1" dirty="0"/>
              <a:t> </a:t>
            </a:r>
            <a:r>
              <a:rPr lang="de-DE" altLang="de-DE" sz="2800" b="1" dirty="0" err="1"/>
              <a:t>C</a:t>
            </a:r>
            <a:r>
              <a:rPr lang="de-DE" altLang="de-DE" sz="2800" b="1" dirty="0" err="1" smtClean="0"/>
              <a:t>ell</a:t>
            </a:r>
            <a:r>
              <a:rPr lang="de-DE" altLang="de-DE" sz="2800" b="1" dirty="0" smtClean="0"/>
              <a:t> </a:t>
            </a:r>
            <a:r>
              <a:rPr lang="de-DE" altLang="de-DE" sz="2800" b="1" dirty="0" err="1"/>
              <a:t>for</a:t>
            </a:r>
            <a:r>
              <a:rPr lang="de-DE" altLang="de-DE" sz="2800" b="1" dirty="0"/>
              <a:t> </a:t>
            </a:r>
            <a:r>
              <a:rPr lang="de-DE" altLang="de-DE" sz="2800" b="1" dirty="0" err="1"/>
              <a:t>the</a:t>
            </a:r>
            <a:r>
              <a:rPr lang="de-DE" altLang="de-DE" sz="2800" b="1" dirty="0"/>
              <a:t> LEB </a:t>
            </a:r>
            <a:r>
              <a:rPr lang="de-DE" altLang="de-DE" sz="2800" b="1" dirty="0" err="1"/>
              <a:t>of</a:t>
            </a:r>
            <a:r>
              <a:rPr lang="de-DE" altLang="de-DE" sz="2800" b="1" dirty="0"/>
              <a:t> </a:t>
            </a:r>
            <a:r>
              <a:rPr lang="de-DE" altLang="de-DE" sz="2800" b="1" dirty="0" err="1"/>
              <a:t>the</a:t>
            </a:r>
            <a:r>
              <a:rPr lang="de-DE" altLang="de-DE" sz="2800" b="1" dirty="0"/>
              <a:t> </a:t>
            </a:r>
            <a:r>
              <a:rPr lang="de-DE" altLang="de-DE" sz="2800" b="1" dirty="0" smtClean="0"/>
              <a:t>Super -FRS</a:t>
            </a:r>
            <a:endParaRPr lang="de-DE" altLang="de-DE" sz="2800" b="1" dirty="0"/>
          </a:p>
        </p:txBody>
      </p:sp>
      <p:grpSp>
        <p:nvGrpSpPr>
          <p:cNvPr id="3" name="Gruppieren 2"/>
          <p:cNvGrpSpPr/>
          <p:nvPr/>
        </p:nvGrpSpPr>
        <p:grpSpPr>
          <a:xfrm>
            <a:off x="128588" y="1073150"/>
            <a:ext cx="4291012" cy="2698750"/>
            <a:chOff x="128588" y="1073150"/>
            <a:chExt cx="4291012" cy="2698750"/>
          </a:xfrm>
        </p:grpSpPr>
        <p:pic>
          <p:nvPicPr>
            <p:cNvPr id="18436" name="Picture 4" descr="E:\Wolfgang\FRSIonCatcherFoto.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1541" b="14372"/>
            <a:stretch>
              <a:fillRect/>
            </a:stretch>
          </p:blipFill>
          <p:spPr bwMode="auto">
            <a:xfrm>
              <a:off x="128588" y="1073150"/>
              <a:ext cx="4291012" cy="2698750"/>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18437" name="Down Arrow Callout 6"/>
            <p:cNvSpPr>
              <a:spLocks noChangeArrowheads="1"/>
            </p:cNvSpPr>
            <p:nvPr/>
          </p:nvSpPr>
          <p:spPr bwMode="auto">
            <a:xfrm>
              <a:off x="685800" y="1086322"/>
              <a:ext cx="1819275" cy="398462"/>
            </a:xfrm>
            <a:prstGeom prst="downArrowCallout">
              <a:avLst>
                <a:gd name="adj1" fmla="val 76434"/>
                <a:gd name="adj2" fmla="val 76434"/>
                <a:gd name="adj3" fmla="val 25000"/>
                <a:gd name="adj4" fmla="val 64977"/>
              </a:avLst>
            </a:prstGeom>
            <a:solidFill>
              <a:srgbClr val="FFFFCC"/>
            </a:solidFill>
            <a:ln w="9525">
              <a:solidFill>
                <a:schemeClr val="tx1"/>
              </a:solidFill>
              <a:round/>
              <a:headEnd/>
              <a:tailEnd/>
            </a:ln>
          </p:spPr>
          <p:txBody>
            <a:bodyPr/>
            <a:lstStyle>
              <a:lvl1pPr eaLnBrk="0" hangingPunct="0">
                <a:defRPr>
                  <a:solidFill>
                    <a:schemeClr val="tx1"/>
                  </a:solidFill>
                  <a:latin typeface="Arial" pitchFamily="34" charset="0"/>
                </a:defRPr>
              </a:lvl1pPr>
              <a:lvl2pPr marL="37931725" indent="-3747452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de-DE" sz="1000">
                  <a:ea typeface="MS PGothic" pitchFamily="34" charset="-128"/>
                </a:rPr>
                <a:t>Cryogenic stopping cell</a:t>
              </a:r>
            </a:p>
          </p:txBody>
        </p:sp>
        <p:sp>
          <p:nvSpPr>
            <p:cNvPr id="18438" name="Down Arrow Callout 10"/>
            <p:cNvSpPr>
              <a:spLocks noChangeArrowheads="1"/>
            </p:cNvSpPr>
            <p:nvPr/>
          </p:nvSpPr>
          <p:spPr bwMode="auto">
            <a:xfrm>
              <a:off x="2582863" y="1081559"/>
              <a:ext cx="1827212" cy="403225"/>
            </a:xfrm>
            <a:prstGeom prst="downArrowCallout">
              <a:avLst>
                <a:gd name="adj1" fmla="val 75861"/>
                <a:gd name="adj2" fmla="val 75861"/>
                <a:gd name="adj3" fmla="val 25000"/>
                <a:gd name="adj4" fmla="val 64977"/>
              </a:avLst>
            </a:prstGeom>
            <a:solidFill>
              <a:srgbClr val="FFFFCC"/>
            </a:solidFill>
            <a:ln w="9525">
              <a:solidFill>
                <a:schemeClr val="tx1"/>
              </a:solidFill>
              <a:round/>
              <a:headEnd/>
              <a:tailEnd/>
            </a:ln>
          </p:spPr>
          <p:txBody>
            <a:bodyPr/>
            <a:lstStyle>
              <a:lvl1pPr eaLnBrk="0" hangingPunct="0">
                <a:defRPr>
                  <a:solidFill>
                    <a:schemeClr val="tx1"/>
                  </a:solidFill>
                  <a:latin typeface="Arial" pitchFamily="34" charset="0"/>
                </a:defRPr>
              </a:lvl1pPr>
              <a:lvl2pPr marL="37931725" indent="-3747452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de-DE" sz="1000">
                  <a:ea typeface="MS PGothic" pitchFamily="34" charset="-128"/>
                </a:rPr>
                <a:t>Multiple-reflection TOF-MS</a:t>
              </a:r>
              <a:endParaRPr lang="en-US" altLang="de-DE" sz="1000">
                <a:ea typeface="MS PGothic" pitchFamily="34" charset="-128"/>
              </a:endParaRPr>
            </a:p>
          </p:txBody>
        </p:sp>
        <p:sp>
          <p:nvSpPr>
            <p:cNvPr id="18439" name="Right Arrow 11"/>
            <p:cNvSpPr>
              <a:spLocks noChangeArrowheads="1"/>
            </p:cNvSpPr>
            <p:nvPr/>
          </p:nvSpPr>
          <p:spPr bwMode="auto">
            <a:xfrm>
              <a:off x="144000" y="1512000"/>
              <a:ext cx="790575" cy="711200"/>
            </a:xfrm>
            <a:prstGeom prst="rightArrow">
              <a:avLst>
                <a:gd name="adj1" fmla="val 50000"/>
                <a:gd name="adj2" fmla="val 19412"/>
              </a:avLst>
            </a:prstGeom>
            <a:solidFill>
              <a:srgbClr val="FFFFCC"/>
            </a:solidFill>
            <a:ln w="9525">
              <a:solidFill>
                <a:schemeClr val="tx1"/>
              </a:solidFill>
              <a:round/>
              <a:headEnd/>
              <a:tailEnd/>
            </a:ln>
          </p:spPr>
          <p:txBody>
            <a:bodyPr anchor="t" anchorCtr="0"/>
            <a:lstStyle>
              <a:lvl1pPr eaLnBrk="0" hangingPunct="0">
                <a:defRPr>
                  <a:solidFill>
                    <a:schemeClr val="tx1"/>
                  </a:solidFill>
                  <a:latin typeface="Arial" pitchFamily="34" charset="0"/>
                </a:defRPr>
              </a:lvl1pPr>
              <a:lvl2pPr marL="37931725" indent="-3747452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de-DE" sz="1000" dirty="0">
                  <a:ea typeface="MS PGothic" pitchFamily="34" charset="-128"/>
                </a:rPr>
                <a:t>Beam </a:t>
              </a:r>
              <a:endParaRPr lang="de-DE" altLang="de-DE" sz="1000" dirty="0">
                <a:ea typeface="MS PGothic" pitchFamily="34" charset="-128"/>
              </a:endParaRPr>
            </a:p>
            <a:p>
              <a:pPr algn="ctr"/>
              <a:r>
                <a:rPr lang="en-US" altLang="de-DE" sz="1000" dirty="0">
                  <a:ea typeface="MS PGothic" pitchFamily="34" charset="-128"/>
                </a:rPr>
                <a:t>from FRS</a:t>
              </a:r>
            </a:p>
          </p:txBody>
        </p:sp>
      </p:grpSp>
      <p:sp>
        <p:nvSpPr>
          <p:cNvPr id="18440" name="Text Box 8"/>
          <p:cNvSpPr txBox="1">
            <a:spLocks noChangeArrowheads="1"/>
          </p:cNvSpPr>
          <p:nvPr/>
        </p:nvSpPr>
        <p:spPr bwMode="auto">
          <a:xfrm>
            <a:off x="4457700" y="923226"/>
            <a:ext cx="4610100" cy="2595017"/>
          </a:xfrm>
          <a:prstGeom prst="rect">
            <a:avLst/>
          </a:prstGeom>
          <a:solidFill>
            <a:srgbClr val="8FBB77">
              <a:alpha val="26000"/>
            </a:srgbClr>
          </a:solidFill>
          <a:ln w="12700">
            <a:solidFill>
              <a:srgbClr val="8FBB77"/>
            </a:solidFill>
            <a:miter lim="800000"/>
            <a:headEnd/>
            <a:tailEnd/>
          </a:ln>
          <a:effectLst/>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de-DE" altLang="de-DE" sz="1600" b="1" dirty="0" err="1"/>
              <a:t>Successfull</a:t>
            </a:r>
            <a:r>
              <a:rPr lang="de-DE" altLang="de-DE" sz="1600" b="1" dirty="0"/>
              <a:t> on-line </a:t>
            </a:r>
            <a:r>
              <a:rPr lang="de-DE" altLang="de-DE" sz="1600" b="1" dirty="0" err="1"/>
              <a:t>test</a:t>
            </a:r>
            <a:r>
              <a:rPr lang="de-DE" altLang="de-DE" sz="1600" b="1" dirty="0"/>
              <a:t> </a:t>
            </a:r>
            <a:r>
              <a:rPr lang="de-DE" altLang="de-DE" sz="1600" b="1" dirty="0" err="1"/>
              <a:t>of</a:t>
            </a:r>
            <a:r>
              <a:rPr lang="de-DE" altLang="de-DE" sz="1600" b="1" dirty="0"/>
              <a:t> </a:t>
            </a:r>
            <a:r>
              <a:rPr lang="de-DE" altLang="de-DE" sz="1600" b="1" dirty="0" err="1"/>
              <a:t>the</a:t>
            </a:r>
            <a:r>
              <a:rPr lang="de-DE" altLang="de-DE" sz="1600" b="1" dirty="0"/>
              <a:t> </a:t>
            </a:r>
            <a:r>
              <a:rPr lang="de-DE" altLang="de-DE" sz="1600" b="1" dirty="0" smtClean="0"/>
              <a:t>prototype </a:t>
            </a:r>
            <a:r>
              <a:rPr lang="de-DE" altLang="de-DE" sz="1600" b="1" dirty="0" err="1"/>
              <a:t>of</a:t>
            </a:r>
            <a:r>
              <a:rPr lang="de-DE" altLang="de-DE" sz="1600" b="1" dirty="0"/>
              <a:t> </a:t>
            </a:r>
            <a:r>
              <a:rPr lang="de-DE" altLang="de-DE" sz="1600" b="1" dirty="0" err="1"/>
              <a:t>the</a:t>
            </a:r>
            <a:r>
              <a:rPr lang="de-DE" altLang="de-DE" sz="1600" b="1" dirty="0"/>
              <a:t> </a:t>
            </a:r>
            <a:r>
              <a:rPr lang="de-DE" altLang="de-DE" sz="1600" b="1" dirty="0" err="1"/>
              <a:t>cryogenic</a:t>
            </a:r>
            <a:r>
              <a:rPr lang="de-DE" altLang="de-DE" sz="1600" b="1" dirty="0"/>
              <a:t> </a:t>
            </a:r>
            <a:r>
              <a:rPr lang="de-DE" altLang="de-DE" sz="1600" b="1" dirty="0" err="1"/>
              <a:t>stopping</a:t>
            </a:r>
            <a:r>
              <a:rPr lang="de-DE" altLang="de-DE" sz="1600" b="1" dirty="0"/>
              <a:t> </a:t>
            </a:r>
            <a:r>
              <a:rPr lang="de-DE" altLang="de-DE" sz="1600" b="1" dirty="0" err="1"/>
              <a:t>cell</a:t>
            </a:r>
            <a:r>
              <a:rPr lang="de-DE" altLang="de-DE" sz="1600" b="1" dirty="0"/>
              <a:t> at </a:t>
            </a:r>
            <a:r>
              <a:rPr lang="de-DE" altLang="de-DE" sz="1600" b="1" dirty="0" err="1"/>
              <a:t>the</a:t>
            </a:r>
            <a:r>
              <a:rPr lang="de-DE" altLang="de-DE" sz="1600" b="1" dirty="0"/>
              <a:t> FRS Ion Catcher 2011/2012</a:t>
            </a:r>
          </a:p>
          <a:p>
            <a:pPr eaLnBrk="1" hangingPunct="1"/>
            <a:r>
              <a:rPr lang="de-DE" altLang="de-DE" sz="400" dirty="0"/>
              <a:t> </a:t>
            </a:r>
          </a:p>
          <a:p>
            <a:pPr algn="l" eaLnBrk="1" hangingPunct="1"/>
            <a:r>
              <a:rPr lang="de-DE" altLang="de-DE" sz="1600" b="1" dirty="0" err="1"/>
              <a:t>Excellent</a:t>
            </a:r>
            <a:r>
              <a:rPr lang="de-DE" altLang="de-DE" sz="1600" b="1" dirty="0"/>
              <a:t> </a:t>
            </a:r>
            <a:r>
              <a:rPr lang="de-DE" altLang="de-DE" sz="1600" b="1" dirty="0" err="1"/>
              <a:t>performance</a:t>
            </a:r>
            <a:r>
              <a:rPr lang="de-DE" altLang="de-DE" sz="1600" b="1" dirty="0"/>
              <a:t> </a:t>
            </a:r>
            <a:r>
              <a:rPr lang="de-DE" altLang="de-DE" sz="1600" b="1" dirty="0" err="1"/>
              <a:t>achieved</a:t>
            </a:r>
            <a:r>
              <a:rPr lang="de-DE" altLang="de-DE" sz="1600" b="1" dirty="0"/>
              <a:t>:</a:t>
            </a:r>
          </a:p>
          <a:p>
            <a:pPr eaLnBrk="1" hangingPunct="1"/>
            <a:r>
              <a:rPr lang="de-DE" altLang="de-DE" sz="400" dirty="0"/>
              <a:t> </a:t>
            </a:r>
          </a:p>
          <a:p>
            <a:pPr marL="285750" indent="-285750" algn="l" eaLnBrk="1" hangingPunct="1">
              <a:buFont typeface="Arial" panose="020B0604020202020204" pitchFamily="34" charset="0"/>
              <a:buChar char="•"/>
            </a:pPr>
            <a:r>
              <a:rPr lang="de-DE" altLang="de-DE" sz="1400" dirty="0" err="1"/>
              <a:t>Stopping</a:t>
            </a:r>
            <a:r>
              <a:rPr lang="de-DE" altLang="de-DE" sz="1400" dirty="0"/>
              <a:t> gas </a:t>
            </a:r>
            <a:r>
              <a:rPr lang="de-DE" altLang="de-DE" sz="1400" dirty="0" err="1"/>
              <a:t>areal</a:t>
            </a:r>
            <a:r>
              <a:rPr lang="de-DE" altLang="de-DE" sz="1400" dirty="0"/>
              <a:t> </a:t>
            </a:r>
            <a:r>
              <a:rPr lang="de-DE" altLang="de-DE" sz="1400" dirty="0" err="1"/>
              <a:t>density</a:t>
            </a:r>
            <a:r>
              <a:rPr lang="de-DE" altLang="de-DE" sz="1400" dirty="0"/>
              <a:t>: 5 mg/cm</a:t>
            </a:r>
            <a:r>
              <a:rPr lang="de-DE" altLang="de-DE" sz="1400" baseline="30000" dirty="0"/>
              <a:t>2</a:t>
            </a:r>
            <a:endParaRPr lang="de-DE" altLang="de-DE" sz="1400" dirty="0"/>
          </a:p>
          <a:p>
            <a:pPr marL="285750" indent="-285750" algn="l" eaLnBrk="1" hangingPunct="1">
              <a:buFont typeface="Arial" panose="020B0604020202020204" pitchFamily="34" charset="0"/>
              <a:buChar char="•"/>
            </a:pPr>
            <a:r>
              <a:rPr lang="de-DE" altLang="de-DE" sz="1400" dirty="0" err="1"/>
              <a:t>Extraction</a:t>
            </a:r>
            <a:r>
              <a:rPr lang="de-DE" altLang="de-DE" sz="1400" dirty="0"/>
              <a:t> </a:t>
            </a:r>
            <a:r>
              <a:rPr lang="de-DE" altLang="de-DE" sz="1400" dirty="0" err="1"/>
              <a:t>efficiency</a:t>
            </a:r>
            <a:r>
              <a:rPr lang="de-DE" altLang="de-DE" sz="1400" dirty="0"/>
              <a:t>:  50%</a:t>
            </a:r>
          </a:p>
          <a:p>
            <a:pPr marL="285750" indent="-285750" algn="l" eaLnBrk="1" hangingPunct="1">
              <a:buFont typeface="Arial" panose="020B0604020202020204" pitchFamily="34" charset="0"/>
              <a:buChar char="•"/>
            </a:pPr>
            <a:r>
              <a:rPr lang="de-DE" altLang="de-DE" sz="1400" dirty="0" err="1"/>
              <a:t>Extraction</a:t>
            </a:r>
            <a:r>
              <a:rPr lang="de-DE" altLang="de-DE" sz="1400" dirty="0"/>
              <a:t> </a:t>
            </a:r>
            <a:r>
              <a:rPr lang="de-DE" altLang="de-DE" sz="1400" dirty="0" err="1"/>
              <a:t>times</a:t>
            </a:r>
            <a:r>
              <a:rPr lang="de-DE" altLang="de-DE" sz="1400" dirty="0"/>
              <a:t>: 25 </a:t>
            </a:r>
            <a:r>
              <a:rPr lang="de-DE" altLang="de-DE" sz="1400" dirty="0" err="1"/>
              <a:t>ms</a:t>
            </a:r>
            <a:endParaRPr lang="de-DE" altLang="de-DE" sz="1400" dirty="0"/>
          </a:p>
          <a:p>
            <a:pPr eaLnBrk="1" hangingPunct="1"/>
            <a:r>
              <a:rPr lang="de-DE" altLang="de-DE" sz="1200" dirty="0"/>
              <a:t> </a:t>
            </a:r>
          </a:p>
          <a:p>
            <a:pPr eaLnBrk="1" hangingPunct="1"/>
            <a:r>
              <a:rPr lang="de-DE" altLang="de-DE" sz="1600" b="1" dirty="0"/>
              <a:t>Test </a:t>
            </a:r>
            <a:r>
              <a:rPr lang="de-DE" altLang="de-DE" sz="1600" b="1" dirty="0" err="1"/>
              <a:t>of</a:t>
            </a:r>
            <a:r>
              <a:rPr lang="de-DE" altLang="de-DE" sz="1600" b="1" dirty="0"/>
              <a:t> rate </a:t>
            </a:r>
            <a:r>
              <a:rPr lang="de-DE" altLang="de-DE" sz="1600" b="1" dirty="0" err="1"/>
              <a:t>capability</a:t>
            </a:r>
            <a:r>
              <a:rPr lang="de-DE" altLang="de-DE" sz="1600" b="1" dirty="0"/>
              <a:t> </a:t>
            </a:r>
          </a:p>
          <a:p>
            <a:pPr eaLnBrk="1" hangingPunct="1"/>
            <a:r>
              <a:rPr lang="de-DE" altLang="de-DE" sz="1600" b="1" dirty="0" err="1"/>
              <a:t>October</a:t>
            </a:r>
            <a:r>
              <a:rPr lang="de-DE" altLang="de-DE" sz="1600" b="1" dirty="0"/>
              <a:t> 2014</a:t>
            </a:r>
          </a:p>
        </p:txBody>
      </p:sp>
      <p:sp>
        <p:nvSpPr>
          <p:cNvPr id="18441" name="Text Box 18"/>
          <p:cNvSpPr txBox="1">
            <a:spLocks noChangeArrowheads="1"/>
          </p:cNvSpPr>
          <p:nvPr/>
        </p:nvSpPr>
        <p:spPr bwMode="auto">
          <a:xfrm>
            <a:off x="394374" y="4005064"/>
            <a:ext cx="8673425" cy="2625795"/>
          </a:xfrm>
          <a:prstGeom prst="rect">
            <a:avLst/>
          </a:prstGeom>
          <a:solidFill>
            <a:srgbClr val="FFCC99">
              <a:alpha val="86000"/>
            </a:srgbClr>
          </a:solidFill>
          <a:ln w="12700">
            <a:solidFill>
              <a:schemeClr val="tx1"/>
            </a:solidFill>
            <a:miter lim="800000"/>
            <a:headEnd/>
            <a:tailEnd/>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4625" indent="-174625" algn="l" eaLnBrk="1" hangingPunct="1">
              <a:buFontTx/>
              <a:buChar char="•"/>
            </a:pPr>
            <a:r>
              <a:rPr lang="de-DE" altLang="de-DE" sz="1600" dirty="0">
                <a:cs typeface="Arial" panose="020B0604020202020204" pitchFamily="34" charset="0"/>
              </a:rPr>
              <a:t> </a:t>
            </a:r>
            <a:r>
              <a:rPr lang="de-DE" altLang="de-DE" sz="1600" dirty="0" err="1">
                <a:cs typeface="Arial" panose="020B0604020202020204" pitchFamily="34" charset="0"/>
              </a:rPr>
              <a:t>Specifications</a:t>
            </a:r>
            <a:r>
              <a:rPr lang="de-DE" altLang="de-DE" sz="1600" dirty="0">
                <a:cs typeface="Arial" panose="020B0604020202020204" pitchFamily="34" charset="0"/>
              </a:rPr>
              <a:t> (PSP 2.4.11.2.x) </a:t>
            </a:r>
            <a:r>
              <a:rPr lang="de-DE" altLang="de-DE" sz="1600" dirty="0" err="1">
                <a:cs typeface="Arial" panose="020B0604020202020204" pitchFamily="34" charset="0"/>
              </a:rPr>
              <a:t>and</a:t>
            </a:r>
            <a:r>
              <a:rPr lang="de-DE" altLang="de-DE" sz="1600" dirty="0">
                <a:cs typeface="Arial" panose="020B0604020202020204" pitchFamily="34" charset="0"/>
              </a:rPr>
              <a:t> </a:t>
            </a:r>
            <a:r>
              <a:rPr lang="de-DE" altLang="de-DE" sz="1600" dirty="0" err="1">
                <a:cs typeface="Arial" panose="020B0604020202020204" pitchFamily="34" charset="0"/>
              </a:rPr>
              <a:t>contract</a:t>
            </a:r>
            <a:r>
              <a:rPr lang="de-DE" altLang="de-DE" sz="1600" dirty="0">
                <a:cs typeface="Arial" panose="020B0604020202020204" pitchFamily="34" charset="0"/>
              </a:rPr>
              <a:t> </a:t>
            </a:r>
            <a:r>
              <a:rPr lang="de-DE" altLang="de-DE" sz="1600" dirty="0" err="1">
                <a:cs typeface="Arial" panose="020B0604020202020204" pitchFamily="34" charset="0"/>
              </a:rPr>
              <a:t>with</a:t>
            </a:r>
            <a:r>
              <a:rPr lang="de-DE" altLang="de-DE" sz="1600" dirty="0">
                <a:cs typeface="Arial" panose="020B0604020202020204" pitchFamily="34" charset="0"/>
              </a:rPr>
              <a:t> </a:t>
            </a:r>
            <a:r>
              <a:rPr lang="de-DE" altLang="de-DE" sz="1600" dirty="0" err="1">
                <a:cs typeface="Arial" panose="020B0604020202020204" pitchFamily="34" charset="0"/>
              </a:rPr>
              <a:t>Finland</a:t>
            </a:r>
            <a:r>
              <a:rPr lang="de-DE" altLang="de-DE" sz="1600" dirty="0">
                <a:cs typeface="Arial" panose="020B0604020202020204" pitchFamily="34" charset="0"/>
              </a:rPr>
              <a:t> in </a:t>
            </a:r>
            <a:r>
              <a:rPr lang="de-DE" altLang="de-DE" sz="1600" dirty="0" err="1">
                <a:cs typeface="Arial" panose="020B0604020202020204" pitchFamily="34" charset="0"/>
              </a:rPr>
              <a:t>preparation</a:t>
            </a:r>
            <a:endParaRPr lang="de-DE" altLang="de-DE" sz="1600" dirty="0">
              <a:cs typeface="Arial" panose="020B0604020202020204" pitchFamily="34" charset="0"/>
            </a:endParaRPr>
          </a:p>
          <a:p>
            <a:pPr marL="174625" indent="-174625" algn="l" eaLnBrk="1" hangingPunct="1"/>
            <a:r>
              <a:rPr lang="de-DE" altLang="de-DE" sz="1600" dirty="0">
                <a:cs typeface="Arial" panose="020B0604020202020204" pitchFamily="34" charset="0"/>
              </a:rPr>
              <a:t> </a:t>
            </a:r>
          </a:p>
          <a:p>
            <a:pPr marL="174625" indent="-174625" algn="l" eaLnBrk="1" hangingPunct="1">
              <a:buFontTx/>
              <a:buChar char="•"/>
            </a:pPr>
            <a:r>
              <a:rPr lang="de-DE" altLang="de-DE" sz="1600" dirty="0">
                <a:cs typeface="Arial" panose="020B0604020202020204" pitchFamily="34" charset="0"/>
              </a:rPr>
              <a:t> JLU Gießen </a:t>
            </a:r>
            <a:r>
              <a:rPr lang="de-DE" altLang="de-DE" sz="1600" dirty="0" err="1">
                <a:cs typeface="Arial" panose="020B0604020202020204" pitchFamily="34" charset="0"/>
              </a:rPr>
              <a:t>application</a:t>
            </a:r>
            <a:r>
              <a:rPr lang="de-DE" altLang="de-DE" sz="1600" dirty="0">
                <a:cs typeface="Arial" panose="020B0604020202020204" pitchFamily="34" charset="0"/>
              </a:rPr>
              <a:t> </a:t>
            </a:r>
            <a:r>
              <a:rPr lang="de-DE" altLang="de-DE" sz="1600" dirty="0" err="1">
                <a:cs typeface="Arial" panose="020B0604020202020204" pitchFamily="34" charset="0"/>
              </a:rPr>
              <a:t>for</a:t>
            </a:r>
            <a:r>
              <a:rPr lang="de-DE" altLang="de-DE" sz="1600" dirty="0">
                <a:cs typeface="Arial" panose="020B0604020202020204" pitchFamily="34" charset="0"/>
              </a:rPr>
              <a:t> BMBF-Verbundforschung 2015-2018 </a:t>
            </a:r>
            <a:br>
              <a:rPr lang="de-DE" altLang="de-DE" sz="1600" dirty="0">
                <a:cs typeface="Arial" panose="020B0604020202020204" pitchFamily="34" charset="0"/>
              </a:rPr>
            </a:br>
            <a:r>
              <a:rPr lang="de-DE" altLang="de-DE" sz="1600" dirty="0">
                <a:cs typeface="Arial" panose="020B0604020202020204" pitchFamily="34" charset="0"/>
              </a:rPr>
              <a:t>  </a:t>
            </a:r>
            <a:r>
              <a:rPr lang="de-DE" altLang="de-DE" sz="1600" dirty="0" smtClean="0">
                <a:cs typeface="Arial" panose="020B0604020202020204" pitchFamily="34" charset="0"/>
              </a:rPr>
              <a:t>   </a:t>
            </a:r>
            <a:r>
              <a:rPr lang="de-DE" altLang="de-DE" sz="1600" dirty="0" err="1">
                <a:cs typeface="Arial" panose="020B0604020202020204" pitchFamily="34" charset="0"/>
              </a:rPr>
              <a:t>for</a:t>
            </a:r>
            <a:r>
              <a:rPr lang="de-DE" altLang="de-DE" sz="1600" dirty="0">
                <a:cs typeface="Arial" panose="020B0604020202020204" pitchFamily="34" charset="0"/>
              </a:rPr>
              <a:t> FAIR Core </a:t>
            </a:r>
            <a:r>
              <a:rPr lang="de-DE" altLang="de-DE" sz="1600" dirty="0" err="1">
                <a:cs typeface="Arial" panose="020B0604020202020204" pitchFamily="34" charset="0"/>
              </a:rPr>
              <a:t>Invest</a:t>
            </a:r>
            <a:r>
              <a:rPr lang="de-DE" altLang="de-DE" sz="1600" dirty="0">
                <a:cs typeface="Arial" panose="020B0604020202020204" pitchFamily="34" charset="0"/>
              </a:rPr>
              <a:t> </a:t>
            </a:r>
            <a:r>
              <a:rPr lang="de-DE" altLang="de-DE" sz="1600" dirty="0" err="1">
                <a:cs typeface="Arial" panose="020B0604020202020204" pitchFamily="34" charset="0"/>
              </a:rPr>
              <a:t>to</a:t>
            </a:r>
            <a:r>
              <a:rPr lang="de-DE" altLang="de-DE" sz="1600" dirty="0">
                <a:cs typeface="Arial" panose="020B0604020202020204" pitchFamily="34" charset="0"/>
              </a:rPr>
              <a:t> </a:t>
            </a:r>
            <a:r>
              <a:rPr lang="de-DE" altLang="de-DE" sz="1600" dirty="0" err="1">
                <a:cs typeface="Arial" panose="020B0604020202020204" pitchFamily="34" charset="0"/>
              </a:rPr>
              <a:t>be</a:t>
            </a:r>
            <a:r>
              <a:rPr lang="de-DE" altLang="de-DE" sz="1600" dirty="0">
                <a:cs typeface="Arial" panose="020B0604020202020204" pitchFamily="34" charset="0"/>
              </a:rPr>
              <a:t> </a:t>
            </a:r>
            <a:r>
              <a:rPr lang="de-DE" altLang="de-DE" sz="1600" dirty="0" err="1">
                <a:cs typeface="Arial" panose="020B0604020202020204" pitchFamily="34" charset="0"/>
              </a:rPr>
              <a:t>submitted</a:t>
            </a:r>
            <a:endParaRPr lang="de-DE" altLang="de-DE" sz="1600" dirty="0">
              <a:cs typeface="Arial" panose="020B0604020202020204" pitchFamily="34" charset="0"/>
            </a:endParaRPr>
          </a:p>
          <a:p>
            <a:pPr marL="174625" indent="-174625" algn="l" eaLnBrk="1" hangingPunct="1"/>
            <a:r>
              <a:rPr lang="de-DE" altLang="de-DE" sz="1600" dirty="0">
                <a:cs typeface="Arial" panose="020B0604020202020204" pitchFamily="34" charset="0"/>
              </a:rPr>
              <a:t>  </a:t>
            </a:r>
          </a:p>
          <a:p>
            <a:pPr marL="174625" indent="-174625" algn="l" eaLnBrk="1" hangingPunct="1">
              <a:buFontTx/>
              <a:buChar char="•"/>
            </a:pPr>
            <a:r>
              <a:rPr lang="de-DE" altLang="de-DE" sz="1600" dirty="0">
                <a:cs typeface="Arial" panose="020B0604020202020204" pitchFamily="34" charset="0"/>
              </a:rPr>
              <a:t> TDR (PSP 1.2.1.2) in </a:t>
            </a:r>
            <a:r>
              <a:rPr lang="de-DE" altLang="de-DE" sz="1600" dirty="0" err="1">
                <a:cs typeface="Arial" panose="020B0604020202020204" pitchFamily="34" charset="0"/>
              </a:rPr>
              <a:t>preparation</a:t>
            </a:r>
            <a:r>
              <a:rPr lang="de-DE" altLang="de-DE" sz="1600" dirty="0">
                <a:cs typeface="Arial" panose="020B0604020202020204" pitchFamily="34" charset="0"/>
              </a:rPr>
              <a:t> (</a:t>
            </a:r>
            <a:r>
              <a:rPr lang="de-DE" altLang="de-DE" sz="1600" dirty="0" err="1">
                <a:cs typeface="Arial" panose="020B0604020202020204" pitchFamily="34" charset="0"/>
              </a:rPr>
              <a:t>to</a:t>
            </a:r>
            <a:r>
              <a:rPr lang="de-DE" altLang="de-DE" sz="1600" dirty="0">
                <a:cs typeface="Arial" panose="020B0604020202020204" pitchFamily="34" charset="0"/>
              </a:rPr>
              <a:t> </a:t>
            </a:r>
            <a:r>
              <a:rPr lang="de-DE" altLang="de-DE" sz="1600" dirty="0" err="1">
                <a:cs typeface="Arial" panose="020B0604020202020204" pitchFamily="34" charset="0"/>
              </a:rPr>
              <a:t>be</a:t>
            </a:r>
            <a:r>
              <a:rPr lang="de-DE" altLang="de-DE" sz="1600" dirty="0">
                <a:cs typeface="Arial" panose="020B0604020202020204" pitchFamily="34" charset="0"/>
              </a:rPr>
              <a:t> </a:t>
            </a:r>
            <a:r>
              <a:rPr lang="de-DE" altLang="de-DE" sz="1600" dirty="0" err="1">
                <a:cs typeface="Arial" panose="020B0604020202020204" pitchFamily="34" charset="0"/>
              </a:rPr>
              <a:t>submitted</a:t>
            </a:r>
            <a:r>
              <a:rPr lang="de-DE" altLang="de-DE" sz="1600" dirty="0">
                <a:cs typeface="Arial" panose="020B0604020202020204" pitchFamily="34" charset="0"/>
              </a:rPr>
              <a:t> spring 2015)</a:t>
            </a:r>
          </a:p>
          <a:p>
            <a:pPr marL="174625" indent="-174625" algn="l" eaLnBrk="1" hangingPunct="1"/>
            <a:r>
              <a:rPr lang="de-DE" altLang="de-DE" sz="1600" dirty="0">
                <a:cs typeface="Arial" panose="020B0604020202020204" pitchFamily="34" charset="0"/>
              </a:rPr>
              <a:t>   </a:t>
            </a:r>
            <a:r>
              <a:rPr lang="de-DE" altLang="de-DE" sz="1600" dirty="0" smtClean="0">
                <a:cs typeface="Arial" panose="020B0604020202020204" pitchFamily="34" charset="0"/>
              </a:rPr>
              <a:t> Design </a:t>
            </a:r>
            <a:r>
              <a:rPr lang="de-DE" altLang="de-DE" sz="1600" dirty="0" err="1">
                <a:cs typeface="Arial" panose="020B0604020202020204" pitchFamily="34" charset="0"/>
              </a:rPr>
              <a:t>is</a:t>
            </a:r>
            <a:r>
              <a:rPr lang="de-DE" altLang="de-DE" sz="1600" dirty="0">
                <a:cs typeface="Arial" panose="020B0604020202020204" pitchFamily="34" charset="0"/>
              </a:rPr>
              <a:t> </a:t>
            </a:r>
            <a:r>
              <a:rPr lang="de-DE" altLang="de-DE" sz="1600" dirty="0" err="1">
                <a:cs typeface="Arial" panose="020B0604020202020204" pitchFamily="34" charset="0"/>
              </a:rPr>
              <a:t>based</a:t>
            </a:r>
            <a:r>
              <a:rPr lang="de-DE" altLang="de-DE" sz="1600" dirty="0">
                <a:cs typeface="Arial" panose="020B0604020202020204" pitchFamily="34" charset="0"/>
              </a:rPr>
              <a:t> on </a:t>
            </a:r>
            <a:r>
              <a:rPr lang="de-DE" altLang="de-DE" sz="1600" dirty="0" err="1">
                <a:cs typeface="Arial" panose="020B0604020202020204" pitchFamily="34" charset="0"/>
              </a:rPr>
              <a:t>novel</a:t>
            </a:r>
            <a:r>
              <a:rPr lang="de-DE" altLang="de-DE" sz="1600" dirty="0">
                <a:cs typeface="Arial" panose="020B0604020202020204" pitchFamily="34" charset="0"/>
              </a:rPr>
              <a:t> </a:t>
            </a:r>
            <a:r>
              <a:rPr lang="de-DE" altLang="de-DE" sz="1600" dirty="0" err="1">
                <a:cs typeface="Arial" panose="020B0604020202020204" pitchFamily="34" charset="0"/>
              </a:rPr>
              <a:t>concept</a:t>
            </a:r>
            <a:r>
              <a:rPr lang="de-DE" altLang="de-DE" sz="1600" dirty="0">
                <a:cs typeface="Arial" panose="020B0604020202020204" pitchFamily="34" charset="0"/>
              </a:rPr>
              <a:t> </a:t>
            </a:r>
            <a:r>
              <a:rPr lang="de-DE" altLang="de-DE" sz="1600" dirty="0" err="1">
                <a:cs typeface="Arial" panose="020B0604020202020204" pitchFamily="34" charset="0"/>
              </a:rPr>
              <a:t>with</a:t>
            </a:r>
            <a:r>
              <a:rPr lang="de-DE" altLang="de-DE" sz="1600" dirty="0">
                <a:cs typeface="Arial" panose="020B0604020202020204" pitchFamily="34" charset="0"/>
              </a:rPr>
              <a:t> </a:t>
            </a:r>
            <a:r>
              <a:rPr lang="de-DE" altLang="de-DE" sz="1600" dirty="0" err="1">
                <a:cs typeface="Arial" panose="020B0604020202020204" pitchFamily="34" charset="0"/>
              </a:rPr>
              <a:t>vertical</a:t>
            </a:r>
            <a:r>
              <a:rPr lang="de-DE" altLang="de-DE" sz="1600" dirty="0">
                <a:cs typeface="Arial" panose="020B0604020202020204" pitchFamily="34" charset="0"/>
              </a:rPr>
              <a:t> </a:t>
            </a:r>
            <a:r>
              <a:rPr lang="de-DE" altLang="de-DE" sz="1600" dirty="0" err="1">
                <a:cs typeface="Arial" panose="020B0604020202020204" pitchFamily="34" charset="0"/>
              </a:rPr>
              <a:t>ion</a:t>
            </a:r>
            <a:r>
              <a:rPr lang="de-DE" altLang="de-DE" sz="1600" dirty="0">
                <a:cs typeface="Arial" panose="020B0604020202020204" pitchFamily="34" charset="0"/>
              </a:rPr>
              <a:t> </a:t>
            </a:r>
            <a:r>
              <a:rPr lang="de-DE" altLang="de-DE" sz="1600" dirty="0" err="1">
                <a:cs typeface="Arial" panose="020B0604020202020204" pitchFamily="34" charset="0"/>
              </a:rPr>
              <a:t>extraction</a:t>
            </a:r>
            <a:r>
              <a:rPr lang="de-DE" altLang="de-DE" sz="1600" dirty="0">
                <a:cs typeface="Arial" panose="020B0604020202020204" pitchFamily="34" charset="0"/>
              </a:rPr>
              <a:t>:</a:t>
            </a:r>
            <a:br>
              <a:rPr lang="de-DE" altLang="de-DE" sz="1600" dirty="0">
                <a:cs typeface="Arial" panose="020B0604020202020204" pitchFamily="34" charset="0"/>
              </a:rPr>
            </a:br>
            <a:r>
              <a:rPr lang="de-DE" altLang="de-DE" sz="1600" dirty="0">
                <a:cs typeface="Arial" panose="020B0604020202020204" pitchFamily="34" charset="0"/>
              </a:rPr>
              <a:t>   - </a:t>
            </a:r>
            <a:r>
              <a:rPr lang="de-DE" altLang="de-DE" sz="1600" dirty="0" err="1">
                <a:cs typeface="Arial" panose="020B0604020202020204" pitchFamily="34" charset="0"/>
              </a:rPr>
              <a:t>Enables</a:t>
            </a:r>
            <a:r>
              <a:rPr lang="de-DE" altLang="de-DE" sz="1600" dirty="0">
                <a:cs typeface="Arial" panose="020B0604020202020204" pitchFamily="34" charset="0"/>
              </a:rPr>
              <a:t> </a:t>
            </a:r>
            <a:r>
              <a:rPr lang="de-DE" altLang="de-DE" sz="1600" dirty="0" err="1">
                <a:cs typeface="Arial" panose="020B0604020202020204" pitchFamily="34" charset="0"/>
              </a:rPr>
              <a:t>unprecedented</a:t>
            </a:r>
            <a:r>
              <a:rPr lang="de-DE" altLang="de-DE" sz="1600" dirty="0">
                <a:cs typeface="Arial" panose="020B0604020202020204" pitchFamily="34" charset="0"/>
              </a:rPr>
              <a:t> rate </a:t>
            </a:r>
            <a:r>
              <a:rPr lang="de-DE" altLang="de-DE" sz="1600" dirty="0" err="1">
                <a:cs typeface="Arial" panose="020B0604020202020204" pitchFamily="34" charset="0"/>
              </a:rPr>
              <a:t>capability</a:t>
            </a:r>
            <a:r>
              <a:rPr lang="de-DE" altLang="de-DE" sz="1600" dirty="0">
                <a:cs typeface="Arial" panose="020B0604020202020204" pitchFamily="34" charset="0"/>
              </a:rPr>
              <a:t> </a:t>
            </a:r>
          </a:p>
          <a:p>
            <a:pPr marL="174625" indent="-174625" algn="l" eaLnBrk="1" hangingPunct="1"/>
            <a:r>
              <a:rPr lang="de-DE" altLang="de-DE" sz="1600" dirty="0">
                <a:cs typeface="Arial" panose="020B0604020202020204" pitchFamily="34" charset="0"/>
              </a:rPr>
              <a:t>   </a:t>
            </a:r>
            <a:r>
              <a:rPr lang="de-DE" altLang="de-DE" sz="1600" dirty="0" smtClean="0">
                <a:cs typeface="Arial" panose="020B0604020202020204" pitchFamily="34" charset="0"/>
              </a:rPr>
              <a:t>     </a:t>
            </a:r>
            <a:r>
              <a:rPr lang="de-DE" altLang="de-DE" sz="1600" dirty="0" err="1" smtClean="0">
                <a:cs typeface="Arial" panose="020B0604020202020204" pitchFamily="34" charset="0"/>
              </a:rPr>
              <a:t>and</a:t>
            </a:r>
            <a:r>
              <a:rPr lang="de-DE" altLang="de-DE" sz="1600" dirty="0" smtClean="0">
                <a:cs typeface="Arial" panose="020B0604020202020204" pitchFamily="34" charset="0"/>
              </a:rPr>
              <a:t> </a:t>
            </a:r>
            <a:r>
              <a:rPr lang="de-DE" altLang="de-DE" sz="1600" dirty="0" err="1">
                <a:cs typeface="Arial" panose="020B0604020202020204" pitchFamily="34" charset="0"/>
              </a:rPr>
              <a:t>areal</a:t>
            </a:r>
            <a:r>
              <a:rPr lang="de-DE" altLang="de-DE" sz="1600" dirty="0">
                <a:cs typeface="Arial" panose="020B0604020202020204" pitchFamily="34" charset="0"/>
              </a:rPr>
              <a:t> </a:t>
            </a:r>
            <a:r>
              <a:rPr lang="de-DE" altLang="de-DE" sz="1600" dirty="0" err="1">
                <a:cs typeface="Arial" panose="020B0604020202020204" pitchFamily="34" charset="0"/>
              </a:rPr>
              <a:t>density</a:t>
            </a:r>
            <a:r>
              <a:rPr lang="de-DE" altLang="de-DE" sz="1600" dirty="0">
                <a:cs typeface="Arial" panose="020B0604020202020204" pitchFamily="34" charset="0"/>
              </a:rPr>
              <a:t> (20 </a:t>
            </a:r>
            <a:r>
              <a:rPr lang="de-DE" altLang="de-DE" sz="1600" dirty="0" err="1">
                <a:cs typeface="Arial" panose="020B0604020202020204" pitchFamily="34" charset="0"/>
              </a:rPr>
              <a:t>to</a:t>
            </a:r>
            <a:r>
              <a:rPr lang="de-DE" altLang="de-DE" sz="1600" dirty="0">
                <a:cs typeface="Arial" panose="020B0604020202020204" pitchFamily="34" charset="0"/>
              </a:rPr>
              <a:t> 40 mg/cm</a:t>
            </a:r>
            <a:r>
              <a:rPr lang="de-DE" altLang="de-DE" sz="1600" baseline="30000" dirty="0">
                <a:cs typeface="Arial" panose="020B0604020202020204" pitchFamily="34" charset="0"/>
              </a:rPr>
              <a:t>2</a:t>
            </a:r>
            <a:r>
              <a:rPr lang="de-DE" altLang="de-DE" sz="1600" dirty="0">
                <a:cs typeface="Arial" panose="020B0604020202020204" pitchFamily="34" charset="0"/>
              </a:rPr>
              <a:t>)</a:t>
            </a:r>
          </a:p>
          <a:p>
            <a:pPr marL="174625" indent="-174625" algn="l" eaLnBrk="1" hangingPunct="1"/>
            <a:r>
              <a:rPr lang="de-DE" altLang="de-DE" sz="1600" dirty="0">
                <a:cs typeface="Arial" panose="020B0604020202020204" pitchFamily="34" charset="0"/>
              </a:rPr>
              <a:t> </a:t>
            </a:r>
            <a:r>
              <a:rPr lang="de-DE" altLang="de-DE" sz="1600" dirty="0" smtClean="0">
                <a:cs typeface="Arial" panose="020B0604020202020204" pitchFamily="34" charset="0"/>
              </a:rPr>
              <a:t>     </a:t>
            </a:r>
            <a:r>
              <a:rPr lang="de-DE" altLang="de-DE" sz="1600" dirty="0">
                <a:cs typeface="Arial" panose="020B0604020202020204" pitchFamily="34" charset="0"/>
              </a:rPr>
              <a:t>- </a:t>
            </a:r>
            <a:r>
              <a:rPr lang="de-DE" altLang="de-DE" sz="1600" dirty="0" err="1">
                <a:cs typeface="Arial" panose="020B0604020202020204" pitchFamily="34" charset="0"/>
              </a:rPr>
              <a:t>Removes</a:t>
            </a:r>
            <a:r>
              <a:rPr lang="de-DE" altLang="de-DE" sz="1600" dirty="0">
                <a:cs typeface="Arial" panose="020B0604020202020204" pitchFamily="34" charset="0"/>
              </a:rPr>
              <a:t> </a:t>
            </a:r>
            <a:r>
              <a:rPr lang="de-DE" altLang="de-DE" sz="1600" dirty="0" err="1">
                <a:cs typeface="Arial" panose="020B0604020202020204" pitchFamily="34" charset="0"/>
              </a:rPr>
              <a:t>performance</a:t>
            </a:r>
            <a:r>
              <a:rPr lang="de-DE" altLang="de-DE" sz="1600" dirty="0">
                <a:cs typeface="Arial" panose="020B0604020202020204" pitchFamily="34" charset="0"/>
              </a:rPr>
              <a:t> </a:t>
            </a:r>
            <a:r>
              <a:rPr lang="de-DE" altLang="de-DE" sz="1600" dirty="0" err="1">
                <a:cs typeface="Arial" panose="020B0604020202020204" pitchFamily="34" charset="0"/>
              </a:rPr>
              <a:t>bottleneck</a:t>
            </a:r>
            <a:r>
              <a:rPr lang="de-DE" altLang="de-DE" sz="1600" dirty="0">
                <a:cs typeface="Arial" panose="020B0604020202020204" pitchFamily="34" charset="0"/>
              </a:rPr>
              <a:t> </a:t>
            </a:r>
            <a:r>
              <a:rPr lang="de-DE" altLang="de-DE" sz="1600" dirty="0" err="1">
                <a:cs typeface="Arial" panose="020B0604020202020204" pitchFamily="34" charset="0"/>
              </a:rPr>
              <a:t>of</a:t>
            </a:r>
            <a:r>
              <a:rPr lang="de-DE" altLang="de-DE" sz="1600" dirty="0">
                <a:cs typeface="Arial" panose="020B0604020202020204" pitchFamily="34" charset="0"/>
              </a:rPr>
              <a:t> </a:t>
            </a:r>
            <a:r>
              <a:rPr lang="de-DE" altLang="de-DE" sz="1600" dirty="0" err="1">
                <a:cs typeface="Arial" panose="020B0604020202020204" pitchFamily="34" charset="0"/>
              </a:rPr>
              <a:t>present</a:t>
            </a:r>
            <a:r>
              <a:rPr lang="de-DE" altLang="de-DE" sz="1600" dirty="0">
                <a:cs typeface="Arial" panose="020B0604020202020204" pitchFamily="34" charset="0"/>
              </a:rPr>
              <a:t> </a:t>
            </a:r>
            <a:r>
              <a:rPr lang="de-DE" altLang="de-DE" sz="1600" dirty="0" err="1">
                <a:cs typeface="Arial" panose="020B0604020202020204" pitchFamily="34" charset="0"/>
              </a:rPr>
              <a:t>stopping</a:t>
            </a:r>
            <a:r>
              <a:rPr lang="de-DE" altLang="de-DE" sz="1600" dirty="0">
                <a:cs typeface="Arial" panose="020B0604020202020204" pitchFamily="34" charset="0"/>
              </a:rPr>
              <a:t> </a:t>
            </a:r>
            <a:r>
              <a:rPr lang="de-DE" altLang="de-DE" sz="1600" dirty="0" err="1">
                <a:cs typeface="Arial" panose="020B0604020202020204" pitchFamily="34" charset="0"/>
              </a:rPr>
              <a:t>cells</a:t>
            </a:r>
            <a:r>
              <a:rPr lang="de-DE" altLang="de-DE" sz="1600" dirty="0">
                <a:cs typeface="Arial" panose="020B0604020202020204" pitchFamily="34" charset="0"/>
              </a:rPr>
              <a:t> </a:t>
            </a:r>
            <a:endParaRPr lang="en-US" altLang="de-DE" sz="1600" dirty="0">
              <a:cs typeface="Arial" panose="020B0604020202020204" pitchFamily="34" charset="0"/>
            </a:endParaRPr>
          </a:p>
        </p:txBody>
      </p:sp>
      <p:pic>
        <p:nvPicPr>
          <p:cNvPr id="18442" name="Picture 20"/>
          <p:cNvPicPr>
            <a:picLocks noChangeAspect="1" noChangeArrowheads="1"/>
          </p:cNvPicPr>
          <p:nvPr/>
        </p:nvPicPr>
        <p:blipFill>
          <a:blip r:embed="rId5" cstate="print">
            <a:lum contrast="20000"/>
            <a:extLst>
              <a:ext uri="{28A0092B-C50C-407E-A947-70E740481C1C}">
                <a14:useLocalDpi xmlns:a14="http://schemas.microsoft.com/office/drawing/2010/main" val="0"/>
              </a:ext>
            </a:extLst>
          </a:blip>
          <a:srcRect r="4152"/>
          <a:stretch>
            <a:fillRect/>
          </a:stretch>
        </p:blipFill>
        <p:spPr bwMode="auto">
          <a:xfrm>
            <a:off x="6758079" y="4437112"/>
            <a:ext cx="2062393" cy="1800200"/>
          </a:xfrm>
          <a:prstGeom prst="rect">
            <a:avLst/>
          </a:prstGeom>
          <a:noFill/>
          <a:ln w="12700">
            <a:solidFill>
              <a:schemeClr val="bg2"/>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grpSp>
        <p:nvGrpSpPr>
          <p:cNvPr id="18443" name="Group 21"/>
          <p:cNvGrpSpPr>
            <a:grpSpLocks/>
          </p:cNvGrpSpPr>
          <p:nvPr/>
        </p:nvGrpSpPr>
        <p:grpSpPr bwMode="auto">
          <a:xfrm>
            <a:off x="4499992" y="2856731"/>
            <a:ext cx="2205038" cy="1076325"/>
            <a:chOff x="4323" y="1866"/>
            <a:chExt cx="1389" cy="678"/>
          </a:xfrm>
        </p:grpSpPr>
        <p:sp>
          <p:nvSpPr>
            <p:cNvPr id="18444" name="Rectangle 10"/>
            <p:cNvSpPr>
              <a:spLocks noChangeArrowheads="1"/>
            </p:cNvSpPr>
            <p:nvPr/>
          </p:nvSpPr>
          <p:spPr bwMode="auto">
            <a:xfrm>
              <a:off x="4370" y="1866"/>
              <a:ext cx="1342" cy="678"/>
            </a:xfrm>
            <a:prstGeom prst="rect">
              <a:avLst/>
            </a:prstGeom>
            <a:solidFill>
              <a:srgbClr val="F3F3FB"/>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a:p>
          </p:txBody>
        </p:sp>
        <p:pic>
          <p:nvPicPr>
            <p:cNvPr id="18445" name="Picture 22" descr="J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3" y="2254"/>
              <a:ext cx="35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6" name="Group 27"/>
            <p:cNvGrpSpPr>
              <a:grpSpLocks/>
            </p:cNvGrpSpPr>
            <p:nvPr/>
          </p:nvGrpSpPr>
          <p:grpSpPr bwMode="auto">
            <a:xfrm>
              <a:off x="5109" y="1975"/>
              <a:ext cx="584" cy="240"/>
              <a:chOff x="185" y="528"/>
              <a:chExt cx="1995" cy="816"/>
            </a:xfrm>
          </p:grpSpPr>
          <p:pic>
            <p:nvPicPr>
              <p:cNvPr id="18450" name="Picture 25" descr="RUGR_logoEN_rood_RGB"/>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3" y="981"/>
                <a:ext cx="1318"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26" descr="KVI_logo_oblong_cmy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5" y="528"/>
                <a:ext cx="1995"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7" name="Picture 17" descr="jlu-logo-6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3" y="2102"/>
              <a:ext cx="563"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29" descr="GSI_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24" y="2339"/>
              <a:ext cx="49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Text Box 17"/>
            <p:cNvSpPr txBox="1">
              <a:spLocks noChangeArrowheads="1"/>
            </p:cNvSpPr>
            <p:nvPr/>
          </p:nvSpPr>
          <p:spPr bwMode="auto">
            <a:xfrm>
              <a:off x="4323" y="1877"/>
              <a:ext cx="835"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400" b="1" dirty="0" err="1"/>
                <a:t>Collaboration</a:t>
              </a:r>
              <a:endParaRPr lang="en-US" altLang="de-DE" sz="1400" b="1" dirty="0"/>
            </a:p>
          </p:txBody>
        </p:sp>
      </p:grpSp>
      <p:sp>
        <p:nvSpPr>
          <p:cNvPr id="21"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4" name="Foliennummernplatzhalter 3"/>
          <p:cNvSpPr>
            <a:spLocks noGrp="1"/>
          </p:cNvSpPr>
          <p:nvPr>
            <p:ph type="sldNum" sz="quarter" idx="10"/>
          </p:nvPr>
        </p:nvSpPr>
        <p:spPr/>
        <p:txBody>
          <a:bodyPr/>
          <a:lstStyle/>
          <a:p>
            <a:pPr>
              <a:defRPr/>
            </a:pPr>
            <a:fld id="{0E96D1CE-466B-4BA2-A52F-D805C2047C43}" type="slidenum">
              <a:rPr lang="de-DE" altLang="de-DE" smtClean="0"/>
              <a:pPr>
                <a:defRPr/>
              </a:pPr>
              <a:t>36</a:t>
            </a:fld>
            <a:endParaRPr lang="de-DE" altLang="de-DE"/>
          </a:p>
        </p:txBody>
      </p:sp>
    </p:spTree>
    <p:extLst>
      <p:ext uri="{BB962C8B-B14F-4D97-AF65-F5344CB8AC3E}">
        <p14:creationId xmlns:p14="http://schemas.microsoft.com/office/powerpoint/2010/main" val="10103023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1042988" y="3141663"/>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sz="1600"/>
          </a:p>
        </p:txBody>
      </p:sp>
      <p:sp>
        <p:nvSpPr>
          <p:cNvPr id="21507" name="Text Box 5"/>
          <p:cNvSpPr txBox="1">
            <a:spLocks noChangeArrowheads="1"/>
          </p:cNvSpPr>
          <p:nvPr/>
        </p:nvSpPr>
        <p:spPr bwMode="auto">
          <a:xfrm>
            <a:off x="467544" y="908720"/>
            <a:ext cx="8229600" cy="5303160"/>
          </a:xfrm>
          <a:prstGeom prst="rect">
            <a:avLst/>
          </a:prstGeom>
          <a:solidFill>
            <a:srgbClr val="FFCC99">
              <a:alpha val="86000"/>
            </a:srgbClr>
          </a:solidFill>
          <a:ln w="12700">
            <a:solidFill>
              <a:srgbClr val="F3900D"/>
            </a:solidFill>
          </a:ln>
          <a:effectLst/>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b="1" dirty="0"/>
              <a:t>The focus of the R3B</a:t>
            </a:r>
            <a:r>
              <a:rPr lang="en-US" altLang="de-DE" b="1" baseline="30000" dirty="0"/>
              <a:t>(1)</a:t>
            </a:r>
            <a:r>
              <a:rPr lang="en-US" altLang="de-DE" b="1" dirty="0"/>
              <a:t> group in the RIB project area</a:t>
            </a:r>
            <a:r>
              <a:rPr lang="en-US" altLang="de-DE" b="1" baseline="30000" dirty="0"/>
              <a:t>(2)</a:t>
            </a:r>
            <a:r>
              <a:rPr lang="en-US" altLang="de-DE" b="1" dirty="0"/>
              <a:t> is construction, commissioning and maintenance of:  </a:t>
            </a:r>
          </a:p>
          <a:p>
            <a:pPr marL="174625" indent="-174625" algn="l" eaLnBrk="1" hangingPunct="1">
              <a:spcBef>
                <a:spcPct val="50000"/>
              </a:spcBef>
              <a:buFontTx/>
              <a:buChar char="•"/>
            </a:pPr>
            <a:r>
              <a:rPr lang="en-US" altLang="de-DE" sz="1600" dirty="0" smtClean="0"/>
              <a:t> The </a:t>
            </a:r>
            <a:r>
              <a:rPr lang="en-US" altLang="de-DE" sz="1600" dirty="0"/>
              <a:t>new large acceptance dipole magnet </a:t>
            </a:r>
            <a:r>
              <a:rPr lang="en-US" altLang="de-DE" sz="1600" dirty="0" smtClean="0"/>
              <a:t>GLAD </a:t>
            </a:r>
            <a:r>
              <a:rPr lang="en-US" altLang="de-DE" sz="1600" baseline="30000" dirty="0" smtClean="0"/>
              <a:t>(</a:t>
            </a:r>
            <a:r>
              <a:rPr lang="en-US" altLang="de-DE" sz="1600" baseline="30000" dirty="0"/>
              <a:t>3</a:t>
            </a:r>
            <a:r>
              <a:rPr lang="en-US" altLang="de-DE" sz="1600" baseline="30000" dirty="0" smtClean="0"/>
              <a:t>)</a:t>
            </a:r>
            <a:r>
              <a:rPr lang="en-US" altLang="de-DE" sz="1600" dirty="0" smtClean="0"/>
              <a:t> </a:t>
            </a:r>
            <a:endParaRPr lang="en-US" altLang="de-DE" sz="1600" dirty="0"/>
          </a:p>
          <a:p>
            <a:pPr marL="174625" indent="-174625" algn="l" eaLnBrk="1" hangingPunct="1">
              <a:spcBef>
                <a:spcPct val="50000"/>
              </a:spcBef>
              <a:buFontTx/>
              <a:buChar char="•"/>
            </a:pPr>
            <a:r>
              <a:rPr lang="en-US" altLang="de-DE" sz="1600" dirty="0"/>
              <a:t> </a:t>
            </a:r>
            <a:r>
              <a:rPr lang="en-US" altLang="de-DE" sz="1600" dirty="0" smtClean="0"/>
              <a:t>The </a:t>
            </a:r>
            <a:r>
              <a:rPr lang="en-US" altLang="de-DE" sz="1600" dirty="0"/>
              <a:t>new large-area neutron detector </a:t>
            </a:r>
            <a:r>
              <a:rPr lang="en-US" altLang="de-DE" sz="1600" dirty="0" err="1" smtClean="0"/>
              <a:t>NeuLAND</a:t>
            </a:r>
            <a:r>
              <a:rPr lang="en-US" altLang="de-DE" sz="1600" dirty="0" smtClean="0"/>
              <a:t> </a:t>
            </a:r>
            <a:r>
              <a:rPr lang="en-US" altLang="de-DE" sz="1600" baseline="30000" dirty="0" smtClean="0"/>
              <a:t>(</a:t>
            </a:r>
            <a:r>
              <a:rPr lang="en-US" altLang="de-DE" sz="1600" baseline="30000" dirty="0"/>
              <a:t>4</a:t>
            </a:r>
            <a:r>
              <a:rPr lang="en-US" altLang="de-DE" sz="1600" baseline="30000" dirty="0" smtClean="0"/>
              <a:t>)</a:t>
            </a:r>
            <a:endParaRPr lang="en-US" altLang="de-DE" sz="1600" dirty="0"/>
          </a:p>
          <a:p>
            <a:pPr marL="174625" indent="-174625" algn="l" eaLnBrk="1" hangingPunct="1">
              <a:spcBef>
                <a:spcPct val="50000"/>
              </a:spcBef>
              <a:buFontTx/>
              <a:buChar char="•"/>
            </a:pPr>
            <a:r>
              <a:rPr lang="en-US" altLang="de-DE" sz="1600" dirty="0"/>
              <a:t> </a:t>
            </a:r>
            <a:r>
              <a:rPr lang="en-US" altLang="de-DE" sz="1600" dirty="0" smtClean="0"/>
              <a:t>The </a:t>
            </a:r>
            <a:r>
              <a:rPr lang="en-US" altLang="de-DE" sz="1600" dirty="0"/>
              <a:t>new time-of-flight detector </a:t>
            </a:r>
            <a:r>
              <a:rPr lang="en-US" altLang="de-DE" sz="1600" dirty="0" smtClean="0"/>
              <a:t>TOF13 </a:t>
            </a:r>
            <a:r>
              <a:rPr lang="en-US" altLang="de-DE" sz="1600" baseline="30000" dirty="0" smtClean="0"/>
              <a:t>(</a:t>
            </a:r>
            <a:r>
              <a:rPr lang="en-US" altLang="de-DE" sz="1600" baseline="30000" dirty="0"/>
              <a:t>5</a:t>
            </a:r>
            <a:r>
              <a:rPr lang="en-US" altLang="de-DE" sz="1600" baseline="30000" dirty="0" smtClean="0"/>
              <a:t>)</a:t>
            </a:r>
            <a:endParaRPr lang="en-US" altLang="de-DE" sz="1600" dirty="0"/>
          </a:p>
          <a:p>
            <a:pPr algn="l" eaLnBrk="1" hangingPunct="1">
              <a:spcBef>
                <a:spcPct val="50000"/>
              </a:spcBef>
              <a:buFontTx/>
              <a:buChar char="•"/>
            </a:pPr>
            <a:r>
              <a:rPr lang="en-US" altLang="de-DE" sz="1600" dirty="0" smtClean="0"/>
              <a:t>   A </a:t>
            </a:r>
            <a:r>
              <a:rPr lang="en-US" altLang="de-DE" sz="1600" dirty="0"/>
              <a:t>sophisticated data acquisition </a:t>
            </a:r>
            <a:r>
              <a:rPr lang="en-US" altLang="de-DE" sz="1600" dirty="0" smtClean="0"/>
              <a:t>system </a:t>
            </a:r>
            <a:r>
              <a:rPr lang="en-US" altLang="de-DE" sz="1600" baseline="30000" dirty="0" smtClean="0"/>
              <a:t>(</a:t>
            </a:r>
            <a:r>
              <a:rPr lang="en-US" altLang="de-DE" sz="1600" baseline="30000" dirty="0"/>
              <a:t>6).</a:t>
            </a:r>
            <a:r>
              <a:rPr lang="en-US" altLang="de-DE" sz="1600" dirty="0"/>
              <a:t> </a:t>
            </a:r>
            <a:r>
              <a:rPr lang="en-US" altLang="de-DE" sz="1600" dirty="0" smtClean="0"/>
              <a:t/>
            </a:r>
            <a:br>
              <a:rPr lang="en-US" altLang="de-DE" sz="1600" dirty="0" smtClean="0"/>
            </a:br>
            <a:r>
              <a:rPr lang="en-US" altLang="de-DE" b="1" dirty="0" smtClean="0"/>
              <a:t/>
            </a:r>
            <a:br>
              <a:rPr lang="en-US" altLang="de-DE" b="1" dirty="0" smtClean="0"/>
            </a:br>
            <a:r>
              <a:rPr lang="en-US" altLang="de-DE" b="1" dirty="0" smtClean="0"/>
              <a:t>These </a:t>
            </a:r>
            <a:r>
              <a:rPr lang="en-US" altLang="de-DE" b="1" dirty="0"/>
              <a:t>components represent mandatory part of the R3B experimental setup at the NUSTAR </a:t>
            </a:r>
            <a:r>
              <a:rPr lang="en-US" altLang="de-DE" b="1" dirty="0" smtClean="0"/>
              <a:t>facility</a:t>
            </a:r>
            <a:br>
              <a:rPr lang="en-US" altLang="de-DE" b="1" dirty="0" smtClean="0"/>
            </a:br>
            <a:endParaRPr lang="de-DE" altLang="de-DE" dirty="0">
              <a:solidFill>
                <a:schemeClr val="accent2"/>
              </a:solidFill>
            </a:endParaRPr>
          </a:p>
          <a:p>
            <a:pPr algn="l" eaLnBrk="1" hangingPunct="1">
              <a:lnSpc>
                <a:spcPct val="120000"/>
              </a:lnSpc>
              <a:spcBef>
                <a:spcPct val="50000"/>
              </a:spcBef>
            </a:pPr>
            <a:r>
              <a:rPr lang="en-US" altLang="de-DE" sz="1400" dirty="0"/>
              <a:t>(1) https://www.gsi.de/rbrb</a:t>
            </a:r>
          </a:p>
          <a:p>
            <a:pPr algn="l" eaLnBrk="1" hangingPunct="1">
              <a:spcBef>
                <a:spcPct val="50000"/>
              </a:spcBef>
            </a:pPr>
            <a:r>
              <a:rPr lang="en-US" altLang="de-DE" sz="1400" dirty="0"/>
              <a:t>(2) https://www.gsi.de/work/rib</a:t>
            </a:r>
          </a:p>
          <a:p>
            <a:pPr algn="l" eaLnBrk="1" hangingPunct="1">
              <a:spcBef>
                <a:spcPct val="50000"/>
              </a:spcBef>
            </a:pPr>
            <a:r>
              <a:rPr lang="en-US" altLang="de-DE" sz="1400" dirty="0"/>
              <a:t>(3) https://www.gsi.de/work/fairgsi/rare_isotope_beams/r3b/glad.htm</a:t>
            </a:r>
          </a:p>
          <a:p>
            <a:pPr algn="l" eaLnBrk="1" hangingPunct="1">
              <a:spcBef>
                <a:spcPct val="50000"/>
              </a:spcBef>
            </a:pPr>
            <a:r>
              <a:rPr lang="en-US" altLang="de-DE" sz="1400" dirty="0"/>
              <a:t>(4) https://www.gsi.de/work/fairgsi/rare_isotope_beams/r3b/neuland.htm</a:t>
            </a:r>
          </a:p>
          <a:p>
            <a:pPr algn="l" eaLnBrk="1" hangingPunct="1">
              <a:spcBef>
                <a:spcPct val="50000"/>
              </a:spcBef>
            </a:pPr>
            <a:r>
              <a:rPr lang="en-US" altLang="de-DE" sz="1400" dirty="0"/>
              <a:t>(5) https://www.gsi.de/en/work/fairgsi/rare_isotope_beams/r3b/tof13.htm</a:t>
            </a:r>
          </a:p>
          <a:p>
            <a:pPr algn="l" eaLnBrk="1" hangingPunct="1">
              <a:spcBef>
                <a:spcPct val="50000"/>
              </a:spcBef>
            </a:pPr>
            <a:r>
              <a:rPr lang="en-US" altLang="de-DE" sz="1400" dirty="0"/>
              <a:t>(6) https://www.gsi.de/work/fairgsi/rare_isotope_beams/r3b/daq.htm</a:t>
            </a:r>
          </a:p>
        </p:txBody>
      </p:sp>
      <p:sp>
        <p:nvSpPr>
          <p:cNvPr id="21508" name="Text Box 6"/>
          <p:cNvSpPr txBox="1">
            <a:spLocks noChangeArrowheads="1"/>
          </p:cNvSpPr>
          <p:nvPr/>
        </p:nvSpPr>
        <p:spPr bwMode="auto">
          <a:xfrm>
            <a:off x="0" y="2546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R3B </a:t>
            </a:r>
            <a:r>
              <a:rPr lang="en-US" altLang="de-DE" sz="2800" b="1" dirty="0" smtClean="0"/>
              <a:t>Group </a:t>
            </a:r>
            <a:r>
              <a:rPr lang="en-US" altLang="de-DE" sz="2800" b="1" dirty="0"/>
              <a:t>in the RIB </a:t>
            </a:r>
            <a:r>
              <a:rPr lang="en-US" altLang="de-DE" sz="2800" b="1" dirty="0" smtClean="0"/>
              <a:t>Project </a:t>
            </a:r>
            <a:r>
              <a:rPr lang="en-US" altLang="de-DE" sz="2800" b="1" dirty="0"/>
              <a:t>A</a:t>
            </a:r>
            <a:r>
              <a:rPr lang="en-US" altLang="de-DE" sz="2800" b="1" dirty="0" smtClean="0"/>
              <a:t>rea</a:t>
            </a:r>
            <a:endParaRPr lang="en-US" altLang="de-DE" sz="2800" b="1" dirty="0"/>
          </a:p>
        </p:txBody>
      </p:sp>
      <p:sp>
        <p:nvSpPr>
          <p:cNvPr id="6"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37</a:t>
            </a:fld>
            <a:endParaRPr lang="de-DE" altLang="de-DE"/>
          </a:p>
        </p:txBody>
      </p:sp>
    </p:spTree>
    <p:extLst>
      <p:ext uri="{BB962C8B-B14F-4D97-AF65-F5344CB8AC3E}">
        <p14:creationId xmlns:p14="http://schemas.microsoft.com/office/powerpoint/2010/main" val="10134052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3"/>
          <p:cNvSpPr txBox="1">
            <a:spLocks noChangeArrowheads="1"/>
          </p:cNvSpPr>
          <p:nvPr/>
        </p:nvSpPr>
        <p:spPr bwMode="auto">
          <a:xfrm>
            <a:off x="0" y="762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400" b="1" dirty="0" smtClean="0"/>
              <a:t>Large - Acceptance </a:t>
            </a:r>
            <a:r>
              <a:rPr lang="en-US" altLang="de-DE" sz="2400" b="1" dirty="0"/>
              <a:t>S</a:t>
            </a:r>
            <a:r>
              <a:rPr lang="en-US" altLang="de-DE" sz="2400" b="1" dirty="0" smtClean="0"/>
              <a:t>uperconducting </a:t>
            </a:r>
            <a:r>
              <a:rPr lang="en-US" altLang="de-DE" sz="2400" b="1" dirty="0"/>
              <a:t>D</a:t>
            </a:r>
            <a:r>
              <a:rPr lang="en-US" altLang="de-DE" sz="2400" b="1" dirty="0" smtClean="0"/>
              <a:t>ipole </a:t>
            </a:r>
            <a:r>
              <a:rPr lang="en-US" altLang="de-DE" sz="2400" b="1" dirty="0"/>
              <a:t>M</a:t>
            </a:r>
            <a:r>
              <a:rPr lang="en-US" altLang="de-DE" sz="2400" b="1" dirty="0" smtClean="0"/>
              <a:t>agnet </a:t>
            </a:r>
            <a:r>
              <a:rPr lang="en-US" altLang="de-DE" sz="2400" b="1" dirty="0"/>
              <a:t>GLAD</a:t>
            </a:r>
          </a:p>
        </p:txBody>
      </p:sp>
      <p:pic>
        <p:nvPicPr>
          <p:cNvPr id="22532" name="Picture 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29607" b="16147"/>
          <a:stretch>
            <a:fillRect/>
          </a:stretch>
        </p:blipFill>
        <p:spPr bwMode="auto">
          <a:xfrm>
            <a:off x="308992" y="3284984"/>
            <a:ext cx="3542928" cy="2647528"/>
          </a:xfrm>
          <a:prstGeom prst="rect">
            <a:avLst/>
          </a:prstGeom>
          <a:noFill/>
          <a:ln w="127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3" name="Text Box 7"/>
          <p:cNvSpPr txBox="1">
            <a:spLocks noChangeArrowheads="1"/>
          </p:cNvSpPr>
          <p:nvPr/>
        </p:nvSpPr>
        <p:spPr bwMode="auto">
          <a:xfrm>
            <a:off x="113159" y="900000"/>
            <a:ext cx="4314825" cy="2241074"/>
          </a:xfrm>
          <a:prstGeom prst="rect">
            <a:avLst/>
          </a:prstGeom>
          <a:solidFill>
            <a:srgbClr val="8FBB77">
              <a:alpha val="26000"/>
            </a:srgbClr>
          </a:solidFill>
          <a:ln w="12700">
            <a:solidFill>
              <a:srgbClr val="8FBB77"/>
            </a:solidFill>
            <a:miter lim="800000"/>
            <a:headEnd/>
            <a:tailEnd/>
          </a:ln>
          <a:effectLst/>
          <a:extLst/>
        </p:spPr>
        <p:txBody>
          <a:bodyPr wrap="square" tIns="90000" bIns="90000" anchor="ctr" anchorCtr="0">
            <a:spAutoFit/>
          </a:bodyPr>
          <a:lstStyle>
            <a:lvl1pPr marL="125413" indent="-125413"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600" b="1" dirty="0"/>
              <a:t>Magnet parameters:</a:t>
            </a:r>
          </a:p>
          <a:p>
            <a:pPr marL="174625" indent="-174625" algn="l" eaLnBrk="1" hangingPunct="1">
              <a:spcBef>
                <a:spcPct val="50000"/>
              </a:spcBef>
              <a:buFontTx/>
              <a:buChar char="•"/>
            </a:pPr>
            <a:r>
              <a:rPr lang="en-US" altLang="de-DE" sz="1400" dirty="0"/>
              <a:t>Large vertical gap </a:t>
            </a:r>
            <a:r>
              <a:rPr lang="en-US" altLang="de-DE" sz="1400" dirty="0">
                <a:cs typeface="Arial" pitchFamily="34" charset="0"/>
              </a:rPr>
              <a:t>± 80 </a:t>
            </a:r>
            <a:r>
              <a:rPr lang="en-US" altLang="de-DE" sz="1400" dirty="0" err="1">
                <a:cs typeface="Arial" pitchFamily="34" charset="0"/>
              </a:rPr>
              <a:t>mrad</a:t>
            </a:r>
            <a:endParaRPr lang="en-US" altLang="de-DE" sz="1400" dirty="0"/>
          </a:p>
          <a:p>
            <a:pPr marL="174625" indent="-174625" algn="l" eaLnBrk="1" hangingPunct="1">
              <a:spcBef>
                <a:spcPct val="50000"/>
              </a:spcBef>
              <a:buFontTx/>
              <a:buChar char="•"/>
            </a:pPr>
            <a:r>
              <a:rPr lang="en-US" altLang="de-DE" sz="1400" dirty="0"/>
              <a:t>High integrated field of 4.5 Tm</a:t>
            </a:r>
          </a:p>
          <a:p>
            <a:pPr marL="174625" indent="-174625" algn="l" eaLnBrk="1" hangingPunct="1">
              <a:spcBef>
                <a:spcPct val="50000"/>
              </a:spcBef>
              <a:buFontTx/>
              <a:buChar char="•"/>
            </a:pPr>
            <a:r>
              <a:rPr lang="en-US" altLang="de-DE" sz="1400" dirty="0"/>
              <a:t>Fringe field at the target position less than 20 </a:t>
            </a:r>
            <a:r>
              <a:rPr lang="en-US" altLang="de-DE" sz="1400" dirty="0" err="1"/>
              <a:t>mT</a:t>
            </a:r>
            <a:endParaRPr lang="en-US" altLang="de-DE" sz="1400" dirty="0"/>
          </a:p>
          <a:p>
            <a:pPr marL="174625" indent="-174625" algn="l" eaLnBrk="1" hangingPunct="1">
              <a:spcBef>
                <a:spcPct val="50000"/>
              </a:spcBef>
              <a:buFontTx/>
              <a:buChar char="•"/>
            </a:pPr>
            <a:r>
              <a:rPr lang="en-US" altLang="de-DE" sz="1400" dirty="0"/>
              <a:t>Operational temperature 4.6 K</a:t>
            </a:r>
          </a:p>
          <a:p>
            <a:pPr marL="174625" indent="-174625" algn="l" eaLnBrk="1" hangingPunct="1">
              <a:spcBef>
                <a:spcPct val="50000"/>
              </a:spcBef>
              <a:buFontTx/>
              <a:buChar char="•"/>
            </a:pPr>
            <a:r>
              <a:rPr lang="en-US" altLang="de-DE" sz="1400" dirty="0"/>
              <a:t>The overall size of the conical cryostat: 3.5m long, 3.8 m high and 7 m </a:t>
            </a:r>
            <a:r>
              <a:rPr lang="en-US" altLang="de-DE" sz="1400" dirty="0" smtClean="0"/>
              <a:t>wide</a:t>
            </a:r>
            <a:endParaRPr lang="en-US" altLang="de-DE" sz="1400" dirty="0"/>
          </a:p>
        </p:txBody>
      </p:sp>
      <p:pic>
        <p:nvPicPr>
          <p:cNvPr id="22534"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944" y="3442492"/>
            <a:ext cx="4251115" cy="2646000"/>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5" name="Text Box 9"/>
          <p:cNvSpPr txBox="1">
            <a:spLocks noChangeArrowheads="1"/>
          </p:cNvSpPr>
          <p:nvPr/>
        </p:nvSpPr>
        <p:spPr bwMode="auto">
          <a:xfrm>
            <a:off x="308992" y="5984127"/>
            <a:ext cx="3542928" cy="397201"/>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400" dirty="0"/>
              <a:t>Technical drawing of the GLAD </a:t>
            </a:r>
            <a:r>
              <a:rPr lang="en-US" altLang="de-DE" sz="1400" dirty="0" smtClean="0"/>
              <a:t>magnet</a:t>
            </a:r>
            <a:endParaRPr lang="en-US" altLang="de-DE" sz="1400" dirty="0"/>
          </a:p>
        </p:txBody>
      </p:sp>
      <p:sp>
        <p:nvSpPr>
          <p:cNvPr id="22536" name="Text Box 10"/>
          <p:cNvSpPr txBox="1">
            <a:spLocks noChangeArrowheads="1"/>
          </p:cNvSpPr>
          <p:nvPr/>
        </p:nvSpPr>
        <p:spPr bwMode="auto">
          <a:xfrm>
            <a:off x="4067944" y="6128143"/>
            <a:ext cx="4251115" cy="397201"/>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400" dirty="0"/>
              <a:t>Cold mass built at the CEA </a:t>
            </a:r>
            <a:r>
              <a:rPr lang="en-US" altLang="de-DE" sz="1400" dirty="0" err="1"/>
              <a:t>Saclay</a:t>
            </a:r>
            <a:r>
              <a:rPr lang="en-US" altLang="de-DE" sz="1400" dirty="0"/>
              <a:t> (France</a:t>
            </a:r>
            <a:r>
              <a:rPr lang="en-US" altLang="de-DE" sz="1400" dirty="0" smtClean="0"/>
              <a:t>)</a:t>
            </a:r>
            <a:endParaRPr lang="en-US" altLang="de-DE" sz="1400" dirty="0"/>
          </a:p>
        </p:txBody>
      </p:sp>
      <p:sp>
        <p:nvSpPr>
          <p:cNvPr id="22537" name="Text Box 11"/>
          <p:cNvSpPr txBox="1">
            <a:spLocks noChangeArrowheads="1"/>
          </p:cNvSpPr>
          <p:nvPr/>
        </p:nvSpPr>
        <p:spPr bwMode="auto">
          <a:xfrm>
            <a:off x="4572000" y="900000"/>
            <a:ext cx="4464496" cy="2422080"/>
          </a:xfrm>
          <a:prstGeom prst="rect">
            <a:avLst/>
          </a:prstGeom>
          <a:solidFill>
            <a:srgbClr val="8FBB77">
              <a:alpha val="26000"/>
            </a:srgbClr>
          </a:solidFill>
          <a:ln w="12700">
            <a:solidFill>
              <a:srgbClr val="8FBB77"/>
            </a:solidFill>
            <a:miter lim="800000"/>
            <a:headEnd/>
            <a:tailEnd/>
          </a:ln>
          <a:effectLst/>
          <a:extLst/>
        </p:spPr>
        <p:txBody>
          <a:bodyPr wrap="square" tIns="90000" bIns="108000" anchor="ctr" anchorCtr="0">
            <a:spAutoFit/>
          </a:bodyPr>
          <a:lstStyle>
            <a:lvl1pPr marL="115888" indent="-1158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en-GB" altLang="de-DE" sz="1600" b="1" dirty="0"/>
              <a:t>Magnet financing:</a:t>
            </a:r>
            <a:r>
              <a:rPr lang="en-GB" altLang="de-DE" dirty="0"/>
              <a:t> </a:t>
            </a:r>
          </a:p>
          <a:p>
            <a:pPr algn="l" eaLnBrk="1" hangingPunct="1">
              <a:lnSpc>
                <a:spcPct val="30000"/>
              </a:lnSpc>
            </a:pPr>
            <a:endParaRPr lang="en-GB" altLang="de-DE" dirty="0"/>
          </a:p>
          <a:p>
            <a:pPr marL="174625" indent="-174625" algn="l" eaLnBrk="1" hangingPunct="1">
              <a:buFontTx/>
              <a:buChar char="•"/>
            </a:pPr>
            <a:r>
              <a:rPr lang="en-GB" altLang="de-DE" sz="1400" dirty="0" err="1"/>
              <a:t>Cryocomplex</a:t>
            </a:r>
            <a:r>
              <a:rPr lang="en-GB" altLang="de-DE" sz="1400" dirty="0"/>
              <a:t> for the test bench of the GLAD magnet (475 k€) financed via structural BMBF </a:t>
            </a:r>
            <a:r>
              <a:rPr lang="en-GB" altLang="de-DE" sz="1400" dirty="0" smtClean="0"/>
              <a:t>funds</a:t>
            </a:r>
            <a:endParaRPr lang="en-GB" altLang="de-DE" sz="1400" dirty="0"/>
          </a:p>
          <a:p>
            <a:pPr marL="174625" indent="-174625" algn="l" eaLnBrk="1" hangingPunct="1">
              <a:lnSpc>
                <a:spcPct val="50000"/>
              </a:lnSpc>
              <a:buFontTx/>
              <a:buChar char="•"/>
            </a:pPr>
            <a:endParaRPr lang="en-GB" altLang="de-DE" sz="1400" dirty="0"/>
          </a:p>
          <a:p>
            <a:pPr marL="174625" indent="-174625" algn="l" eaLnBrk="1" hangingPunct="1">
              <a:buFontTx/>
              <a:buChar char="•"/>
            </a:pPr>
            <a:r>
              <a:rPr lang="en-GB" altLang="de-DE" sz="1400" dirty="0"/>
              <a:t>Completion of GLAD (cryostat) (1.8 M€) PMA</a:t>
            </a:r>
          </a:p>
          <a:p>
            <a:pPr marL="174625" indent="-174625" algn="l" eaLnBrk="1" hangingPunct="1"/>
            <a:r>
              <a:rPr lang="en-GB" altLang="de-DE" sz="1400" dirty="0"/>
              <a:t> </a:t>
            </a:r>
            <a:r>
              <a:rPr lang="en-GB" altLang="de-DE" sz="1400" dirty="0" smtClean="0"/>
              <a:t>   </a:t>
            </a:r>
            <a:r>
              <a:rPr lang="en-GB" altLang="de-DE" sz="1400" dirty="0"/>
              <a:t>financed</a:t>
            </a:r>
          </a:p>
          <a:p>
            <a:pPr marL="174625" indent="-174625" algn="l" eaLnBrk="1" hangingPunct="1">
              <a:lnSpc>
                <a:spcPct val="50000"/>
              </a:lnSpc>
              <a:buFontTx/>
              <a:buChar char="•"/>
            </a:pPr>
            <a:endParaRPr lang="en-GB" altLang="de-DE" sz="1400" dirty="0"/>
          </a:p>
          <a:p>
            <a:pPr marL="174625" indent="-174625" algn="l" eaLnBrk="1" hangingPunct="1">
              <a:buFontTx/>
              <a:buChar char="•"/>
            </a:pPr>
            <a:r>
              <a:rPr lang="en-GB" altLang="de-DE" sz="1400" dirty="0"/>
              <a:t>Vacuum-chamber (190 k€) PMA financed</a:t>
            </a:r>
          </a:p>
          <a:p>
            <a:pPr marL="174625" indent="-174625" algn="l" eaLnBrk="1" hangingPunct="1">
              <a:lnSpc>
                <a:spcPct val="50000"/>
              </a:lnSpc>
              <a:buFontTx/>
              <a:buChar char="•"/>
            </a:pPr>
            <a:endParaRPr lang="en-GB" altLang="de-DE" sz="1400" dirty="0"/>
          </a:p>
          <a:p>
            <a:pPr marL="174625" indent="-174625" algn="l" eaLnBrk="1" hangingPunct="1">
              <a:buFontTx/>
              <a:buChar char="•"/>
            </a:pPr>
            <a:r>
              <a:rPr lang="en-GB" altLang="de-DE" sz="1400" dirty="0"/>
              <a:t>Power supply (190 k€) PMA </a:t>
            </a:r>
            <a:r>
              <a:rPr lang="en-GB" altLang="de-DE" sz="1400" dirty="0" smtClean="0"/>
              <a:t>financed</a:t>
            </a:r>
            <a:br>
              <a:rPr lang="en-GB" altLang="de-DE" sz="1400" dirty="0" smtClean="0"/>
            </a:br>
            <a:endParaRPr lang="en-GB" altLang="de-DE" sz="1600" dirty="0"/>
          </a:p>
        </p:txBody>
      </p:sp>
      <p:sp>
        <p:nvSpPr>
          <p:cNvPr id="11"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38</a:t>
            </a:fld>
            <a:endParaRPr lang="de-DE" altLang="de-DE"/>
          </a:p>
        </p:txBody>
      </p:sp>
    </p:spTree>
    <p:extLst>
      <p:ext uri="{BB962C8B-B14F-4D97-AF65-F5344CB8AC3E}">
        <p14:creationId xmlns:p14="http://schemas.microsoft.com/office/powerpoint/2010/main" val="27873274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3"/>
          <p:cNvSpPr txBox="1">
            <a:spLocks noChangeArrowheads="1"/>
          </p:cNvSpPr>
          <p:nvPr/>
        </p:nvSpPr>
        <p:spPr bwMode="auto">
          <a:xfrm>
            <a:off x="23813" y="44624"/>
            <a:ext cx="91201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GLAD </a:t>
            </a:r>
            <a:r>
              <a:rPr lang="en-US" altLang="de-DE" sz="2800" b="1" dirty="0" smtClean="0"/>
              <a:t>Magnet - Production Started</a:t>
            </a:r>
            <a:endParaRPr lang="en-US" altLang="de-DE" sz="2800" b="1" dirty="0"/>
          </a:p>
        </p:txBody>
      </p:sp>
      <p:sp>
        <p:nvSpPr>
          <p:cNvPr id="23555" name="Text Box 4"/>
          <p:cNvSpPr txBox="1">
            <a:spLocks noChangeArrowheads="1"/>
          </p:cNvSpPr>
          <p:nvPr/>
        </p:nvSpPr>
        <p:spPr bwMode="auto">
          <a:xfrm>
            <a:off x="201488" y="833403"/>
            <a:ext cx="8763000" cy="2379573"/>
          </a:xfrm>
          <a:prstGeom prst="rect">
            <a:avLst/>
          </a:prstGeom>
          <a:solidFill>
            <a:srgbClr val="8FBB77">
              <a:alpha val="26000"/>
            </a:srgbClr>
          </a:solidFill>
          <a:ln w="12700">
            <a:solidFill>
              <a:srgbClr val="8FBB77"/>
            </a:solidFill>
          </a:ln>
          <a:effectLst/>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4625" indent="-174625" algn="l" eaLnBrk="1" hangingPunct="1">
              <a:spcBef>
                <a:spcPct val="50000"/>
              </a:spcBef>
              <a:buFontTx/>
              <a:buChar char="•"/>
            </a:pPr>
            <a:r>
              <a:rPr lang="en-US" altLang="de-DE" sz="1600" dirty="0"/>
              <a:t> Magnet has been designed and built at </a:t>
            </a:r>
            <a:r>
              <a:rPr lang="en-US" altLang="de-DE" sz="1600" dirty="0" smtClean="0"/>
              <a:t>CEA / </a:t>
            </a:r>
            <a:r>
              <a:rPr lang="en-US" altLang="de-DE" sz="1600" dirty="0" err="1" smtClean="0"/>
              <a:t>Saclay</a:t>
            </a:r>
            <a:r>
              <a:rPr lang="en-US" altLang="de-DE" sz="1600" dirty="0" smtClean="0"/>
              <a:t> (</a:t>
            </a:r>
            <a:r>
              <a:rPr lang="en-US" altLang="de-DE" sz="1600" i="1" dirty="0" smtClean="0"/>
              <a:t>France</a:t>
            </a:r>
            <a:r>
              <a:rPr lang="en-US" altLang="de-DE" sz="1600" dirty="0" smtClean="0"/>
              <a:t>)</a:t>
            </a:r>
            <a:endParaRPr lang="en-US" altLang="de-DE" sz="1600" dirty="0"/>
          </a:p>
          <a:p>
            <a:pPr marL="174625" indent="-174625" algn="l" eaLnBrk="1" hangingPunct="1">
              <a:spcBef>
                <a:spcPct val="50000"/>
              </a:spcBef>
              <a:buFontTx/>
              <a:buChar char="•"/>
            </a:pPr>
            <a:r>
              <a:rPr lang="en-US" altLang="de-DE" sz="1600" dirty="0"/>
              <a:t> Cold</a:t>
            </a:r>
            <a:r>
              <a:rPr lang="de-DE" altLang="de-DE" sz="1600" dirty="0"/>
              <a:t>-</a:t>
            </a:r>
            <a:r>
              <a:rPr lang="en-US" altLang="de-DE" sz="1600" dirty="0"/>
              <a:t>mass tests </a:t>
            </a:r>
            <a:r>
              <a:rPr lang="de-DE" altLang="de-DE" sz="1600" dirty="0"/>
              <a:t>ha</a:t>
            </a:r>
            <a:r>
              <a:rPr lang="en-US" altLang="de-DE" sz="1600" dirty="0"/>
              <a:t>s been successfully ended at </a:t>
            </a:r>
            <a:r>
              <a:rPr lang="en-US" altLang="de-DE" sz="1600" dirty="0" smtClean="0"/>
              <a:t>CEA / </a:t>
            </a:r>
            <a:r>
              <a:rPr lang="en-US" altLang="de-DE" sz="1600" dirty="0" err="1" smtClean="0"/>
              <a:t>Saclay</a:t>
            </a:r>
            <a:r>
              <a:rPr lang="en-US" altLang="de-DE" sz="1600" dirty="0" smtClean="0"/>
              <a:t> </a:t>
            </a:r>
            <a:r>
              <a:rPr lang="en-US" altLang="de-DE" sz="1600" dirty="0"/>
              <a:t>in December </a:t>
            </a:r>
            <a:r>
              <a:rPr lang="en-US" altLang="de-DE" sz="1600" dirty="0" smtClean="0"/>
              <a:t>2013</a:t>
            </a:r>
            <a:endParaRPr lang="en-US" altLang="de-DE" sz="1600" dirty="0"/>
          </a:p>
          <a:p>
            <a:pPr marL="174625" indent="-174625" algn="l" eaLnBrk="1" hangingPunct="1">
              <a:spcBef>
                <a:spcPct val="50000"/>
              </a:spcBef>
              <a:buFontTx/>
              <a:buChar char="•"/>
            </a:pPr>
            <a:r>
              <a:rPr lang="en-US" altLang="de-DE" sz="1600" dirty="0"/>
              <a:t> Coil tests successful: </a:t>
            </a:r>
            <a:r>
              <a:rPr lang="de-DE" altLang="de-DE" sz="1600" dirty="0"/>
              <a:t>nominal </a:t>
            </a:r>
            <a:r>
              <a:rPr lang="de-DE" altLang="de-DE" sz="1600" dirty="0" err="1"/>
              <a:t>current</a:t>
            </a:r>
            <a:r>
              <a:rPr lang="de-DE" altLang="de-DE" sz="1600" dirty="0"/>
              <a:t> </a:t>
            </a:r>
            <a:r>
              <a:rPr lang="de-DE" altLang="de-DE" sz="1600" dirty="0" err="1"/>
              <a:t>of</a:t>
            </a:r>
            <a:r>
              <a:rPr lang="de-DE" altLang="de-DE" sz="1600" dirty="0"/>
              <a:t> 3584 A </a:t>
            </a:r>
            <a:r>
              <a:rPr lang="de-DE" altLang="de-DE" sz="1600" dirty="0" err="1"/>
              <a:t>reached</a:t>
            </a:r>
            <a:r>
              <a:rPr lang="de-DE" altLang="de-DE" sz="1600" dirty="0"/>
              <a:t> on </a:t>
            </a:r>
            <a:r>
              <a:rPr lang="de-DE" altLang="de-DE" sz="1600" dirty="0" smtClean="0"/>
              <a:t>05.12.2013</a:t>
            </a:r>
            <a:endParaRPr lang="de-DE" altLang="de-DE" sz="1600" dirty="0"/>
          </a:p>
          <a:p>
            <a:pPr marL="174625" indent="-174625" algn="l" eaLnBrk="1" hangingPunct="1">
              <a:spcBef>
                <a:spcPct val="50000"/>
              </a:spcBef>
              <a:buFontTx/>
              <a:buChar char="•"/>
            </a:pPr>
            <a:r>
              <a:rPr lang="en-US" altLang="de-DE" sz="1600" dirty="0"/>
              <a:t> Cold mass has been successfully integrated into the lower half of its cryostat in June </a:t>
            </a:r>
            <a:r>
              <a:rPr lang="en-US" altLang="de-DE" sz="1600" dirty="0" smtClean="0"/>
              <a:t>2014     </a:t>
            </a:r>
            <a:br>
              <a:rPr lang="en-US" altLang="de-DE" sz="1600" dirty="0" smtClean="0"/>
            </a:br>
            <a:r>
              <a:rPr lang="en-US" altLang="de-DE" sz="1600" dirty="0" smtClean="0"/>
              <a:t> In </a:t>
            </a:r>
            <a:r>
              <a:rPr lang="en-US" altLang="de-DE" sz="1600" dirty="0"/>
              <a:t>September 2014 coils have been installed. The installation of the inner vacuum chamber </a:t>
            </a:r>
            <a:r>
              <a:rPr lang="en-US" altLang="de-DE" sz="1600" dirty="0" smtClean="0"/>
              <a:t/>
            </a:r>
            <a:br>
              <a:rPr lang="en-US" altLang="de-DE" sz="1600" dirty="0" smtClean="0"/>
            </a:br>
            <a:r>
              <a:rPr lang="en-US" altLang="de-DE" sz="1600" dirty="0" smtClean="0"/>
              <a:t> will </a:t>
            </a:r>
            <a:r>
              <a:rPr lang="en-US" altLang="de-DE" sz="1600" dirty="0"/>
              <a:t>be finished November </a:t>
            </a:r>
            <a:r>
              <a:rPr lang="en-US" altLang="de-DE" sz="1600" dirty="0" smtClean="0"/>
              <a:t>2014.</a:t>
            </a:r>
            <a:endParaRPr lang="en-US" altLang="de-DE" sz="1600" dirty="0"/>
          </a:p>
          <a:p>
            <a:pPr marL="174625" indent="-174625" algn="l" eaLnBrk="1" hangingPunct="1">
              <a:spcBef>
                <a:spcPct val="50000"/>
              </a:spcBef>
              <a:buFontTx/>
              <a:buChar char="•"/>
            </a:pPr>
            <a:r>
              <a:rPr lang="en-US" altLang="de-DE" sz="1600" dirty="0"/>
              <a:t> Magnet shall be delivered to GSI </a:t>
            </a:r>
            <a:r>
              <a:rPr lang="en-US" altLang="de-DE" sz="1600" dirty="0" smtClean="0"/>
              <a:t>Q1/2015</a:t>
            </a:r>
            <a:endParaRPr lang="en-US" altLang="de-DE" sz="1600" dirty="0"/>
          </a:p>
        </p:txBody>
      </p:sp>
      <p:pic>
        <p:nvPicPr>
          <p:cNvPr id="23556" name="Picture 8" descr="https://www.gsi.de/fileadmin/_processed_/csm_GLAD_coldmass_integrated_af92179937.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7971" y="3356992"/>
            <a:ext cx="3681981" cy="278771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57" name="Rechteck 1"/>
          <p:cNvSpPr>
            <a:spLocks noChangeArrowheads="1"/>
          </p:cNvSpPr>
          <p:nvPr/>
        </p:nvSpPr>
        <p:spPr bwMode="auto">
          <a:xfrm>
            <a:off x="457971" y="6237312"/>
            <a:ext cx="3681981" cy="397201"/>
          </a:xfrm>
          <a:prstGeom prst="rect">
            <a:avLst/>
          </a:prstGeom>
          <a:solidFill>
            <a:srgbClr val="FFCC99">
              <a:alpha val="86000"/>
            </a:srgbClr>
          </a:solidFill>
          <a:ln w="12700">
            <a:solidFill>
              <a:srgbClr val="F3900D"/>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400" dirty="0"/>
              <a:t>GLAD magnet with integrated cold </a:t>
            </a:r>
            <a:r>
              <a:rPr lang="en-US" altLang="de-DE" sz="1400" dirty="0" smtClean="0"/>
              <a:t>mass</a:t>
            </a:r>
            <a:endParaRPr lang="de-DE" altLang="de-DE" sz="1600" dirty="0"/>
          </a:p>
        </p:txBody>
      </p:sp>
      <p:pic>
        <p:nvPicPr>
          <p:cNvPr id="23558" name="Picture 9" descr="D:\Sandra\tekst\RIBwebseite\Bilder GLAD\Saclay_Sept2014\03_glad_cryostat_beam_exit.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98989" y="3356992"/>
            <a:ext cx="3717428" cy="278771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59" name="Rechteck 9"/>
          <p:cNvSpPr>
            <a:spLocks noChangeArrowheads="1"/>
          </p:cNvSpPr>
          <p:nvPr/>
        </p:nvSpPr>
        <p:spPr bwMode="auto">
          <a:xfrm>
            <a:off x="4598989" y="6237312"/>
            <a:ext cx="3717428" cy="397201"/>
          </a:xfrm>
          <a:prstGeom prst="rect">
            <a:avLst/>
          </a:prstGeom>
          <a:solidFill>
            <a:srgbClr val="FFCC99">
              <a:alpha val="86000"/>
            </a:srgbClr>
          </a:solidFill>
          <a:ln w="12700">
            <a:solidFill>
              <a:srgbClr val="F3900D"/>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400" dirty="0"/>
              <a:t>GLAD magnet with integrated </a:t>
            </a:r>
            <a:r>
              <a:rPr lang="en-US" altLang="de-DE" sz="1400" dirty="0" smtClean="0"/>
              <a:t>coils</a:t>
            </a:r>
            <a:endParaRPr lang="de-DE" altLang="de-DE" dirty="0"/>
          </a:p>
        </p:txBody>
      </p:sp>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39</a:t>
            </a:fld>
            <a:endParaRPr lang="de-DE" altLang="de-DE"/>
          </a:p>
        </p:txBody>
      </p:sp>
    </p:spTree>
    <p:extLst>
      <p:ext uri="{BB962C8B-B14F-4D97-AF65-F5344CB8AC3E}">
        <p14:creationId xmlns:p14="http://schemas.microsoft.com/office/powerpoint/2010/main" val="1781929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3"/>
          <p:cNvSpPr txBox="1">
            <a:spLocks/>
          </p:cNvSpPr>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de-DE"/>
            </a:defPPr>
            <a:lvl1pPr algn="r" rtl="0" eaLnBrk="0" fontAlgn="base" hangingPunct="0">
              <a:spcBef>
                <a:spcPct val="0"/>
              </a:spcBef>
              <a:spcAft>
                <a:spcPct val="0"/>
              </a:spcAft>
              <a:defRPr sz="1400" kern="1200">
                <a:solidFill>
                  <a:schemeClr val="tx1"/>
                </a:solidFill>
                <a:latin typeface="Arial" pitchFamily="34" charset="0"/>
                <a:ea typeface="+mn-ea"/>
                <a:cs typeface="+mn-cs"/>
              </a:defRPr>
            </a:lvl1pPr>
            <a:lvl2pPr marL="742950" indent="-285750" algn="r" rtl="0" eaLnBrk="0" fontAlgn="base" hangingPunct="0">
              <a:spcBef>
                <a:spcPct val="0"/>
              </a:spcBef>
              <a:spcAft>
                <a:spcPct val="0"/>
              </a:spcAft>
              <a:defRPr kern="1200">
                <a:solidFill>
                  <a:schemeClr val="tx1"/>
                </a:solidFill>
                <a:latin typeface="Arial" pitchFamily="34" charset="0"/>
                <a:ea typeface="+mn-ea"/>
                <a:cs typeface="+mn-cs"/>
              </a:defRPr>
            </a:lvl2pPr>
            <a:lvl3pPr marL="1143000" indent="-228600" algn="r" rtl="0" eaLnBrk="0" fontAlgn="base" hangingPunct="0">
              <a:spcBef>
                <a:spcPct val="0"/>
              </a:spcBef>
              <a:spcAft>
                <a:spcPct val="0"/>
              </a:spcAft>
              <a:defRPr kern="1200">
                <a:solidFill>
                  <a:schemeClr val="tx1"/>
                </a:solidFill>
                <a:latin typeface="Arial" pitchFamily="34" charset="0"/>
                <a:ea typeface="+mn-ea"/>
                <a:cs typeface="+mn-cs"/>
              </a:defRPr>
            </a:lvl3pPr>
            <a:lvl4pPr marL="1600200" indent="-228600" algn="r" rtl="0" eaLnBrk="0" fontAlgn="base" hangingPunct="0">
              <a:spcBef>
                <a:spcPct val="0"/>
              </a:spcBef>
              <a:spcAft>
                <a:spcPct val="0"/>
              </a:spcAft>
              <a:defRPr kern="1200">
                <a:solidFill>
                  <a:schemeClr val="tx1"/>
                </a:solidFill>
                <a:latin typeface="Arial" pitchFamily="34" charset="0"/>
                <a:ea typeface="+mn-ea"/>
                <a:cs typeface="+mn-cs"/>
              </a:defRPr>
            </a:lvl4pPr>
            <a:lvl5pPr marL="2057400" indent="-228600" algn="r" rtl="0" eaLnBrk="0" fontAlgn="base" hangingPunct="0">
              <a:spcBef>
                <a:spcPct val="0"/>
              </a:spcBef>
              <a:spcAft>
                <a:spcPct val="0"/>
              </a:spcAft>
              <a:defRPr kern="1200">
                <a:solidFill>
                  <a:schemeClr val="tx1"/>
                </a:solidFill>
                <a:latin typeface="Arial" pitchFamily="34" charset="0"/>
                <a:ea typeface="+mn-ea"/>
                <a:cs typeface="+mn-cs"/>
              </a:defRPr>
            </a:lvl5pPr>
            <a:lvl6pPr marL="2514600" indent="-228600" algn="r" defTabSz="914400" rtl="0" eaLnBrk="0" fontAlgn="base" latinLnBrk="0" hangingPunct="0">
              <a:spcBef>
                <a:spcPct val="0"/>
              </a:spcBef>
              <a:spcAft>
                <a:spcPct val="0"/>
              </a:spcAft>
              <a:defRPr kern="1200">
                <a:solidFill>
                  <a:schemeClr val="tx1"/>
                </a:solidFill>
                <a:latin typeface="Arial" pitchFamily="34" charset="0"/>
                <a:ea typeface="+mn-ea"/>
                <a:cs typeface="+mn-cs"/>
              </a:defRPr>
            </a:lvl6pPr>
            <a:lvl7pPr marL="2971800" indent="-228600" algn="r" defTabSz="914400" rtl="0" eaLnBrk="0" fontAlgn="base" latinLnBrk="0" hangingPunct="0">
              <a:spcBef>
                <a:spcPct val="0"/>
              </a:spcBef>
              <a:spcAft>
                <a:spcPct val="0"/>
              </a:spcAft>
              <a:defRPr kern="1200">
                <a:solidFill>
                  <a:schemeClr val="tx1"/>
                </a:solidFill>
                <a:latin typeface="Arial" pitchFamily="34" charset="0"/>
                <a:ea typeface="+mn-ea"/>
                <a:cs typeface="+mn-cs"/>
              </a:defRPr>
            </a:lvl7pPr>
            <a:lvl8pPr marL="3429000" indent="-228600" algn="r" defTabSz="914400" rtl="0" eaLnBrk="0" fontAlgn="base" latinLnBrk="0" hangingPunct="0">
              <a:spcBef>
                <a:spcPct val="0"/>
              </a:spcBef>
              <a:spcAft>
                <a:spcPct val="0"/>
              </a:spcAft>
              <a:defRPr kern="1200">
                <a:solidFill>
                  <a:schemeClr val="tx1"/>
                </a:solidFill>
                <a:latin typeface="Arial" pitchFamily="34" charset="0"/>
                <a:ea typeface="+mn-ea"/>
                <a:cs typeface="+mn-cs"/>
              </a:defRPr>
            </a:lvl8pPr>
            <a:lvl9pPr marL="3886200" indent="-228600" algn="r" defTabSz="914400" rtl="0" eaLnBrk="0" fontAlgn="base" latinLnBrk="0" hangingPunct="0">
              <a:spcBef>
                <a:spcPct val="0"/>
              </a:spcBef>
              <a:spcAft>
                <a:spcPct val="0"/>
              </a:spcAft>
              <a:defRPr kern="1200">
                <a:solidFill>
                  <a:schemeClr val="tx1"/>
                </a:solidFill>
                <a:latin typeface="Arial" pitchFamily="34" charset="0"/>
                <a:ea typeface="+mn-ea"/>
                <a:cs typeface="+mn-cs"/>
              </a:defRPr>
            </a:lvl9pPr>
          </a:lstStyle>
          <a:p>
            <a:fld id="{87904EAB-CBD4-4073-B5F2-C4E2C39D8A1F}" type="slidenum">
              <a:rPr lang="de-DE" altLang="de-DE" smtClean="0"/>
              <a:pPr/>
              <a:t>4</a:t>
            </a:fld>
            <a:endParaRPr lang="de-DE" altLang="de-DE" smtClean="0"/>
          </a:p>
        </p:txBody>
      </p:sp>
      <p:graphicFrame>
        <p:nvGraphicFramePr>
          <p:cNvPr id="4" name="Group 95"/>
          <p:cNvGraphicFramePr>
            <a:graphicFrameLocks noGrp="1"/>
          </p:cNvGraphicFramePr>
          <p:nvPr>
            <p:extLst>
              <p:ext uri="{D42A27DB-BD31-4B8C-83A1-F6EECF244321}">
                <p14:modId xmlns:p14="http://schemas.microsoft.com/office/powerpoint/2010/main" val="2498926534"/>
              </p:ext>
            </p:extLst>
          </p:nvPr>
        </p:nvGraphicFramePr>
        <p:xfrm>
          <a:off x="467544" y="1281489"/>
          <a:ext cx="8281169" cy="4160908"/>
        </p:xfrm>
        <a:graphic>
          <a:graphicData uri="http://schemas.openxmlformats.org/drawingml/2006/table">
            <a:tbl>
              <a:tblPr/>
              <a:tblGrid>
                <a:gridCol w="5112225"/>
                <a:gridCol w="3168944"/>
              </a:tblGrid>
              <a:tr h="453708">
                <a:tc gridSpan="2">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273050" marR="0" lvl="0" indent="0" algn="l" defTabSz="914400" rtl="0" eaLnBrk="0" fontAlgn="base" latinLnBrk="0" hangingPunct="0">
                        <a:lnSpc>
                          <a:spcPct val="100000"/>
                        </a:lnSpc>
                        <a:spcBef>
                          <a:spcPct val="20000"/>
                        </a:spcBef>
                        <a:spcAft>
                          <a:spcPct val="0"/>
                        </a:spcAft>
                        <a:buClrTx/>
                        <a:buSzTx/>
                        <a:buFontTx/>
                        <a:buNone/>
                        <a:tabLst/>
                      </a:pPr>
                      <a:r>
                        <a:rPr kumimoji="0" lang="de-DE" altLang="de-DE" sz="1800" b="1" i="0" u="sng" strike="noStrike" cap="none" normalizeH="0" baseline="0" dirty="0" smtClean="0">
                          <a:ln>
                            <a:noFill/>
                          </a:ln>
                          <a:solidFill>
                            <a:schemeClr val="hlink"/>
                          </a:solidFill>
                          <a:effectLst/>
                          <a:latin typeface="Arial" charset="0"/>
                        </a:rPr>
                        <a:t>Index </a:t>
                      </a:r>
                      <a:r>
                        <a:rPr kumimoji="0" lang="de-DE" altLang="de-DE" sz="1800" b="1" i="0" u="sng" strike="noStrike" cap="none" normalizeH="0" baseline="0" dirty="0" err="1" smtClean="0">
                          <a:ln>
                            <a:noFill/>
                          </a:ln>
                          <a:solidFill>
                            <a:schemeClr val="hlink"/>
                          </a:solidFill>
                          <a:effectLst/>
                          <a:latin typeface="Arial" charset="0"/>
                        </a:rPr>
                        <a:t>of</a:t>
                      </a:r>
                      <a:r>
                        <a:rPr kumimoji="0" lang="de-DE" altLang="de-DE" sz="1800" b="1" i="0" u="sng" strike="noStrike" cap="none" normalizeH="0" baseline="0" dirty="0" smtClean="0">
                          <a:ln>
                            <a:noFill/>
                          </a:ln>
                          <a:solidFill>
                            <a:schemeClr val="hlink"/>
                          </a:solidFill>
                          <a:effectLst/>
                          <a:latin typeface="Arial" charset="0"/>
                        </a:rPr>
                        <a:t> Contents</a:t>
                      </a:r>
                    </a:p>
                  </a:txBody>
                  <a:tcPr marL="90000" marR="0" marT="90010" marB="90010" anchor="ctr" horzOverflow="overflow">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w="12700" cap="flat" cmpd="sng" algn="ctr">
                      <a:solidFill>
                        <a:srgbClr val="FF9900"/>
                      </a:solidFill>
                      <a:prstDash val="solid"/>
                      <a:round/>
                      <a:headEnd type="none" w="med" len="med"/>
                      <a:tailEnd type="none" w="med" len="med"/>
                    </a:lnT>
                    <a:lnB>
                      <a:noFill/>
                    </a:lnB>
                    <a:lnTlToBr>
                      <a:noFill/>
                    </a:lnTlToBr>
                    <a:lnBlToTr>
                      <a:noFill/>
                    </a:lnBlToTr>
                    <a:solidFill>
                      <a:srgbClr val="FFCC99"/>
                    </a:solidFill>
                  </a:tcPr>
                </a:tc>
                <a:tc hMerge="1">
                  <a:txBody>
                    <a:bodyPr/>
                    <a:lstStyle/>
                    <a:p>
                      <a:endParaRPr lang="de-DE"/>
                    </a:p>
                  </a:txBody>
                  <a:tcPr/>
                </a:tc>
              </a:tr>
              <a:tr h="315415">
                <a:tc gridSpan="2">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de-DE" altLang="de-DE" sz="1600" b="1" i="0" u="none" strike="noStrike" cap="none" normalizeH="0" baseline="0" dirty="0" smtClean="0">
                        <a:ln>
                          <a:noFill/>
                        </a:ln>
                        <a:solidFill>
                          <a:schemeClr val="folHlink"/>
                        </a:solidFill>
                        <a:effectLst/>
                        <a:latin typeface="Arial" charset="0"/>
                      </a:endParaRPr>
                    </a:p>
                  </a:txBody>
                  <a:tcPr marL="90000" marR="0" marT="36004" marB="36004" anchor="ctr" horzOverflow="overflow">
                    <a:lnL w="12700" cap="flat" cmpd="sng" algn="ctr">
                      <a:solidFill>
                        <a:srgbClr val="FF9900"/>
                      </a:solidFill>
                      <a:prstDash val="solid"/>
                      <a:round/>
                      <a:headEnd type="none" w="med" len="med"/>
                      <a:tailEnd type="none" w="med" len="med"/>
                    </a:lnL>
                    <a:lnR w="12700" cap="flat" cmpd="sng" algn="ctr">
                      <a:solidFill>
                        <a:srgbClr val="FF9900"/>
                      </a:solidFill>
                      <a:prstDash val="solid"/>
                      <a:round/>
                      <a:headEnd type="none" w="med" len="med"/>
                      <a:tailEnd type="none" w="med" len="med"/>
                    </a:lnR>
                    <a:lnT>
                      <a:noFill/>
                    </a:lnT>
                    <a:lnB>
                      <a:noFill/>
                    </a:lnB>
                    <a:lnTlToBr>
                      <a:noFill/>
                    </a:lnTlToBr>
                    <a:lnBlToTr>
                      <a:noFill/>
                    </a:lnBlToTr>
                    <a:solidFill>
                      <a:srgbClr val="FFCC99"/>
                    </a:solidFill>
                  </a:tcPr>
                </a:tc>
                <a:tc hMerge="1">
                  <a:txBody>
                    <a:bodyPr/>
                    <a:lstStyle/>
                    <a:p>
                      <a:endParaRPr lang="de-DE"/>
                    </a:p>
                  </a:txBody>
                  <a:tcPr/>
                </a:tc>
              </a:tr>
              <a:tr h="423223">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541338" marR="0" lvl="0" indent="-271463" algn="l" defTabSz="914400" rtl="0" eaLnBrk="0" fontAlgn="base" latinLnBrk="0" hangingPunct="0">
                        <a:lnSpc>
                          <a:spcPct val="100000"/>
                        </a:lnSpc>
                        <a:spcBef>
                          <a:spcPct val="20000"/>
                        </a:spcBef>
                        <a:spcAft>
                          <a:spcPct val="0"/>
                        </a:spcAft>
                        <a:buClr>
                          <a:srgbClr val="FF0000"/>
                        </a:buClr>
                        <a:buSzTx/>
                        <a:buFont typeface="Arial" panose="020B0604020202020204" pitchFamily="34" charset="0"/>
                        <a:buChar char="•"/>
                        <a:tabLst/>
                      </a:pPr>
                      <a:r>
                        <a:rPr kumimoji="0" lang="de-DE" altLang="de-DE" sz="1600" b="1" i="0" u="none" strike="noStrike" cap="none" normalizeH="0" baseline="0" dirty="0" smtClean="0">
                          <a:ln>
                            <a:noFill/>
                          </a:ln>
                          <a:solidFill>
                            <a:schemeClr val="tx1"/>
                          </a:solidFill>
                          <a:effectLst/>
                          <a:latin typeface="Arial" charset="0"/>
                          <a:hlinkClick r:id="rId2" action="ppaction://hlinksldjump"/>
                        </a:rPr>
                        <a:t>Index </a:t>
                      </a:r>
                      <a:r>
                        <a:rPr kumimoji="0" lang="de-DE" altLang="de-DE" sz="1600" b="1" i="0" u="none" strike="noStrike" cap="none" normalizeH="0" baseline="0" dirty="0" err="1" smtClean="0">
                          <a:ln>
                            <a:noFill/>
                          </a:ln>
                          <a:solidFill>
                            <a:schemeClr val="tx1"/>
                          </a:solidFill>
                          <a:effectLst/>
                          <a:latin typeface="Arial" charset="0"/>
                          <a:hlinkClick r:id="rId2" action="ppaction://hlinksldjump"/>
                        </a:rPr>
                        <a:t>of</a:t>
                      </a:r>
                      <a:r>
                        <a:rPr kumimoji="0" lang="de-DE" altLang="de-DE" sz="1600" b="1" i="0" u="none" strike="noStrike" cap="none" normalizeH="0" baseline="0" dirty="0" smtClean="0">
                          <a:ln>
                            <a:noFill/>
                          </a:ln>
                          <a:solidFill>
                            <a:schemeClr val="tx1"/>
                          </a:solidFill>
                          <a:effectLst/>
                          <a:latin typeface="Arial" charset="0"/>
                          <a:hlinkClick r:id="rId2" action="ppaction://hlinksldjump"/>
                        </a:rPr>
                        <a:t> Contents</a:t>
                      </a:r>
                      <a:endParaRPr kumimoji="0" lang="de-DE" altLang="de-DE" sz="1600" b="1" i="0" u="none" strike="noStrike" cap="none" normalizeH="0" baseline="0" dirty="0" smtClean="0">
                        <a:ln>
                          <a:noFill/>
                        </a:ln>
                        <a:solidFill>
                          <a:schemeClr val="tx1"/>
                        </a:solidFill>
                        <a:effectLst/>
                        <a:latin typeface="Arial" charset="0"/>
                      </a:endParaRPr>
                    </a:p>
                  </a:txBody>
                  <a:tcPr marL="90000" marR="0" marT="90000" marB="90000" anchor="ctr" horzOverflow="overflow">
                    <a:lnL w="12700" cap="flat" cmpd="sng" algn="ctr">
                      <a:solidFill>
                        <a:srgbClr val="FF9900"/>
                      </a:solidFill>
                      <a:prstDash val="solid"/>
                      <a:round/>
                      <a:headEnd type="none" w="med" len="med"/>
                      <a:tailEnd type="none" w="med" len="med"/>
                    </a:lnL>
                    <a:lnR>
                      <a:noFill/>
                    </a:lnR>
                    <a:lnT>
                      <a:noFill/>
                    </a:lnT>
                    <a:lnB>
                      <a:noFill/>
                    </a:lnB>
                    <a:lnTlToBr>
                      <a:noFill/>
                    </a:lnTlToBr>
                    <a:lnBlToTr>
                      <a:noFill/>
                    </a:lnBlToTr>
                    <a:solidFill>
                      <a:srgbClr val="FFCC99"/>
                    </a:solidFill>
                  </a:tcPr>
                </a:tc>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Arial" charset="0"/>
                          <a:hlinkClick r:id="rId2" action="ppaction://hlinksldjump"/>
                        </a:rPr>
                        <a:t>4</a:t>
                      </a:r>
                      <a:endParaRPr kumimoji="0" lang="de-DE" altLang="de-DE" sz="1600" b="1" i="0" u="none" strike="noStrike" cap="none" normalizeH="0" baseline="0" dirty="0" smtClean="0">
                        <a:ln>
                          <a:noFill/>
                        </a:ln>
                        <a:solidFill>
                          <a:schemeClr val="tx1"/>
                        </a:solidFill>
                        <a:effectLst/>
                        <a:latin typeface="Arial" charset="0"/>
                      </a:endParaRPr>
                    </a:p>
                  </a:txBody>
                  <a:tcPr marL="90000" marR="0" marT="36004" marB="36004" anchor="ctr" anchorCtr="1" horzOverflow="overflow">
                    <a:lnL>
                      <a:noFill/>
                    </a:lnL>
                    <a:lnR w="12700" cap="flat" cmpd="sng" algn="ctr">
                      <a:solidFill>
                        <a:srgbClr val="FF9900"/>
                      </a:solidFill>
                      <a:prstDash val="solid"/>
                      <a:round/>
                      <a:headEnd type="none" w="med" len="med"/>
                      <a:tailEnd type="none" w="med" len="med"/>
                    </a:lnR>
                    <a:lnT>
                      <a:noFill/>
                    </a:lnT>
                    <a:lnB>
                      <a:noFill/>
                    </a:lnB>
                    <a:lnTlToBr>
                      <a:noFill/>
                    </a:lnTlToBr>
                    <a:lnBlToTr>
                      <a:noFill/>
                    </a:lnBlToTr>
                    <a:solidFill>
                      <a:srgbClr val="FFCC99"/>
                    </a:solidFill>
                  </a:tcPr>
                </a:tc>
              </a:tr>
              <a:tr h="423223">
                <a:tc>
                  <a:txBody>
                    <a:bodyPr/>
                    <a:lstStyle/>
                    <a:p>
                      <a:pPr marL="541338" marR="0" lvl="0" indent="-271463" algn="l" defTabSz="914400" rtl="0" eaLnBrk="0" fontAlgn="base" latinLnBrk="0" hangingPunct="0">
                        <a:lnSpc>
                          <a:spcPct val="100000"/>
                        </a:lnSpc>
                        <a:spcBef>
                          <a:spcPct val="20000"/>
                        </a:spcBef>
                        <a:spcAft>
                          <a:spcPct val="0"/>
                        </a:spcAft>
                        <a:buClr>
                          <a:srgbClr val="FF0000"/>
                        </a:buClr>
                        <a:buSzTx/>
                        <a:buFont typeface="Arial" panose="020B0604020202020204" pitchFamily="34" charset="0"/>
                        <a:buChar char="•"/>
                        <a:tabLst/>
                      </a:pPr>
                      <a:r>
                        <a:rPr kumimoji="0" lang="de-DE" altLang="de-DE" sz="1600" b="1" i="0" u="none" strike="noStrike" kern="1200" cap="none" normalizeH="0" baseline="0" dirty="0" smtClean="0">
                          <a:ln>
                            <a:noFill/>
                          </a:ln>
                          <a:solidFill>
                            <a:schemeClr val="tx1"/>
                          </a:solidFill>
                          <a:effectLst/>
                          <a:latin typeface="Arial" charset="0"/>
                          <a:ea typeface="+mn-ea"/>
                          <a:cs typeface="+mn-cs"/>
                          <a:hlinkClick r:id="rId3" action="ppaction://hlinksldjump"/>
                        </a:rPr>
                        <a:t>APPA</a:t>
                      </a:r>
                      <a:r>
                        <a:rPr kumimoji="0" lang="de-DE" altLang="de-DE" sz="1600" b="1" i="0" u="none" strike="noStrike" kern="1200" cap="none" normalizeH="0" baseline="0" dirty="0" smtClean="0">
                          <a:ln>
                            <a:noFill/>
                          </a:ln>
                          <a:solidFill>
                            <a:schemeClr val="tx1"/>
                          </a:solidFill>
                          <a:effectLst/>
                          <a:latin typeface="Arial" charset="0"/>
                          <a:ea typeface="+mn-ea"/>
                          <a:cs typeface="+mn-cs"/>
                        </a:rPr>
                        <a:t> </a:t>
                      </a:r>
                    </a:p>
                  </a:txBody>
                  <a:tcPr marL="90000" marR="0" marT="90000" marB="90000" anchor="ctr" horzOverflow="overflow">
                    <a:lnL w="12700" cap="flat" cmpd="sng" algn="ctr">
                      <a:solidFill>
                        <a:srgbClr val="FF9900"/>
                      </a:solidFill>
                      <a:prstDash val="solid"/>
                      <a:round/>
                      <a:headEnd type="none" w="med" len="med"/>
                      <a:tailEnd type="none" w="med" len="med"/>
                    </a:lnL>
                    <a:lnR>
                      <a:noFill/>
                    </a:lnR>
                    <a:lnT>
                      <a:noFill/>
                    </a:lnT>
                    <a:lnB>
                      <a:noFill/>
                    </a:lnB>
                    <a:lnTlToBr>
                      <a:noFill/>
                    </a:lnTlToBr>
                    <a:lnBlToTr>
                      <a:noFill/>
                    </a:lnBlToTr>
                    <a:solidFill>
                      <a:srgbClr val="FFCC99"/>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Arial" charset="0"/>
                          <a:hlinkClick r:id="rId3" action="ppaction://hlinksldjump"/>
                        </a:rPr>
                        <a:t>5</a:t>
                      </a:r>
                      <a:endParaRPr kumimoji="0" lang="de-DE" altLang="de-DE" sz="1600" b="1" i="0" u="none" strike="noStrike" cap="none" normalizeH="0" baseline="0" dirty="0" smtClean="0">
                        <a:ln>
                          <a:noFill/>
                        </a:ln>
                        <a:solidFill>
                          <a:schemeClr val="tx1"/>
                        </a:solidFill>
                        <a:effectLst/>
                        <a:latin typeface="Arial" charset="0"/>
                      </a:endParaRPr>
                    </a:p>
                  </a:txBody>
                  <a:tcPr marL="90000" marR="0" marT="36004" marB="36004" anchor="ctr" anchorCtr="1" horzOverflow="overflow">
                    <a:lnL>
                      <a:noFill/>
                    </a:lnL>
                    <a:lnR w="12700" cap="flat" cmpd="sng" algn="ctr">
                      <a:solidFill>
                        <a:srgbClr val="FF9900"/>
                      </a:solidFill>
                      <a:prstDash val="solid"/>
                      <a:round/>
                      <a:headEnd type="none" w="med" len="med"/>
                      <a:tailEnd type="none" w="med" len="med"/>
                    </a:lnR>
                    <a:lnT>
                      <a:noFill/>
                    </a:lnT>
                    <a:lnB>
                      <a:noFill/>
                    </a:lnB>
                    <a:lnTlToBr>
                      <a:noFill/>
                    </a:lnTlToBr>
                    <a:lnBlToTr>
                      <a:noFill/>
                    </a:lnBlToTr>
                    <a:solidFill>
                      <a:srgbClr val="FFCC99"/>
                    </a:solidFill>
                  </a:tcPr>
                </a:tc>
              </a:tr>
              <a:tr h="423223">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541338" marR="0" lvl="0" indent="-271463" algn="l" defTabSz="914400" rtl="0" eaLnBrk="0" fontAlgn="base" latinLnBrk="0" hangingPunct="0">
                        <a:lnSpc>
                          <a:spcPct val="100000"/>
                        </a:lnSpc>
                        <a:spcBef>
                          <a:spcPct val="20000"/>
                        </a:spcBef>
                        <a:spcAft>
                          <a:spcPct val="0"/>
                        </a:spcAft>
                        <a:buClr>
                          <a:srgbClr val="FF0000"/>
                        </a:buClr>
                        <a:buSzTx/>
                        <a:buFont typeface="Arial" panose="020B0604020202020204" pitchFamily="34" charset="0"/>
                        <a:buChar char="•"/>
                        <a:tabLst/>
                      </a:pPr>
                      <a:r>
                        <a:rPr kumimoji="0" lang="de-DE" altLang="de-DE" sz="1600" b="1" i="0" u="none" strike="noStrike" cap="none" normalizeH="0" baseline="0" dirty="0" err="1" smtClean="0">
                          <a:ln>
                            <a:noFill/>
                          </a:ln>
                          <a:solidFill>
                            <a:schemeClr val="tx1"/>
                          </a:solidFill>
                          <a:effectLst/>
                          <a:latin typeface="Arial" charset="0"/>
                          <a:hlinkClick r:id="rId4" action="ppaction://hlinksldjump"/>
                        </a:rPr>
                        <a:t>BioMat</a:t>
                      </a:r>
                      <a:r>
                        <a:rPr kumimoji="0" lang="de-DE" altLang="de-DE" sz="1600" b="1" i="0" u="none" strike="noStrike" cap="none" normalizeH="0" baseline="0" dirty="0" smtClean="0">
                          <a:ln>
                            <a:noFill/>
                          </a:ln>
                          <a:solidFill>
                            <a:schemeClr val="tx1"/>
                          </a:solidFill>
                          <a:effectLst/>
                          <a:latin typeface="Arial" charset="0"/>
                          <a:hlinkClick r:id="rId4" action="ppaction://hlinksldjump"/>
                        </a:rPr>
                        <a:t> </a:t>
                      </a:r>
                      <a:r>
                        <a:rPr kumimoji="0" lang="de-DE" altLang="de-DE" sz="1600" b="1" i="0" u="none" strike="noStrike" cap="none" normalizeH="0" baseline="0" dirty="0" err="1" smtClean="0">
                          <a:ln>
                            <a:noFill/>
                          </a:ln>
                          <a:solidFill>
                            <a:schemeClr val="tx1"/>
                          </a:solidFill>
                          <a:effectLst/>
                          <a:latin typeface="Arial" charset="0"/>
                          <a:hlinkClick r:id="rId4" action="ppaction://hlinksldjump"/>
                        </a:rPr>
                        <a:t>Detectors</a:t>
                      </a:r>
                      <a:endParaRPr kumimoji="0" lang="de-DE" altLang="de-DE" sz="1600" b="1" i="0" u="none" strike="noStrike" cap="none" normalizeH="0" baseline="0" dirty="0" smtClean="0">
                        <a:ln>
                          <a:noFill/>
                        </a:ln>
                        <a:solidFill>
                          <a:schemeClr val="tx1"/>
                        </a:solidFill>
                        <a:effectLst/>
                        <a:latin typeface="Arial" charset="0"/>
                      </a:endParaRPr>
                    </a:p>
                  </a:txBody>
                  <a:tcPr marL="90000" marR="0" marT="90000" marB="90000" anchor="ctr" horzOverflow="overflow">
                    <a:lnL w="12700" cap="flat" cmpd="sng" algn="ctr">
                      <a:solidFill>
                        <a:srgbClr val="FF9900"/>
                      </a:solidFill>
                      <a:prstDash val="solid"/>
                      <a:round/>
                      <a:headEnd type="none" w="med" len="med"/>
                      <a:tailEnd type="none" w="med" len="med"/>
                    </a:lnL>
                    <a:lnR>
                      <a:noFill/>
                    </a:lnR>
                    <a:lnT>
                      <a:noFill/>
                    </a:lnT>
                    <a:lnB>
                      <a:noFill/>
                    </a:lnB>
                    <a:lnTlToBr>
                      <a:noFill/>
                    </a:lnTlToBr>
                    <a:lnBlToTr>
                      <a:noFill/>
                    </a:lnBlToTr>
                    <a:solidFill>
                      <a:srgbClr val="FFCC99"/>
                    </a:solidFill>
                  </a:tcPr>
                </a:tc>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Arial" charset="0"/>
                          <a:hlinkClick r:id="rId4" action="ppaction://hlinksldjump"/>
                        </a:rPr>
                        <a:t>18</a:t>
                      </a:r>
                      <a:endParaRPr kumimoji="0" lang="de-DE" altLang="de-DE" sz="1600" b="1" i="0" u="none" strike="noStrike" cap="none" normalizeH="0" baseline="0" dirty="0" smtClean="0">
                        <a:ln>
                          <a:noFill/>
                        </a:ln>
                        <a:solidFill>
                          <a:schemeClr val="tx1"/>
                        </a:solidFill>
                        <a:effectLst/>
                        <a:latin typeface="Arial" charset="0"/>
                      </a:endParaRPr>
                    </a:p>
                  </a:txBody>
                  <a:tcPr marL="90000" marR="0" marT="36004" marB="36004" anchor="ctr" anchorCtr="1" horzOverflow="overflow">
                    <a:lnL>
                      <a:noFill/>
                    </a:lnL>
                    <a:lnR w="12700" cap="flat" cmpd="sng" algn="ctr">
                      <a:solidFill>
                        <a:srgbClr val="FF9900"/>
                      </a:solidFill>
                      <a:prstDash val="solid"/>
                      <a:round/>
                      <a:headEnd type="none" w="med" len="med"/>
                      <a:tailEnd type="none" w="med" len="med"/>
                    </a:lnR>
                    <a:lnT>
                      <a:noFill/>
                    </a:lnT>
                    <a:lnB>
                      <a:noFill/>
                    </a:lnB>
                    <a:lnTlToBr>
                      <a:noFill/>
                    </a:lnTlToBr>
                    <a:lnBlToTr>
                      <a:noFill/>
                    </a:lnBlToTr>
                    <a:solidFill>
                      <a:srgbClr val="FFCC99"/>
                    </a:solidFill>
                  </a:tcPr>
                </a:tc>
              </a:tr>
              <a:tr h="423223">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541338" marR="0" lvl="0" indent="-271463" algn="l" defTabSz="914400" rtl="0" eaLnBrk="0" fontAlgn="base" latinLnBrk="0" hangingPunct="0">
                        <a:lnSpc>
                          <a:spcPct val="100000"/>
                        </a:lnSpc>
                        <a:spcBef>
                          <a:spcPct val="20000"/>
                        </a:spcBef>
                        <a:spcAft>
                          <a:spcPct val="0"/>
                        </a:spcAft>
                        <a:buClr>
                          <a:srgbClr val="FF0000"/>
                        </a:buClr>
                        <a:buSzTx/>
                        <a:buFont typeface="Arial" panose="020B0604020202020204" pitchFamily="34" charset="0"/>
                        <a:buChar char="•"/>
                        <a:tabLst/>
                      </a:pPr>
                      <a:r>
                        <a:rPr kumimoji="0" lang="de-DE" altLang="de-DE" sz="1600" b="1" i="0" u="none" strike="noStrike" cap="none" normalizeH="0" baseline="0" dirty="0" smtClean="0">
                          <a:ln>
                            <a:noFill/>
                          </a:ln>
                          <a:solidFill>
                            <a:schemeClr val="tx1"/>
                          </a:solidFill>
                          <a:effectLst/>
                          <a:latin typeface="Arial" charset="0"/>
                          <a:hlinkClick r:id="rId5" action="ppaction://hlinksldjump"/>
                        </a:rPr>
                        <a:t>CBM </a:t>
                      </a:r>
                      <a:r>
                        <a:rPr kumimoji="0" lang="de-DE" altLang="de-DE" sz="1600" b="1" i="0" u="none" strike="noStrike" cap="none" normalizeH="0" baseline="0" dirty="0" err="1" smtClean="0">
                          <a:ln>
                            <a:noFill/>
                          </a:ln>
                          <a:solidFill>
                            <a:schemeClr val="tx1"/>
                          </a:solidFill>
                          <a:effectLst/>
                          <a:latin typeface="Arial" charset="0"/>
                          <a:hlinkClick r:id="rId5" action="ppaction://hlinksldjump"/>
                        </a:rPr>
                        <a:t>Detector</a:t>
                      </a:r>
                      <a:endParaRPr kumimoji="0" lang="de-DE" altLang="de-DE" sz="1600" b="1" i="0" u="none" strike="noStrike" cap="none" normalizeH="0" baseline="0" dirty="0" smtClean="0">
                        <a:ln>
                          <a:noFill/>
                        </a:ln>
                        <a:solidFill>
                          <a:schemeClr val="tx1"/>
                        </a:solidFill>
                        <a:effectLst/>
                        <a:latin typeface="Arial" charset="0"/>
                      </a:endParaRPr>
                    </a:p>
                  </a:txBody>
                  <a:tcPr marL="90000" marR="0" marT="90000" marB="90000" anchor="ctr" horzOverflow="overflow">
                    <a:lnL w="12700" cap="flat" cmpd="sng" algn="ctr">
                      <a:solidFill>
                        <a:srgbClr val="FF9900"/>
                      </a:solidFill>
                      <a:prstDash val="solid"/>
                      <a:round/>
                      <a:headEnd type="none" w="med" len="med"/>
                      <a:tailEnd type="none" w="med" len="med"/>
                    </a:lnL>
                    <a:lnR>
                      <a:noFill/>
                    </a:lnR>
                    <a:lnT>
                      <a:noFill/>
                    </a:lnT>
                    <a:lnB>
                      <a:noFill/>
                    </a:lnB>
                    <a:lnTlToBr>
                      <a:noFill/>
                    </a:lnTlToBr>
                    <a:lnBlToTr>
                      <a:noFill/>
                    </a:lnBlToTr>
                    <a:solidFill>
                      <a:srgbClr val="FFCC99"/>
                    </a:solidFill>
                  </a:tcPr>
                </a:tc>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Arial" charset="0"/>
                          <a:hlinkClick r:id="rId5" action="ppaction://hlinksldjump"/>
                        </a:rPr>
                        <a:t>21</a:t>
                      </a:r>
                      <a:endParaRPr kumimoji="0" lang="de-DE" altLang="de-DE" sz="1600" b="1" i="0" u="none" strike="noStrike" cap="none" normalizeH="0" baseline="0" dirty="0" smtClean="0">
                        <a:ln>
                          <a:noFill/>
                        </a:ln>
                        <a:solidFill>
                          <a:schemeClr val="tx1"/>
                        </a:solidFill>
                        <a:effectLst/>
                        <a:latin typeface="Arial" charset="0"/>
                      </a:endParaRPr>
                    </a:p>
                  </a:txBody>
                  <a:tcPr marL="90000" marR="0" marT="36004" marB="36004" anchor="ctr" anchorCtr="1" horzOverflow="overflow">
                    <a:lnL>
                      <a:noFill/>
                    </a:lnL>
                    <a:lnR w="12700" cap="flat" cmpd="sng" algn="ctr">
                      <a:solidFill>
                        <a:srgbClr val="FF9900"/>
                      </a:solidFill>
                      <a:prstDash val="solid"/>
                      <a:round/>
                      <a:headEnd type="none" w="med" len="med"/>
                      <a:tailEnd type="none" w="med" len="med"/>
                    </a:lnR>
                    <a:lnT>
                      <a:noFill/>
                    </a:lnT>
                    <a:lnB>
                      <a:noFill/>
                    </a:lnB>
                    <a:lnTlToBr>
                      <a:noFill/>
                    </a:lnTlToBr>
                    <a:lnBlToTr>
                      <a:noFill/>
                    </a:lnBlToTr>
                    <a:solidFill>
                      <a:srgbClr val="FFCC99"/>
                    </a:solidFill>
                  </a:tcPr>
                </a:tc>
              </a:tr>
              <a:tr h="423223">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541338" marR="0" lvl="0" indent="-271463" algn="l" defTabSz="914400" rtl="0" eaLnBrk="0" fontAlgn="base" latinLnBrk="0" hangingPunct="0">
                        <a:lnSpc>
                          <a:spcPct val="100000"/>
                        </a:lnSpc>
                        <a:spcBef>
                          <a:spcPct val="20000"/>
                        </a:spcBef>
                        <a:spcAft>
                          <a:spcPct val="0"/>
                        </a:spcAft>
                        <a:buClr>
                          <a:srgbClr val="FF0000"/>
                        </a:buClr>
                        <a:buSzTx/>
                        <a:buFont typeface="Arial" panose="020B0604020202020204" pitchFamily="34" charset="0"/>
                        <a:buChar char="•"/>
                        <a:tabLst/>
                      </a:pPr>
                      <a:r>
                        <a:rPr kumimoji="0" lang="de-DE" altLang="de-DE" sz="1600" b="1" i="0" u="none" strike="noStrike" cap="none" normalizeH="0" baseline="0" dirty="0" smtClean="0">
                          <a:ln>
                            <a:noFill/>
                          </a:ln>
                          <a:solidFill>
                            <a:schemeClr val="tx1"/>
                          </a:solidFill>
                          <a:effectLst/>
                          <a:latin typeface="Arial" charset="0"/>
                          <a:hlinkClick r:id="rId6" action="ppaction://hlinksldjump"/>
                        </a:rPr>
                        <a:t>NUSTAR </a:t>
                      </a:r>
                      <a:r>
                        <a:rPr kumimoji="0" lang="de-DE" altLang="de-DE" sz="1600" b="1" i="0" u="none" strike="noStrike" cap="none" normalizeH="0" baseline="0" dirty="0" err="1" smtClean="0">
                          <a:ln>
                            <a:noFill/>
                          </a:ln>
                          <a:solidFill>
                            <a:schemeClr val="tx1"/>
                          </a:solidFill>
                          <a:effectLst/>
                          <a:latin typeface="Arial" charset="0"/>
                          <a:hlinkClick r:id="rId6" action="ppaction://hlinksldjump"/>
                        </a:rPr>
                        <a:t>Detectors</a:t>
                      </a:r>
                      <a:endParaRPr kumimoji="0" lang="de-DE" altLang="de-DE" sz="1600" b="1" i="0" u="none" strike="noStrike" cap="none" normalizeH="0" baseline="0" dirty="0" smtClean="0">
                        <a:ln>
                          <a:noFill/>
                        </a:ln>
                        <a:solidFill>
                          <a:schemeClr val="tx1"/>
                        </a:solidFill>
                        <a:effectLst/>
                        <a:latin typeface="Arial" charset="0"/>
                      </a:endParaRPr>
                    </a:p>
                  </a:txBody>
                  <a:tcPr marL="90000" marR="0" marT="90000" marB="90000" anchor="ctr" horzOverflow="overflow">
                    <a:lnL w="12700" cap="flat" cmpd="sng" algn="ctr">
                      <a:solidFill>
                        <a:srgbClr val="FF9900"/>
                      </a:solidFill>
                      <a:prstDash val="solid"/>
                      <a:round/>
                      <a:headEnd type="none" w="med" len="med"/>
                      <a:tailEnd type="none" w="med" len="med"/>
                    </a:lnL>
                    <a:lnR>
                      <a:noFill/>
                    </a:lnR>
                    <a:lnT>
                      <a:noFill/>
                    </a:lnT>
                    <a:lnB>
                      <a:noFill/>
                    </a:lnB>
                    <a:lnTlToBr>
                      <a:noFill/>
                    </a:lnTlToBr>
                    <a:lnBlToTr>
                      <a:noFill/>
                    </a:lnBlToTr>
                    <a:solidFill>
                      <a:srgbClr val="FFCC99"/>
                    </a:solidFill>
                  </a:tcPr>
                </a:tc>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Arial" charset="0"/>
                          <a:hlinkClick r:id="rId6" action="ppaction://hlinksldjump"/>
                        </a:rPr>
                        <a:t>34</a:t>
                      </a:r>
                      <a:endParaRPr kumimoji="0" lang="de-DE" altLang="de-DE" sz="1600" b="1" i="0" u="none" strike="noStrike" cap="none" normalizeH="0" baseline="0" dirty="0" smtClean="0">
                        <a:ln>
                          <a:noFill/>
                        </a:ln>
                        <a:solidFill>
                          <a:schemeClr val="tx1"/>
                        </a:solidFill>
                        <a:effectLst/>
                        <a:latin typeface="Arial" charset="0"/>
                      </a:endParaRPr>
                    </a:p>
                  </a:txBody>
                  <a:tcPr marL="90000" marR="0" marT="36004" marB="36004" anchor="ctr" anchorCtr="1" horzOverflow="overflow">
                    <a:lnL>
                      <a:noFill/>
                    </a:lnL>
                    <a:lnR w="12700" cap="flat" cmpd="sng" algn="ctr">
                      <a:solidFill>
                        <a:srgbClr val="FF9900"/>
                      </a:solidFill>
                      <a:prstDash val="solid"/>
                      <a:round/>
                      <a:headEnd type="none" w="med" len="med"/>
                      <a:tailEnd type="none" w="med" len="med"/>
                    </a:lnR>
                    <a:lnT>
                      <a:noFill/>
                    </a:lnT>
                    <a:lnB>
                      <a:noFill/>
                    </a:lnB>
                    <a:lnTlToBr>
                      <a:noFill/>
                    </a:lnTlToBr>
                    <a:lnBlToTr>
                      <a:noFill/>
                    </a:lnBlToTr>
                    <a:solidFill>
                      <a:srgbClr val="FFCC99"/>
                    </a:solidFill>
                  </a:tcPr>
                </a:tc>
              </a:tr>
              <a:tr h="423223">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541338" marR="0" lvl="0" indent="-271463" algn="l" defTabSz="914400" rtl="0" eaLnBrk="0" fontAlgn="base" latinLnBrk="0" hangingPunct="0">
                        <a:lnSpc>
                          <a:spcPct val="100000"/>
                        </a:lnSpc>
                        <a:spcBef>
                          <a:spcPct val="20000"/>
                        </a:spcBef>
                        <a:spcAft>
                          <a:spcPct val="0"/>
                        </a:spcAft>
                        <a:buClr>
                          <a:srgbClr val="FF0000"/>
                        </a:buClr>
                        <a:buSzTx/>
                        <a:buFont typeface="Arial" panose="020B0604020202020204" pitchFamily="34" charset="0"/>
                        <a:buChar char="•"/>
                        <a:tabLst/>
                      </a:pPr>
                      <a:r>
                        <a:rPr kumimoji="0" lang="de-DE" altLang="de-DE" sz="1600" b="1" i="0" u="none" strike="noStrike" cap="none" normalizeH="0" baseline="0" dirty="0" smtClean="0">
                          <a:ln>
                            <a:noFill/>
                          </a:ln>
                          <a:solidFill>
                            <a:schemeClr val="tx1"/>
                          </a:solidFill>
                          <a:effectLst/>
                          <a:latin typeface="Arial" charset="0"/>
                          <a:hlinkClick r:id="rId7" action="ppaction://hlinksldjump"/>
                        </a:rPr>
                        <a:t>Panda </a:t>
                      </a:r>
                      <a:r>
                        <a:rPr kumimoji="0" lang="de-DE" altLang="de-DE" sz="1600" b="1" i="0" u="none" strike="noStrike" cap="none" normalizeH="0" baseline="0" dirty="0" err="1" smtClean="0">
                          <a:ln>
                            <a:noFill/>
                          </a:ln>
                          <a:solidFill>
                            <a:schemeClr val="tx1"/>
                          </a:solidFill>
                          <a:effectLst/>
                          <a:latin typeface="Arial" charset="0"/>
                          <a:hlinkClick r:id="rId7" action="ppaction://hlinksldjump"/>
                        </a:rPr>
                        <a:t>Detector</a:t>
                      </a:r>
                      <a:endParaRPr kumimoji="0" lang="de-DE" altLang="de-DE" sz="1600" b="1" i="0" u="none" strike="noStrike" cap="none" normalizeH="0" baseline="0" dirty="0" smtClean="0">
                        <a:ln>
                          <a:noFill/>
                        </a:ln>
                        <a:solidFill>
                          <a:schemeClr val="tx1"/>
                        </a:solidFill>
                        <a:effectLst/>
                        <a:latin typeface="Arial" charset="0"/>
                      </a:endParaRPr>
                    </a:p>
                  </a:txBody>
                  <a:tcPr marL="90000" marR="0" marT="90000" marB="90000" anchor="ctr" horzOverflow="overflow">
                    <a:lnL w="12700" cap="flat" cmpd="sng" algn="ctr">
                      <a:solidFill>
                        <a:srgbClr val="FF9900"/>
                      </a:solidFill>
                      <a:prstDash val="solid"/>
                      <a:round/>
                      <a:headEnd type="none" w="med" len="med"/>
                      <a:tailEnd type="none" w="med" len="med"/>
                    </a:lnL>
                    <a:lnR>
                      <a:noFill/>
                    </a:lnR>
                    <a:lnT>
                      <a:noFill/>
                    </a:lnT>
                    <a:lnB>
                      <a:noFill/>
                    </a:lnB>
                    <a:lnTlToBr>
                      <a:noFill/>
                    </a:lnTlToBr>
                    <a:lnBlToTr>
                      <a:noFill/>
                    </a:lnBlToTr>
                    <a:solidFill>
                      <a:srgbClr val="FFCC99"/>
                    </a:solidFill>
                  </a:tcPr>
                </a:tc>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Arial" charset="0"/>
                          <a:hlinkClick r:id="rId7" action="ppaction://hlinksldjump"/>
                        </a:rPr>
                        <a:t>68</a:t>
                      </a:r>
                      <a:endParaRPr kumimoji="0" lang="de-DE" altLang="de-DE" sz="1600" b="1" i="0" u="none" strike="noStrike" cap="none" normalizeH="0" baseline="0" dirty="0" smtClean="0">
                        <a:ln>
                          <a:noFill/>
                        </a:ln>
                        <a:solidFill>
                          <a:schemeClr val="tx1"/>
                        </a:solidFill>
                        <a:effectLst/>
                        <a:latin typeface="Arial" charset="0"/>
                      </a:endParaRPr>
                    </a:p>
                  </a:txBody>
                  <a:tcPr marL="90000" marR="0" marT="36004" marB="36004" anchor="ctr" anchorCtr="1" horzOverflow="overflow">
                    <a:lnL>
                      <a:noFill/>
                    </a:lnL>
                    <a:lnR w="12700" cap="flat" cmpd="sng" algn="ctr">
                      <a:solidFill>
                        <a:srgbClr val="FF9900"/>
                      </a:solidFill>
                      <a:prstDash val="solid"/>
                      <a:round/>
                      <a:headEnd type="none" w="med" len="med"/>
                      <a:tailEnd type="none" w="med" len="med"/>
                    </a:lnR>
                    <a:lnT>
                      <a:noFill/>
                    </a:lnT>
                    <a:lnB>
                      <a:noFill/>
                    </a:lnB>
                    <a:lnTlToBr>
                      <a:noFill/>
                    </a:lnTlToBr>
                    <a:lnBlToTr>
                      <a:noFill/>
                    </a:lnBlToTr>
                    <a:solidFill>
                      <a:srgbClr val="FFCC99"/>
                    </a:solidFill>
                  </a:tcPr>
                </a:tc>
              </a:tr>
              <a:tr h="423223">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541338" marR="0" lvl="0" indent="-271463" algn="l" defTabSz="914400" rtl="0" eaLnBrk="0" fontAlgn="base" latinLnBrk="0" hangingPunct="0">
                        <a:lnSpc>
                          <a:spcPct val="100000"/>
                        </a:lnSpc>
                        <a:spcBef>
                          <a:spcPct val="20000"/>
                        </a:spcBef>
                        <a:spcAft>
                          <a:spcPct val="0"/>
                        </a:spcAft>
                        <a:buClr>
                          <a:srgbClr val="FF0000"/>
                        </a:buClr>
                        <a:buSzTx/>
                        <a:buFont typeface="Arial" panose="020B0604020202020204" pitchFamily="34" charset="0"/>
                        <a:buChar char="•"/>
                        <a:tabLst/>
                      </a:pPr>
                      <a:r>
                        <a:rPr kumimoji="0" lang="de-DE" altLang="de-DE" sz="1600" b="1" i="0" u="none" strike="noStrike" kern="1200" cap="none" normalizeH="0" baseline="0" dirty="0" smtClean="0">
                          <a:ln>
                            <a:noFill/>
                          </a:ln>
                          <a:solidFill>
                            <a:schemeClr val="tx1"/>
                          </a:solidFill>
                          <a:effectLst/>
                          <a:latin typeface="Arial" charset="0"/>
                          <a:ea typeface="+mn-ea"/>
                          <a:cs typeface="+mn-cs"/>
                          <a:hlinkClick r:id="rId8" action="ppaction://hlinksldjump"/>
                        </a:rPr>
                        <a:t>Plasma </a:t>
                      </a:r>
                      <a:r>
                        <a:rPr kumimoji="0" lang="de-DE" altLang="de-DE" sz="1600" b="1" i="0" u="none" strike="noStrike" kern="1200" cap="none" normalizeH="0" baseline="0" dirty="0" err="1" smtClean="0">
                          <a:ln>
                            <a:noFill/>
                          </a:ln>
                          <a:solidFill>
                            <a:schemeClr val="tx1"/>
                          </a:solidFill>
                          <a:effectLst/>
                          <a:latin typeface="Arial" charset="0"/>
                          <a:ea typeface="+mn-ea"/>
                          <a:cs typeface="+mn-cs"/>
                          <a:hlinkClick r:id="rId8" action="ppaction://hlinksldjump"/>
                        </a:rPr>
                        <a:t>Physics</a:t>
                      </a:r>
                      <a:r>
                        <a:rPr kumimoji="0" lang="de-DE" altLang="de-DE" sz="1600" b="1" i="0" u="none" strike="noStrike" kern="1200" cap="none" normalizeH="0" baseline="0" dirty="0" smtClean="0">
                          <a:ln>
                            <a:noFill/>
                          </a:ln>
                          <a:solidFill>
                            <a:schemeClr val="tx1"/>
                          </a:solidFill>
                          <a:effectLst/>
                          <a:latin typeface="Arial" charset="0"/>
                          <a:ea typeface="+mn-ea"/>
                          <a:cs typeface="+mn-cs"/>
                          <a:hlinkClick r:id="rId8" action="ppaction://hlinksldjump"/>
                        </a:rPr>
                        <a:t> </a:t>
                      </a:r>
                      <a:r>
                        <a:rPr kumimoji="0" lang="de-DE" altLang="de-DE" sz="1600" b="1" i="0" u="none" strike="noStrike" kern="1200" cap="none" normalizeH="0" baseline="0" dirty="0" err="1" smtClean="0">
                          <a:ln>
                            <a:noFill/>
                          </a:ln>
                          <a:solidFill>
                            <a:schemeClr val="tx1"/>
                          </a:solidFill>
                          <a:effectLst/>
                          <a:latin typeface="Arial" charset="0"/>
                          <a:ea typeface="+mn-ea"/>
                          <a:cs typeface="+mn-cs"/>
                          <a:hlinkClick r:id="rId8" action="ppaction://hlinksldjump"/>
                        </a:rPr>
                        <a:t>Detectors</a:t>
                      </a:r>
                      <a:endParaRPr kumimoji="0" lang="de-DE" altLang="de-DE" sz="1600" b="1" i="0" u="none" strike="noStrike" cap="none" normalizeH="0" baseline="0" dirty="0" smtClean="0">
                        <a:ln>
                          <a:noFill/>
                        </a:ln>
                        <a:solidFill>
                          <a:schemeClr val="tx1"/>
                        </a:solidFill>
                        <a:effectLst/>
                        <a:latin typeface="Arial" charset="0"/>
                      </a:endParaRPr>
                    </a:p>
                  </a:txBody>
                  <a:tcPr marL="90000" marR="0" marT="90000" marB="90000" anchor="ctr" horzOverflow="overflow">
                    <a:lnL w="12700" cap="flat" cmpd="sng" algn="ctr">
                      <a:solidFill>
                        <a:srgbClr val="FF9900"/>
                      </a:solidFill>
                      <a:prstDash val="solid"/>
                      <a:round/>
                      <a:headEnd type="none" w="med" len="med"/>
                      <a:tailEnd type="none" w="med" len="med"/>
                    </a:lnL>
                    <a:lnR>
                      <a:noFill/>
                    </a:lnR>
                    <a:lnT>
                      <a:noFill/>
                    </a:lnT>
                    <a:lnB>
                      <a:noFill/>
                    </a:lnB>
                    <a:lnTlToBr>
                      <a:noFill/>
                    </a:lnTlToBr>
                    <a:lnBlToTr>
                      <a:noFill/>
                    </a:lnBlToTr>
                    <a:solidFill>
                      <a:srgbClr val="FFCC99"/>
                    </a:solidFill>
                  </a:tcPr>
                </a:tc>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de-DE" altLang="de-DE" sz="1600" b="1" i="0" u="none" strike="noStrike" cap="none" normalizeH="0" baseline="0" dirty="0" smtClean="0">
                          <a:ln>
                            <a:noFill/>
                          </a:ln>
                          <a:solidFill>
                            <a:schemeClr val="tx1"/>
                          </a:solidFill>
                          <a:effectLst/>
                          <a:latin typeface="Arial" charset="0"/>
                          <a:hlinkClick r:id="rId8" action="ppaction://hlinksldjump"/>
                        </a:rPr>
                        <a:t>82</a:t>
                      </a:r>
                      <a:endParaRPr kumimoji="0" lang="de-DE" altLang="de-DE" sz="1600" b="1" i="0" u="none" strike="noStrike" cap="none" normalizeH="0" baseline="0" dirty="0" smtClean="0">
                        <a:ln>
                          <a:noFill/>
                        </a:ln>
                        <a:solidFill>
                          <a:schemeClr val="tx1"/>
                        </a:solidFill>
                        <a:effectLst/>
                        <a:latin typeface="Arial" charset="0"/>
                      </a:endParaRPr>
                    </a:p>
                  </a:txBody>
                  <a:tcPr marL="90000" marR="0" marT="36004" marB="36004" anchor="ctr" anchorCtr="1" horzOverflow="overflow">
                    <a:lnL>
                      <a:noFill/>
                    </a:lnL>
                    <a:lnR w="12700" cap="flat" cmpd="sng" algn="ctr">
                      <a:solidFill>
                        <a:srgbClr val="FF9900"/>
                      </a:solidFill>
                      <a:prstDash val="solid"/>
                      <a:round/>
                      <a:headEnd type="none" w="med" len="med"/>
                      <a:tailEnd type="none" w="med" len="med"/>
                    </a:lnR>
                    <a:lnT>
                      <a:noFill/>
                    </a:lnT>
                    <a:lnB>
                      <a:noFill/>
                    </a:lnB>
                    <a:lnTlToBr>
                      <a:noFill/>
                    </a:lnTlToBr>
                    <a:lnBlToTr>
                      <a:noFill/>
                    </a:lnBlToTr>
                    <a:solidFill>
                      <a:srgbClr val="FFCC99"/>
                    </a:solidFill>
                  </a:tcPr>
                </a:tc>
              </a:tr>
              <a:tr h="423223">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pPr>
                      <a:endParaRPr kumimoji="0" lang="de-DE" altLang="de-DE" sz="1600" b="1" i="0" u="none" strike="noStrike" cap="none" normalizeH="0" baseline="0" dirty="0" smtClean="0">
                        <a:ln w="12700">
                          <a:solidFill>
                            <a:srgbClr val="F3900D"/>
                          </a:solidFill>
                        </a:ln>
                        <a:solidFill>
                          <a:schemeClr val="tx1"/>
                        </a:solidFill>
                        <a:effectLst/>
                        <a:latin typeface="Arial" charset="0"/>
                      </a:endParaRPr>
                    </a:p>
                  </a:txBody>
                  <a:tcPr marL="90000" marR="0" marT="90000" marB="90000" anchor="ctr" horzOverflow="overflow">
                    <a:lnL w="12700" cap="flat" cmpd="sng" algn="ctr">
                      <a:solidFill>
                        <a:srgbClr val="FF9900"/>
                      </a:solidFill>
                      <a:prstDash val="solid"/>
                      <a:round/>
                      <a:headEnd type="none" w="med" len="med"/>
                      <a:tailEnd type="none" w="med" len="med"/>
                    </a:lnL>
                    <a:lnR>
                      <a:noFill/>
                    </a:lnR>
                    <a:lnT>
                      <a:noFill/>
                    </a:lnT>
                    <a:lnB w="12700" cap="flat" cmpd="sng" algn="ctr">
                      <a:solidFill>
                        <a:srgbClr val="F3900D"/>
                      </a:solidFill>
                      <a:prstDash val="solid"/>
                      <a:round/>
                      <a:headEnd type="none" w="med" len="med"/>
                      <a:tailEnd type="none" w="med" len="med"/>
                    </a:lnB>
                    <a:lnTlToBr>
                      <a:noFill/>
                    </a:lnTlToBr>
                    <a:lnBlToTr>
                      <a:noFill/>
                    </a:lnBlToTr>
                    <a:solidFill>
                      <a:srgbClr val="FFCC99"/>
                    </a:solidFill>
                  </a:tcPr>
                </a:tc>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de-DE" altLang="de-DE" sz="1600" b="1" i="0" u="none" strike="noStrike" cap="none" normalizeH="0" baseline="0" dirty="0" smtClean="0">
                        <a:ln w="12700">
                          <a:solidFill>
                            <a:srgbClr val="F3900D"/>
                          </a:solidFill>
                        </a:ln>
                        <a:solidFill>
                          <a:schemeClr val="tx1"/>
                        </a:solidFill>
                        <a:effectLst/>
                        <a:latin typeface="Arial" charset="0"/>
                      </a:endParaRPr>
                    </a:p>
                  </a:txBody>
                  <a:tcPr marL="90000" marR="0" marT="36004" marB="36004" anchor="ctr" anchorCtr="1" horzOverflow="overflow">
                    <a:lnL>
                      <a:noFill/>
                    </a:lnL>
                    <a:lnR w="12700" cap="flat" cmpd="sng" algn="ctr">
                      <a:solidFill>
                        <a:srgbClr val="FF9900"/>
                      </a:solidFill>
                      <a:prstDash val="solid"/>
                      <a:round/>
                      <a:headEnd type="none" w="med" len="med"/>
                      <a:tailEnd type="none" w="med" len="med"/>
                    </a:lnR>
                    <a:lnT>
                      <a:noFill/>
                    </a:lnT>
                    <a:lnB w="12700" cap="flat" cmpd="sng" algn="ctr">
                      <a:solidFill>
                        <a:srgbClr val="F3900D"/>
                      </a:solidFill>
                      <a:prstDash val="solid"/>
                      <a:round/>
                      <a:headEnd type="none" w="med" len="med"/>
                      <a:tailEnd type="none" w="med" len="med"/>
                    </a:lnB>
                    <a:lnTlToBr>
                      <a:noFill/>
                    </a:lnTlToBr>
                    <a:lnBlToTr>
                      <a:noFill/>
                    </a:lnBlToTr>
                    <a:solidFill>
                      <a:srgbClr val="FFCC99"/>
                    </a:solidFill>
                  </a:tcPr>
                </a:tc>
              </a:tr>
            </a:tbl>
          </a:graphicData>
        </a:graphic>
      </p:graphicFrame>
      <p:sp>
        <p:nvSpPr>
          <p:cNvPr id="5" name="Text Box 2"/>
          <p:cNvSpPr txBox="1">
            <a:spLocks noChangeArrowheads="1"/>
          </p:cNvSpPr>
          <p:nvPr/>
        </p:nvSpPr>
        <p:spPr bwMode="auto">
          <a:xfrm>
            <a:off x="0" y="49635"/>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800" b="1" dirty="0"/>
              <a:t>Index </a:t>
            </a:r>
            <a:r>
              <a:rPr lang="de-DE" altLang="de-DE" sz="2800" b="1" dirty="0" err="1"/>
              <a:t>of</a:t>
            </a:r>
            <a:r>
              <a:rPr lang="de-DE" altLang="de-DE" sz="2800" b="1" dirty="0"/>
              <a:t> Contents</a:t>
            </a:r>
          </a:p>
        </p:txBody>
      </p:sp>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4</a:t>
            </a:fld>
            <a:endParaRPr lang="de-DE" altLang="de-DE"/>
          </a:p>
        </p:txBody>
      </p:sp>
    </p:spTree>
    <p:extLst>
      <p:ext uri="{BB962C8B-B14F-4D97-AF65-F5344CB8AC3E}">
        <p14:creationId xmlns:p14="http://schemas.microsoft.com/office/powerpoint/2010/main" val="16540859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0" y="2546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GLAD </a:t>
            </a:r>
            <a:r>
              <a:rPr lang="en-US" altLang="de-DE" sz="2800" b="1" dirty="0" err="1"/>
              <a:t>C</a:t>
            </a:r>
            <a:r>
              <a:rPr lang="en-US" altLang="de-DE" sz="2800" b="1" dirty="0" err="1" smtClean="0"/>
              <a:t>ryosystem</a:t>
            </a:r>
            <a:r>
              <a:rPr lang="en-US" altLang="de-DE" sz="2800" b="1" dirty="0" smtClean="0"/>
              <a:t> </a:t>
            </a:r>
            <a:r>
              <a:rPr lang="en-US" altLang="de-DE" sz="2800" b="1" dirty="0"/>
              <a:t>- </a:t>
            </a:r>
            <a:r>
              <a:rPr lang="en-US" altLang="de-DE" sz="2800" b="1" dirty="0" err="1" smtClean="0"/>
              <a:t>ProductionCompleted</a:t>
            </a:r>
            <a:endParaRPr lang="en-US" altLang="de-DE" sz="2800" b="1" dirty="0"/>
          </a:p>
        </p:txBody>
      </p:sp>
      <p:sp>
        <p:nvSpPr>
          <p:cNvPr id="24579" name="Text Box 7"/>
          <p:cNvSpPr txBox="1">
            <a:spLocks noChangeArrowheads="1"/>
          </p:cNvSpPr>
          <p:nvPr/>
        </p:nvSpPr>
        <p:spPr bwMode="auto">
          <a:xfrm>
            <a:off x="395536" y="908720"/>
            <a:ext cx="2479576" cy="1412864"/>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spcBef>
                <a:spcPct val="50000"/>
              </a:spcBef>
            </a:pPr>
            <a:r>
              <a:rPr lang="en-US" altLang="de-DE" sz="1600" dirty="0" err="1" smtClean="0"/>
              <a:t>Cryoplant</a:t>
            </a:r>
            <a:r>
              <a:rPr lang="en-US" altLang="de-DE" sz="1600" dirty="0" smtClean="0"/>
              <a:t> </a:t>
            </a:r>
            <a:r>
              <a:rPr lang="en-US" altLang="de-DE" sz="1600" dirty="0"/>
              <a:t>- container containing compressor and helium buffer tank, installed at the GSI site </a:t>
            </a:r>
            <a:r>
              <a:rPr lang="de-DE" altLang="de-DE" sz="1600" dirty="0"/>
              <a:t>in May </a:t>
            </a:r>
            <a:r>
              <a:rPr lang="de-DE" altLang="de-DE" sz="1600" dirty="0" smtClean="0"/>
              <a:t>2013</a:t>
            </a:r>
            <a:endParaRPr lang="en-US" altLang="de-DE" sz="1600" dirty="0"/>
          </a:p>
        </p:txBody>
      </p:sp>
      <p:pic>
        <p:nvPicPr>
          <p:cNvPr id="24580" name="Picture 8"/>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bright="22000" contrast="10000"/>
                    </a14:imgEffect>
                  </a14:imgLayer>
                </a14:imgProps>
              </a:ext>
              <a:ext uri="{28A0092B-C50C-407E-A947-70E740481C1C}">
                <a14:useLocalDpi xmlns:a14="http://schemas.microsoft.com/office/drawing/2010/main" val="0"/>
              </a:ext>
            </a:extLst>
          </a:blip>
          <a:srcRect/>
          <a:stretch>
            <a:fillRect/>
          </a:stretch>
        </p:blipFill>
        <p:spPr bwMode="auto">
          <a:xfrm>
            <a:off x="3131840" y="908720"/>
            <a:ext cx="5271112" cy="2962759"/>
          </a:xfrm>
          <a:prstGeom prst="rect">
            <a:avLst/>
          </a:prstGeom>
          <a:noFill/>
          <a:ln w="12700">
            <a:solidFill>
              <a:srgbClr val="00206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4581" name="Line 9"/>
          <p:cNvSpPr>
            <a:spLocks noChangeShapeType="1"/>
          </p:cNvSpPr>
          <p:nvPr/>
        </p:nvSpPr>
        <p:spPr bwMode="auto">
          <a:xfrm>
            <a:off x="2987824" y="1556792"/>
            <a:ext cx="3240360" cy="58360"/>
          </a:xfrm>
          <a:prstGeom prst="line">
            <a:avLst/>
          </a:prstGeom>
          <a:noFill/>
          <a:ln w="25400">
            <a:solidFill>
              <a:srgbClr val="FF0000"/>
            </a:solidFill>
            <a:round/>
            <a:headEnd w="lg"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4582" name="Line 10"/>
          <p:cNvSpPr>
            <a:spLocks noChangeShapeType="1"/>
          </p:cNvSpPr>
          <p:nvPr/>
        </p:nvSpPr>
        <p:spPr bwMode="auto">
          <a:xfrm>
            <a:off x="2987824" y="2132857"/>
            <a:ext cx="576064" cy="270633"/>
          </a:xfrm>
          <a:prstGeom prst="line">
            <a:avLst/>
          </a:prstGeom>
          <a:noFill/>
          <a:ln w="25400">
            <a:solidFill>
              <a:srgbClr val="FF0000"/>
            </a:solidFill>
            <a:round/>
            <a:headEnd w="med"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8"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pic>
        <p:nvPicPr>
          <p:cNvPr id="9" name="Picture 8" descr="https://www.gsi.de/fileadmin/_processed_/csm_unicos_d0c25d9c10.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536" y="2420888"/>
            <a:ext cx="1941789" cy="3456384"/>
          </a:xfrm>
          <a:prstGeom prst="rect">
            <a:avLst/>
          </a:prstGeom>
          <a:noFill/>
          <a:ln w="127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descr="https://www.gsi.de/fileadmin/_processed_/csm_GasExchange_7dac934998.jpg"/>
          <p:cNvPicPr>
            <a:picLocks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20072" y="3933055"/>
            <a:ext cx="3182880" cy="2016225"/>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 Box 3"/>
          <p:cNvSpPr txBox="1">
            <a:spLocks noChangeArrowheads="1"/>
          </p:cNvSpPr>
          <p:nvPr/>
        </p:nvSpPr>
        <p:spPr bwMode="auto">
          <a:xfrm>
            <a:off x="2483768" y="3933056"/>
            <a:ext cx="2633984" cy="2748905"/>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7800" indent="-177800" algn="l" eaLnBrk="1" hangingPunct="1">
              <a:spcBef>
                <a:spcPct val="50000"/>
              </a:spcBef>
              <a:buFontTx/>
              <a:buChar char="•"/>
            </a:pPr>
            <a:r>
              <a:rPr lang="en-US" altLang="de-DE" sz="1400" dirty="0" smtClean="0"/>
              <a:t>UNICOS </a:t>
            </a:r>
            <a:r>
              <a:rPr lang="en-US" altLang="de-DE" sz="1400" dirty="0"/>
              <a:t>sample system for controlling the GLAD </a:t>
            </a:r>
            <a:r>
              <a:rPr lang="en-US" altLang="de-DE" sz="1400" dirty="0" err="1" smtClean="0"/>
              <a:t>cryo</a:t>
            </a:r>
            <a:r>
              <a:rPr lang="en-US" altLang="de-DE" sz="1400" dirty="0" smtClean="0"/>
              <a:t>-system </a:t>
            </a:r>
            <a:r>
              <a:rPr lang="en-US" altLang="de-DE" sz="1400" dirty="0"/>
              <a:t>has been installed in April </a:t>
            </a:r>
            <a:r>
              <a:rPr lang="en-US" altLang="de-DE" sz="1400" dirty="0" smtClean="0"/>
              <a:t>2014</a:t>
            </a:r>
          </a:p>
          <a:p>
            <a:pPr marL="177800" indent="-177800" algn="l" eaLnBrk="1" hangingPunct="1">
              <a:spcBef>
                <a:spcPct val="50000"/>
              </a:spcBef>
              <a:buFontTx/>
              <a:buChar char="•"/>
            </a:pPr>
            <a:r>
              <a:rPr lang="en-US" altLang="de-DE" sz="1400" dirty="0" smtClean="0"/>
              <a:t>The compressor of the R3B </a:t>
            </a:r>
            <a:r>
              <a:rPr lang="en-US" altLang="de-DE" sz="1400" dirty="0" err="1" smtClean="0"/>
              <a:t>cryo</a:t>
            </a:r>
            <a:r>
              <a:rPr lang="en-US" altLang="de-DE" sz="1400" dirty="0" smtClean="0"/>
              <a:t> plant with the new UNICOS control system has been successfully tested (June 2014)</a:t>
            </a:r>
          </a:p>
          <a:p>
            <a:pPr marL="177800" indent="-177800" algn="l" eaLnBrk="1" hangingPunct="1">
              <a:spcBef>
                <a:spcPct val="50000"/>
              </a:spcBef>
              <a:buFontTx/>
              <a:buChar char="•"/>
            </a:pPr>
            <a:r>
              <a:rPr lang="en-US" altLang="de-DE" sz="1400" dirty="0" smtClean="0"/>
              <a:t>Test with turbines will be   </a:t>
            </a:r>
            <a:br>
              <a:rPr lang="en-US" altLang="de-DE" sz="1400" dirty="0" smtClean="0"/>
            </a:br>
            <a:r>
              <a:rPr lang="en-US" altLang="de-DE" sz="1400" dirty="0" smtClean="0"/>
              <a:t>done November 2014</a:t>
            </a:r>
            <a:endParaRPr lang="en-US" altLang="de-DE" sz="1400" dirty="0"/>
          </a:p>
        </p:txBody>
      </p:sp>
      <p:sp>
        <p:nvSpPr>
          <p:cNvPr id="15" name="Rechteck 1"/>
          <p:cNvSpPr>
            <a:spLocks noChangeArrowheads="1"/>
          </p:cNvSpPr>
          <p:nvPr/>
        </p:nvSpPr>
        <p:spPr bwMode="auto">
          <a:xfrm>
            <a:off x="379379" y="5949280"/>
            <a:ext cx="1957945" cy="397201"/>
          </a:xfrm>
          <a:prstGeom prst="rect">
            <a:avLst/>
          </a:prstGeom>
          <a:solidFill>
            <a:srgbClr val="FFCC99">
              <a:alpha val="86000"/>
            </a:srgbClr>
          </a:solidFill>
          <a:ln w="12700">
            <a:solidFill>
              <a:srgbClr val="F3900D"/>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400" dirty="0"/>
              <a:t>UNICOS </a:t>
            </a:r>
            <a:r>
              <a:rPr lang="de-DE" altLang="de-DE" sz="1400" dirty="0" err="1"/>
              <a:t>control</a:t>
            </a:r>
            <a:r>
              <a:rPr lang="de-DE" altLang="de-DE" sz="1400" dirty="0"/>
              <a:t> </a:t>
            </a:r>
            <a:r>
              <a:rPr lang="de-DE" altLang="de-DE" sz="1400" dirty="0" err="1" smtClean="0"/>
              <a:t>unit</a:t>
            </a:r>
            <a:endParaRPr lang="de-DE" altLang="de-DE" sz="1400" dirty="0"/>
          </a:p>
        </p:txBody>
      </p:sp>
      <p:sp>
        <p:nvSpPr>
          <p:cNvPr id="16" name="Rechteck 2"/>
          <p:cNvSpPr>
            <a:spLocks noChangeArrowheads="1"/>
          </p:cNvSpPr>
          <p:nvPr/>
        </p:nvSpPr>
        <p:spPr bwMode="auto">
          <a:xfrm>
            <a:off x="5202000" y="6012000"/>
            <a:ext cx="3198644" cy="397201"/>
          </a:xfrm>
          <a:prstGeom prst="rect">
            <a:avLst/>
          </a:prstGeom>
          <a:solidFill>
            <a:srgbClr val="FFCC99">
              <a:alpha val="86000"/>
            </a:srgbClr>
          </a:solidFill>
          <a:ln w="12700">
            <a:solidFill>
              <a:srgbClr val="F3900D"/>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400" dirty="0"/>
              <a:t>Layout of the UNICOS </a:t>
            </a:r>
            <a:r>
              <a:rPr lang="en-US" altLang="de-DE" sz="1400" dirty="0" smtClean="0"/>
              <a:t>controls</a:t>
            </a:r>
            <a:endParaRPr lang="de-DE" altLang="de-DE" sz="1400"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40</a:t>
            </a:fld>
            <a:endParaRPr lang="de-DE" altLang="de-DE"/>
          </a:p>
        </p:txBody>
      </p:sp>
    </p:spTree>
    <p:extLst>
      <p:ext uri="{BB962C8B-B14F-4D97-AF65-F5344CB8AC3E}">
        <p14:creationId xmlns:p14="http://schemas.microsoft.com/office/powerpoint/2010/main" val="1408810874"/>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5"/>
          <p:cNvSpPr txBox="1">
            <a:spLocks noChangeArrowheads="1"/>
          </p:cNvSpPr>
          <p:nvPr/>
        </p:nvSpPr>
        <p:spPr bwMode="auto">
          <a:xfrm>
            <a:off x="1042988" y="3141663"/>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endParaRPr lang="en-GB" altLang="de-DE" sz="1600"/>
          </a:p>
        </p:txBody>
      </p:sp>
      <p:sp>
        <p:nvSpPr>
          <p:cNvPr id="9220" name="Rectangle 3"/>
          <p:cNvSpPr>
            <a:spLocks noChangeArrowheads="1"/>
          </p:cNvSpPr>
          <p:nvPr/>
        </p:nvSpPr>
        <p:spPr bwMode="auto">
          <a:xfrm>
            <a:off x="327149" y="1947904"/>
            <a:ext cx="4820915" cy="2273184"/>
          </a:xfrm>
          <a:prstGeom prst="rect">
            <a:avLst/>
          </a:prstGeom>
          <a:solidFill>
            <a:srgbClr val="8FBB77">
              <a:alpha val="26000"/>
            </a:srgbClr>
          </a:solidFill>
          <a:ln w="12700">
            <a:solidFill>
              <a:srgbClr val="8FBB77"/>
            </a:solidFill>
          </a:ln>
          <a:effectLst/>
          <a:extLst/>
        </p:spPr>
        <p:txBody>
          <a:bodyPr wrap="square" tIns="180000" bIns="90000" anchor="ctr" anchorCtr="0">
            <a:spAutoFit/>
          </a:bodyPr>
          <a:lstStyle>
            <a:lvl1pPr marL="134938" indent="-134938"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algn="l" eaLnBrk="1" hangingPunct="1">
              <a:buFont typeface="Arial" panose="020B0604020202020204" pitchFamily="34" charset="0"/>
              <a:buChar char="•"/>
              <a:defRPr/>
            </a:pPr>
            <a:r>
              <a:rPr lang="de-DE" altLang="de-DE" sz="1600" dirty="0" err="1" smtClean="0"/>
              <a:t>Detailed</a:t>
            </a:r>
            <a:r>
              <a:rPr lang="de-DE" altLang="de-DE" sz="1600" dirty="0" smtClean="0"/>
              <a:t> </a:t>
            </a:r>
            <a:r>
              <a:rPr lang="de-DE" altLang="de-DE" sz="1600" dirty="0" err="1" smtClean="0"/>
              <a:t>specifications</a:t>
            </a:r>
            <a:r>
              <a:rPr lang="de-DE" altLang="de-DE" sz="1600" dirty="0" smtClean="0"/>
              <a:t> </a:t>
            </a:r>
            <a:r>
              <a:rPr lang="de-DE" altLang="de-DE" sz="1600" dirty="0" err="1" smtClean="0"/>
              <a:t>have</a:t>
            </a:r>
            <a:r>
              <a:rPr lang="de-DE" altLang="de-DE" sz="1600" dirty="0" smtClean="0"/>
              <a:t> </a:t>
            </a:r>
            <a:r>
              <a:rPr lang="de-DE" altLang="de-DE" sz="1600" dirty="0" err="1" smtClean="0"/>
              <a:t>been</a:t>
            </a:r>
            <a:r>
              <a:rPr lang="de-DE" altLang="de-DE" sz="1600" dirty="0" smtClean="0"/>
              <a:t> </a:t>
            </a:r>
            <a:r>
              <a:rPr lang="de-DE" altLang="de-DE" sz="1600" dirty="0" err="1" smtClean="0"/>
              <a:t>approved</a:t>
            </a:r>
            <a:r>
              <a:rPr lang="de-DE" altLang="de-DE" sz="1600" dirty="0" smtClean="0"/>
              <a:t> </a:t>
            </a:r>
          </a:p>
          <a:p>
            <a:pPr algn="l" eaLnBrk="1" hangingPunct="1">
              <a:defRPr/>
            </a:pPr>
            <a:r>
              <a:rPr lang="de-DE" altLang="de-DE" sz="1600" dirty="0" smtClean="0"/>
              <a:t>     </a:t>
            </a:r>
            <a:r>
              <a:rPr lang="de-DE" altLang="de-DE" sz="1600" dirty="0" err="1" smtClean="0"/>
              <a:t>by</a:t>
            </a:r>
            <a:r>
              <a:rPr lang="de-DE" altLang="de-DE" sz="1600" dirty="0" smtClean="0"/>
              <a:t> CEA</a:t>
            </a:r>
          </a:p>
          <a:p>
            <a:pPr algn="l" eaLnBrk="1" hangingPunct="1">
              <a:defRPr/>
            </a:pPr>
            <a:endParaRPr lang="de-DE" altLang="de-DE" sz="1600" dirty="0" smtClean="0"/>
          </a:p>
          <a:p>
            <a:pPr marL="285750" indent="-285750" algn="l" eaLnBrk="1" hangingPunct="1">
              <a:buFont typeface="Arial" panose="020B0604020202020204" pitchFamily="34" charset="0"/>
              <a:buChar char="•"/>
              <a:defRPr/>
            </a:pPr>
            <a:r>
              <a:rPr lang="de-DE" altLang="de-DE" sz="1600" dirty="0" smtClean="0"/>
              <a:t>The power </a:t>
            </a:r>
            <a:r>
              <a:rPr lang="de-DE" altLang="de-DE" sz="1600" dirty="0" err="1" smtClean="0"/>
              <a:t>supply</a:t>
            </a:r>
            <a:r>
              <a:rPr lang="de-DE" altLang="de-DE" sz="1600" dirty="0" smtClean="0"/>
              <a:t> </a:t>
            </a:r>
            <a:r>
              <a:rPr lang="de-DE" altLang="de-DE" sz="1600" dirty="0" err="1" smtClean="0"/>
              <a:t>system</a:t>
            </a:r>
            <a:r>
              <a:rPr lang="de-DE" altLang="de-DE" sz="1600" dirty="0" smtClean="0"/>
              <a:t> </a:t>
            </a:r>
            <a:r>
              <a:rPr lang="de-DE" altLang="de-DE" sz="1600" dirty="0" err="1" smtClean="0"/>
              <a:t>built</a:t>
            </a:r>
            <a:r>
              <a:rPr lang="de-DE" altLang="de-DE" sz="1600" dirty="0" smtClean="0"/>
              <a:t> </a:t>
            </a:r>
            <a:r>
              <a:rPr lang="de-DE" altLang="de-DE" sz="1600" dirty="0" err="1" smtClean="0"/>
              <a:t>by</a:t>
            </a:r>
            <a:r>
              <a:rPr lang="de-DE" altLang="de-DE" sz="1600" dirty="0" smtClean="0"/>
              <a:t> </a:t>
            </a:r>
            <a:r>
              <a:rPr lang="de-DE" altLang="de-DE" sz="1600" dirty="0" err="1" smtClean="0"/>
              <a:t>the</a:t>
            </a:r>
            <a:r>
              <a:rPr lang="de-DE" altLang="de-DE" sz="1600" dirty="0" smtClean="0"/>
              <a:t> </a:t>
            </a:r>
          </a:p>
          <a:p>
            <a:pPr marL="0" indent="0" algn="l" eaLnBrk="1" hangingPunct="1">
              <a:defRPr/>
            </a:pPr>
            <a:r>
              <a:rPr lang="de-DE" altLang="de-DE" sz="1600" dirty="0" smtClean="0"/>
              <a:t>     Jäger </a:t>
            </a:r>
            <a:r>
              <a:rPr lang="de-DE" altLang="de-DE" sz="1600" dirty="0" err="1" smtClean="0"/>
              <a:t>company</a:t>
            </a:r>
            <a:endParaRPr lang="de-DE" altLang="de-DE" sz="1600" dirty="0" smtClean="0">
              <a:sym typeface="Wingdings" pitchFamily="2" charset="2"/>
            </a:endParaRPr>
          </a:p>
          <a:p>
            <a:pPr marL="0" indent="0" algn="l" eaLnBrk="1" hangingPunct="1">
              <a:defRPr/>
            </a:pPr>
            <a:endParaRPr lang="de-DE" altLang="de-DE" sz="1600" dirty="0" smtClean="0">
              <a:sym typeface="Wingdings" pitchFamily="2" charset="2"/>
            </a:endParaRPr>
          </a:p>
          <a:p>
            <a:pPr marL="285750" indent="-285750" algn="l" eaLnBrk="1" hangingPunct="1">
              <a:buFont typeface="Arial" panose="020B0604020202020204" pitchFamily="34" charset="0"/>
              <a:buChar char="•"/>
              <a:defRPr/>
            </a:pPr>
            <a:r>
              <a:rPr lang="de-DE" altLang="de-DE" sz="1600" dirty="0" err="1" smtClean="0">
                <a:sym typeface="Wingdings" pitchFamily="2" charset="2"/>
              </a:rPr>
              <a:t>Delivery</a:t>
            </a:r>
            <a:r>
              <a:rPr lang="de-DE" altLang="de-DE" sz="1600" dirty="0" smtClean="0">
                <a:sym typeface="Wingdings" pitchFamily="2" charset="2"/>
              </a:rPr>
              <a:t> Q4/2014</a:t>
            </a:r>
            <a:r>
              <a:rPr lang="de-DE" altLang="de-DE" sz="1600" dirty="0" smtClean="0"/>
              <a:t>          </a:t>
            </a:r>
          </a:p>
          <a:p>
            <a:pPr algn="l" eaLnBrk="1" hangingPunct="1">
              <a:defRPr/>
            </a:pPr>
            <a:r>
              <a:rPr lang="de-DE" altLang="de-DE" dirty="0" smtClean="0"/>
              <a:t>	</a:t>
            </a:r>
            <a:endParaRPr lang="de-DE" altLang="de-DE" dirty="0" smtClean="0">
              <a:sym typeface="Wingdings" pitchFamily="2" charset="2"/>
            </a:endParaRPr>
          </a:p>
        </p:txBody>
      </p:sp>
      <p:pic>
        <p:nvPicPr>
          <p:cNvPr id="27652"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344387" y="993846"/>
            <a:ext cx="3476085" cy="5137052"/>
          </a:xfrm>
          <a:prstGeom prst="rect">
            <a:avLst/>
          </a:prstGeom>
          <a:noFill/>
          <a:ln w="12700">
            <a:solidFill>
              <a:srgbClr val="00B0F0"/>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27653" name="Text Box 8"/>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GLAD </a:t>
            </a:r>
            <a:r>
              <a:rPr lang="en-US" altLang="de-DE" sz="2800" b="1" dirty="0" smtClean="0"/>
              <a:t>Power Supply - Production Started</a:t>
            </a:r>
            <a:endParaRPr lang="en-US" altLang="de-DE" sz="2800" b="1" dirty="0"/>
          </a:p>
        </p:txBody>
      </p:sp>
      <p:sp>
        <p:nvSpPr>
          <p:cNvPr id="7"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41</a:t>
            </a:fld>
            <a:endParaRPr lang="de-DE" altLang="de-DE"/>
          </a:p>
        </p:txBody>
      </p:sp>
    </p:spTree>
    <p:extLst>
      <p:ext uri="{BB962C8B-B14F-4D97-AF65-F5344CB8AC3E}">
        <p14:creationId xmlns:p14="http://schemas.microsoft.com/office/powerpoint/2010/main" val="31540091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GLAD - Vacuum Chamber</a:t>
            </a:r>
          </a:p>
        </p:txBody>
      </p:sp>
      <p:sp>
        <p:nvSpPr>
          <p:cNvPr id="28676" name="Textfeld 3"/>
          <p:cNvSpPr txBox="1">
            <a:spLocks noChangeArrowheads="1"/>
          </p:cNvSpPr>
          <p:nvPr/>
        </p:nvSpPr>
        <p:spPr bwMode="auto">
          <a:xfrm>
            <a:off x="228600" y="1162820"/>
            <a:ext cx="3767336" cy="2767081"/>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lnSpc>
                <a:spcPct val="150000"/>
              </a:lnSpc>
              <a:buFont typeface="Arial" pitchFamily="34" charset="0"/>
              <a:buChar char="•"/>
            </a:pPr>
            <a:r>
              <a:rPr lang="de-DE" altLang="de-DE" sz="1600" dirty="0" err="1"/>
              <a:t>Specifications</a:t>
            </a:r>
            <a:r>
              <a:rPr lang="de-DE" altLang="de-DE" sz="1600" dirty="0"/>
              <a:t> </a:t>
            </a:r>
            <a:r>
              <a:rPr lang="de-DE" altLang="de-DE" sz="1600" dirty="0" smtClean="0"/>
              <a:t>ok</a:t>
            </a:r>
            <a:endParaRPr lang="de-DE" altLang="de-DE" sz="1600" dirty="0"/>
          </a:p>
          <a:p>
            <a:pPr algn="l" eaLnBrk="1" hangingPunct="1">
              <a:lnSpc>
                <a:spcPct val="150000"/>
              </a:lnSpc>
              <a:buFont typeface="Arial" pitchFamily="34" charset="0"/>
              <a:buChar char="•"/>
            </a:pPr>
            <a:r>
              <a:rPr lang="de-DE" altLang="de-DE" sz="1600" dirty="0" err="1"/>
              <a:t>Cost</a:t>
            </a:r>
            <a:r>
              <a:rPr lang="de-DE" altLang="de-DE" sz="1600" dirty="0"/>
              <a:t> </a:t>
            </a:r>
            <a:r>
              <a:rPr lang="de-DE" altLang="de-DE" sz="1600" dirty="0" err="1"/>
              <a:t>estimate</a:t>
            </a:r>
            <a:r>
              <a:rPr lang="de-DE" altLang="de-DE" sz="1600" dirty="0"/>
              <a:t> 190 k</a:t>
            </a:r>
            <a:r>
              <a:rPr lang="de-DE" altLang="de-DE" sz="1600" dirty="0" smtClean="0"/>
              <a:t>€</a:t>
            </a:r>
            <a:endParaRPr lang="de-DE" altLang="de-DE" sz="1600" dirty="0"/>
          </a:p>
          <a:p>
            <a:pPr algn="l" eaLnBrk="1" hangingPunct="1">
              <a:lnSpc>
                <a:spcPct val="150000"/>
              </a:lnSpc>
              <a:buFont typeface="Arial" pitchFamily="34" charset="0"/>
              <a:buChar char="•"/>
            </a:pPr>
            <a:r>
              <a:rPr lang="de-DE" altLang="de-DE" sz="1600" dirty="0" err="1"/>
              <a:t>Tendering</a:t>
            </a:r>
            <a:r>
              <a:rPr lang="de-DE" altLang="de-DE" sz="1600" dirty="0"/>
              <a:t> </a:t>
            </a:r>
            <a:r>
              <a:rPr lang="de-DE" altLang="de-DE" sz="1600" dirty="0" err="1"/>
              <a:t>closed</a:t>
            </a:r>
            <a:r>
              <a:rPr lang="de-DE" altLang="de-DE" sz="1600" dirty="0"/>
              <a:t> on </a:t>
            </a:r>
            <a:r>
              <a:rPr lang="de-DE" altLang="de-DE" sz="1600" dirty="0" smtClean="0"/>
              <a:t>02.12.2013</a:t>
            </a:r>
            <a:endParaRPr lang="de-DE" altLang="de-DE" sz="1600" dirty="0"/>
          </a:p>
          <a:p>
            <a:pPr algn="l" eaLnBrk="1" hangingPunct="1">
              <a:lnSpc>
                <a:spcPct val="150000"/>
              </a:lnSpc>
              <a:buFont typeface="Arial" pitchFamily="34" charset="0"/>
              <a:buChar char="•"/>
            </a:pPr>
            <a:r>
              <a:rPr lang="de-DE" altLang="de-DE" sz="1600" dirty="0" err="1"/>
              <a:t>Chamber</a:t>
            </a:r>
            <a:r>
              <a:rPr lang="de-DE" altLang="de-DE" sz="1600" dirty="0"/>
              <a:t> </a:t>
            </a:r>
            <a:r>
              <a:rPr lang="de-DE" altLang="de-DE" sz="1600" dirty="0" err="1"/>
              <a:t>built</a:t>
            </a:r>
            <a:r>
              <a:rPr lang="de-DE" altLang="de-DE" sz="1600" dirty="0"/>
              <a:t> </a:t>
            </a:r>
            <a:r>
              <a:rPr lang="de-DE" altLang="de-DE" sz="1600" dirty="0" err="1"/>
              <a:t>by</a:t>
            </a:r>
            <a:r>
              <a:rPr lang="de-DE" altLang="de-DE" sz="1600" dirty="0"/>
              <a:t> </a:t>
            </a:r>
            <a:r>
              <a:rPr lang="de-DE" altLang="de-DE" sz="1600" dirty="0" err="1"/>
              <a:t>the</a:t>
            </a:r>
            <a:r>
              <a:rPr lang="de-DE" altLang="de-DE" sz="1600" dirty="0"/>
              <a:t> VA-TEC </a:t>
            </a:r>
            <a:r>
              <a:rPr lang="de-DE" altLang="de-DE" sz="1600" dirty="0" err="1" smtClean="0"/>
              <a:t>company</a:t>
            </a:r>
            <a:endParaRPr lang="de-DE" altLang="de-DE" sz="1600" dirty="0"/>
          </a:p>
          <a:p>
            <a:pPr algn="l" eaLnBrk="1" hangingPunct="1">
              <a:lnSpc>
                <a:spcPct val="150000"/>
              </a:lnSpc>
              <a:buFont typeface="Arial" pitchFamily="34" charset="0"/>
              <a:buChar char="•"/>
            </a:pPr>
            <a:r>
              <a:rPr lang="de-DE" altLang="de-DE" sz="1600" dirty="0"/>
              <a:t>FAT </a:t>
            </a:r>
            <a:r>
              <a:rPr lang="de-DE" altLang="de-DE" sz="1600" dirty="0" smtClean="0"/>
              <a:t>05.11.2014</a:t>
            </a:r>
            <a:br>
              <a:rPr lang="de-DE" altLang="de-DE" sz="1600" dirty="0" smtClean="0"/>
            </a:br>
            <a:r>
              <a:rPr lang="de-DE" altLang="de-DE" sz="1600" dirty="0" err="1" smtClean="0"/>
              <a:t>Delivery</a:t>
            </a:r>
            <a:r>
              <a:rPr lang="de-DE" altLang="de-DE" sz="1600" dirty="0" smtClean="0"/>
              <a:t> </a:t>
            </a:r>
            <a:r>
              <a:rPr lang="de-DE" altLang="de-DE" sz="1600" dirty="0" err="1"/>
              <a:t>to</a:t>
            </a:r>
            <a:r>
              <a:rPr lang="de-DE" altLang="de-DE" sz="1600" dirty="0"/>
              <a:t> GSI </a:t>
            </a:r>
            <a:r>
              <a:rPr lang="de-DE" altLang="de-DE" sz="1600" dirty="0" smtClean="0"/>
              <a:t>Q4/2014</a:t>
            </a:r>
            <a:endParaRPr lang="de-DE" altLang="de-DE" sz="1600" dirty="0"/>
          </a:p>
        </p:txBody>
      </p:sp>
      <p:pic>
        <p:nvPicPr>
          <p:cNvPr id="28677" name="Picture 8" descr="https://www.gsi.de/fileadmin/_processed_/csm_GLAD_vacuum_chamber_VATEC_0b577f7af9.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2000" contrast="34000"/>
                    </a14:imgEffect>
                  </a14:imgLayer>
                </a14:imgProps>
              </a:ext>
              <a:ext uri="{28A0092B-C50C-407E-A947-70E740481C1C}">
                <a14:useLocalDpi xmlns:a14="http://schemas.microsoft.com/office/drawing/2010/main" val="0"/>
              </a:ext>
            </a:extLst>
          </a:blip>
          <a:srcRect/>
          <a:stretch>
            <a:fillRect/>
          </a:stretch>
        </p:blipFill>
        <p:spPr bwMode="auto">
          <a:xfrm>
            <a:off x="4067943" y="1069535"/>
            <a:ext cx="4756515" cy="3583601"/>
          </a:xfrm>
          <a:prstGeom prst="rect">
            <a:avLst/>
          </a:prstGeom>
          <a:noFill/>
          <a:ln w="12700">
            <a:solidFill>
              <a:srgbClr val="0070C0"/>
            </a:solidFill>
            <a:miter lim="800000"/>
            <a:headEnd/>
            <a:tailEnd/>
          </a:ln>
          <a:effectLst>
            <a:outerShdw blurRad="50800" dist="38100" dir="2700000" algn="tl" rotWithShape="0">
              <a:prstClr val="black">
                <a:alpha val="40000"/>
              </a:prstClr>
            </a:outerShdw>
            <a:reflection blurRad="6350" stA="50000" endA="300" endPos="38500" dist="50800" dir="5400000" sy="-100000" algn="bl" rotWithShape="0"/>
          </a:effectLst>
          <a:scene3d>
            <a:camera prst="orthographicFront">
              <a:rot lat="0" lon="1200001" rev="0"/>
            </a:camera>
            <a:lightRig rig="threePt" dir="t"/>
          </a:scene3d>
          <a:extLst>
            <a:ext uri="{909E8E84-426E-40DD-AFC4-6F175D3DCCD1}">
              <a14:hiddenFill xmlns:a14="http://schemas.microsoft.com/office/drawing/2010/main">
                <a:solidFill>
                  <a:srgbClr val="FFFFFF"/>
                </a:solidFill>
              </a14:hiddenFill>
            </a:ext>
          </a:extLst>
        </p:spPr>
      </p:pic>
      <p:sp>
        <p:nvSpPr>
          <p:cNvPr id="28678" name="Text Box 9"/>
          <p:cNvSpPr txBox="1">
            <a:spLocks noChangeArrowheads="1"/>
          </p:cNvSpPr>
          <p:nvPr/>
        </p:nvSpPr>
        <p:spPr bwMode="auto">
          <a:xfrm>
            <a:off x="4204800" y="4725144"/>
            <a:ext cx="4492800" cy="427979"/>
          </a:xfrm>
          <a:prstGeom prst="rect">
            <a:avLst/>
          </a:prstGeom>
          <a:solidFill>
            <a:schemeClr val="bg1"/>
          </a:solidFill>
          <a:ln w="12700">
            <a:solidFill>
              <a:srgbClr val="00B0F0"/>
            </a:solidFill>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600" dirty="0" smtClean="0">
                <a:solidFill>
                  <a:srgbClr val="0067B4"/>
                </a:solidFill>
              </a:rPr>
              <a:t>GLAD </a:t>
            </a:r>
            <a:r>
              <a:rPr lang="en-US" altLang="de-DE" sz="1600" dirty="0">
                <a:solidFill>
                  <a:srgbClr val="0067B4"/>
                </a:solidFill>
              </a:rPr>
              <a:t>magnet with its vacuum </a:t>
            </a:r>
            <a:r>
              <a:rPr lang="en-US" altLang="de-DE" sz="1600" dirty="0" smtClean="0">
                <a:solidFill>
                  <a:srgbClr val="0067B4"/>
                </a:solidFill>
              </a:rPr>
              <a:t>chamber</a:t>
            </a:r>
            <a:endParaRPr lang="en-US" altLang="de-DE" sz="1600" dirty="0">
              <a:solidFill>
                <a:srgbClr val="0067B4"/>
              </a:solidFill>
            </a:endParaRPr>
          </a:p>
        </p:txBody>
      </p:sp>
      <p:sp>
        <p:nvSpPr>
          <p:cNvPr id="8"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42</a:t>
            </a:fld>
            <a:endParaRPr lang="de-DE" altLang="de-DE"/>
          </a:p>
        </p:txBody>
      </p:sp>
    </p:spTree>
    <p:extLst>
      <p:ext uri="{BB962C8B-B14F-4D97-AF65-F5344CB8AC3E}">
        <p14:creationId xmlns:p14="http://schemas.microsoft.com/office/powerpoint/2010/main" val="29858272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0" y="76200"/>
            <a:ext cx="91440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200" b="1" dirty="0" smtClean="0"/>
              <a:t>High-Resolution </a:t>
            </a:r>
            <a:r>
              <a:rPr lang="en-US" altLang="de-DE" sz="2200" b="1" dirty="0"/>
              <a:t>N</a:t>
            </a:r>
            <a:r>
              <a:rPr lang="en-US" altLang="de-DE" sz="2200" b="1" dirty="0" smtClean="0"/>
              <a:t>eutron Time-of-Flight Spectrometer </a:t>
            </a:r>
            <a:r>
              <a:rPr lang="en-US" altLang="de-DE" sz="2200" b="1" dirty="0" err="1"/>
              <a:t>NeuLAND</a:t>
            </a:r>
            <a:endParaRPr lang="en-US" altLang="de-DE" sz="2200" b="1" dirty="0"/>
          </a:p>
        </p:txBody>
      </p:sp>
      <p:sp>
        <p:nvSpPr>
          <p:cNvPr id="29699" name="Text Box 4"/>
          <p:cNvSpPr txBox="1">
            <a:spLocks noChangeArrowheads="1"/>
          </p:cNvSpPr>
          <p:nvPr/>
        </p:nvSpPr>
        <p:spPr bwMode="auto">
          <a:xfrm>
            <a:off x="76200" y="836712"/>
            <a:ext cx="4419600" cy="2095521"/>
          </a:xfrm>
          <a:prstGeom prst="rect">
            <a:avLst/>
          </a:prstGeom>
          <a:solidFill>
            <a:srgbClr val="8FBB77">
              <a:alpha val="26000"/>
            </a:srgbClr>
          </a:solidFill>
          <a:ln w="12700">
            <a:solidFill>
              <a:srgbClr val="8FBB77"/>
            </a:solidFill>
            <a:miter lim="800000"/>
            <a:headEnd/>
            <a:tailEnd/>
          </a:ln>
          <a:effectLst/>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600" b="1" dirty="0"/>
              <a:t>Performance goals:</a:t>
            </a:r>
          </a:p>
          <a:p>
            <a:pPr marL="174625" indent="-174625" algn="l" eaLnBrk="1" hangingPunct="1">
              <a:spcBef>
                <a:spcPct val="50000"/>
              </a:spcBef>
              <a:buFontTx/>
              <a:buChar char="•"/>
            </a:pPr>
            <a:r>
              <a:rPr lang="en-US" altLang="de-DE" sz="1600" dirty="0"/>
              <a:t> </a:t>
            </a:r>
            <a:r>
              <a:rPr lang="en-US" altLang="de-DE" sz="1400" dirty="0"/>
              <a:t>&gt;90% efficiency for 0.2-1 </a:t>
            </a:r>
            <a:r>
              <a:rPr lang="en-US" altLang="de-DE" sz="1400" dirty="0" err="1"/>
              <a:t>GeV</a:t>
            </a:r>
            <a:r>
              <a:rPr lang="en-US" altLang="de-DE" sz="1400" dirty="0"/>
              <a:t> neutrons</a:t>
            </a:r>
          </a:p>
          <a:p>
            <a:pPr marL="174625" indent="-174625" algn="l" eaLnBrk="1" hangingPunct="1">
              <a:spcBef>
                <a:spcPct val="50000"/>
              </a:spcBef>
              <a:buFontTx/>
              <a:buChar char="•"/>
            </a:pPr>
            <a:r>
              <a:rPr lang="en-US" altLang="de-DE" sz="1400" dirty="0"/>
              <a:t> Multi-hit capability for up to 5 neutrons</a:t>
            </a:r>
          </a:p>
          <a:p>
            <a:pPr marL="174625" indent="-174625" algn="l" eaLnBrk="1" hangingPunct="1">
              <a:spcBef>
                <a:spcPct val="50000"/>
              </a:spcBef>
              <a:buFontTx/>
              <a:buChar char="•"/>
            </a:pPr>
            <a:r>
              <a:rPr lang="en-US" altLang="de-DE" sz="1400" dirty="0"/>
              <a:t> &lt;150 </a:t>
            </a:r>
            <a:r>
              <a:rPr lang="en-US" altLang="de-DE" sz="1400" dirty="0" err="1"/>
              <a:t>ps</a:t>
            </a:r>
            <a:r>
              <a:rPr lang="en-US" altLang="de-DE" sz="1400" dirty="0"/>
              <a:t> time resolution</a:t>
            </a:r>
          </a:p>
          <a:p>
            <a:pPr marL="174625" indent="-174625" algn="l" eaLnBrk="1" hangingPunct="1">
              <a:spcBef>
                <a:spcPct val="50000"/>
              </a:spcBef>
              <a:buFontTx/>
              <a:buChar char="•"/>
            </a:pPr>
            <a:r>
              <a:rPr lang="en-US" altLang="de-DE" sz="1400" dirty="0"/>
              <a:t> 20 </a:t>
            </a:r>
            <a:r>
              <a:rPr lang="en-US" altLang="de-DE" sz="1400" dirty="0" err="1"/>
              <a:t>keV</a:t>
            </a:r>
            <a:r>
              <a:rPr lang="en-US" altLang="de-DE" sz="1400" dirty="0"/>
              <a:t> excitation-energy resolution at 100 </a:t>
            </a:r>
            <a:r>
              <a:rPr lang="en-US" altLang="de-DE" sz="1400" dirty="0" err="1"/>
              <a:t>keV</a:t>
            </a:r>
            <a:endParaRPr lang="en-US" altLang="de-DE" sz="1400" dirty="0"/>
          </a:p>
          <a:p>
            <a:pPr marL="174625" indent="-174625" algn="l" eaLnBrk="1" hangingPunct="1">
              <a:lnSpc>
                <a:spcPct val="60000"/>
              </a:lnSpc>
              <a:spcBef>
                <a:spcPct val="50000"/>
              </a:spcBef>
            </a:pPr>
            <a:r>
              <a:rPr lang="en-US" altLang="de-DE" sz="1400" dirty="0"/>
              <a:t>  </a:t>
            </a:r>
            <a:r>
              <a:rPr lang="en-US" altLang="de-DE" sz="1400" dirty="0" smtClean="0"/>
              <a:t>   above </a:t>
            </a:r>
            <a:r>
              <a:rPr lang="en-US" altLang="de-DE" sz="1400" dirty="0"/>
              <a:t>neutron </a:t>
            </a:r>
            <a:r>
              <a:rPr lang="en-US" altLang="de-DE" sz="1400" dirty="0" smtClean="0"/>
              <a:t>threshold</a:t>
            </a:r>
            <a:endParaRPr lang="en-US" altLang="de-DE" sz="1400" dirty="0"/>
          </a:p>
          <a:p>
            <a:pPr eaLnBrk="1" hangingPunct="1">
              <a:lnSpc>
                <a:spcPct val="0"/>
              </a:lnSpc>
              <a:spcBef>
                <a:spcPct val="50000"/>
              </a:spcBef>
            </a:pPr>
            <a:endParaRPr lang="en-US" altLang="de-DE" sz="1400" dirty="0"/>
          </a:p>
        </p:txBody>
      </p:sp>
      <p:sp>
        <p:nvSpPr>
          <p:cNvPr id="29700" name="Text Box 5"/>
          <p:cNvSpPr txBox="1">
            <a:spLocks noChangeArrowheads="1"/>
          </p:cNvSpPr>
          <p:nvPr/>
        </p:nvSpPr>
        <p:spPr bwMode="auto">
          <a:xfrm>
            <a:off x="4606925" y="850846"/>
            <a:ext cx="4460875" cy="2071797"/>
          </a:xfrm>
          <a:prstGeom prst="rect">
            <a:avLst/>
          </a:prstGeom>
          <a:solidFill>
            <a:srgbClr val="8FBB77">
              <a:alpha val="26000"/>
            </a:srgbClr>
          </a:solidFill>
          <a:ln w="12700">
            <a:solidFill>
              <a:srgbClr val="8FBB77"/>
            </a:solidFill>
            <a:miter lim="800000"/>
            <a:headEnd/>
            <a:tailEnd/>
          </a:ln>
          <a:effectLst/>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600" b="1" dirty="0"/>
              <a:t>Detector parameters:</a:t>
            </a:r>
          </a:p>
          <a:p>
            <a:pPr marL="174625" indent="-174625" algn="l" eaLnBrk="1" hangingPunct="1">
              <a:spcBef>
                <a:spcPct val="50000"/>
              </a:spcBef>
              <a:buFontTx/>
              <a:buChar char="•"/>
            </a:pPr>
            <a:r>
              <a:rPr lang="en-US" altLang="de-DE" sz="1600" dirty="0"/>
              <a:t> </a:t>
            </a:r>
            <a:r>
              <a:rPr lang="en-US" altLang="de-DE" sz="1400" dirty="0"/>
              <a:t>Full active detector using organic scintillator</a:t>
            </a:r>
          </a:p>
          <a:p>
            <a:pPr marL="174625" indent="-174625" algn="l" eaLnBrk="1" hangingPunct="1">
              <a:spcBef>
                <a:spcPct val="50000"/>
              </a:spcBef>
              <a:buFontTx/>
              <a:buChar char="•"/>
            </a:pPr>
            <a:r>
              <a:rPr lang="en-US" altLang="de-DE" sz="1400" dirty="0"/>
              <a:t> Face size </a:t>
            </a:r>
            <a:r>
              <a:rPr lang="en-US" altLang="de-DE" sz="1400" dirty="0" smtClean="0"/>
              <a:t>250 x 250 </a:t>
            </a:r>
            <a:r>
              <a:rPr lang="en-US" altLang="de-DE" sz="1400" dirty="0"/>
              <a:t>cm</a:t>
            </a:r>
            <a:r>
              <a:rPr lang="en-US" altLang="de-DE" sz="1400" baseline="30000" dirty="0"/>
              <a:t>2</a:t>
            </a:r>
            <a:r>
              <a:rPr lang="en-US" altLang="de-DE" sz="1400" dirty="0"/>
              <a:t>, active depth 300 cm</a:t>
            </a:r>
          </a:p>
          <a:p>
            <a:pPr marL="174625" indent="-174625" algn="l" eaLnBrk="1" hangingPunct="1">
              <a:spcBef>
                <a:spcPct val="50000"/>
              </a:spcBef>
              <a:buFontTx/>
              <a:buChar char="•"/>
            </a:pPr>
            <a:r>
              <a:rPr lang="en-US" altLang="de-DE" sz="1400" dirty="0"/>
              <a:t> 3000 scintillator bars</a:t>
            </a:r>
          </a:p>
          <a:p>
            <a:pPr marL="174625" indent="-174625" algn="l" eaLnBrk="1" hangingPunct="1">
              <a:spcBef>
                <a:spcPct val="50000"/>
              </a:spcBef>
              <a:buFontTx/>
              <a:buChar char="•"/>
            </a:pPr>
            <a:r>
              <a:rPr lang="en-US" altLang="de-DE" sz="1400" dirty="0"/>
              <a:t> 6000 photomultiplier and readout channels</a:t>
            </a:r>
          </a:p>
          <a:p>
            <a:pPr marL="174625" indent="-174625" algn="l" eaLnBrk="1" hangingPunct="1">
              <a:spcBef>
                <a:spcPct val="50000"/>
              </a:spcBef>
              <a:buFontTx/>
              <a:buChar char="•"/>
            </a:pPr>
            <a:r>
              <a:rPr lang="en-US" altLang="de-DE" sz="1400" dirty="0"/>
              <a:t> Modular </a:t>
            </a:r>
            <a:r>
              <a:rPr lang="en-US" altLang="de-DE" sz="1400" dirty="0" smtClean="0"/>
              <a:t>design</a:t>
            </a:r>
            <a:endParaRPr lang="en-US" altLang="de-DE" sz="1400" dirty="0"/>
          </a:p>
        </p:txBody>
      </p:sp>
      <p:sp>
        <p:nvSpPr>
          <p:cNvPr id="29701" name="Text Box 6"/>
          <p:cNvSpPr txBox="1">
            <a:spLocks noChangeArrowheads="1"/>
          </p:cNvSpPr>
          <p:nvPr/>
        </p:nvSpPr>
        <p:spPr bwMode="auto">
          <a:xfrm>
            <a:off x="440431" y="6453336"/>
            <a:ext cx="8020001" cy="338554"/>
          </a:xfrm>
          <a:prstGeom prst="rect">
            <a:avLst/>
          </a:prstGeom>
          <a:solidFill>
            <a:schemeClr val="bg1"/>
          </a:solidFill>
          <a:ln>
            <a:noFill/>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600" b="1" dirty="0" err="1">
                <a:solidFill>
                  <a:srgbClr val="D20000"/>
                </a:solidFill>
              </a:rPr>
              <a:t>NeuLAND</a:t>
            </a:r>
            <a:r>
              <a:rPr lang="en-US" altLang="de-DE" sz="1600" b="1" dirty="0">
                <a:solidFill>
                  <a:srgbClr val="D20000"/>
                </a:solidFill>
              </a:rPr>
              <a:t> Technical Design Report has been approved on </a:t>
            </a:r>
            <a:r>
              <a:rPr lang="en-US" altLang="de-DE" sz="1600" b="1" dirty="0" smtClean="0">
                <a:solidFill>
                  <a:srgbClr val="D20000"/>
                </a:solidFill>
              </a:rPr>
              <a:t>Jan. 18</a:t>
            </a:r>
            <a:r>
              <a:rPr lang="en-US" altLang="de-DE" sz="1600" b="1" baseline="30000" dirty="0" smtClean="0">
                <a:solidFill>
                  <a:srgbClr val="D20000"/>
                </a:solidFill>
              </a:rPr>
              <a:t>th</a:t>
            </a:r>
            <a:r>
              <a:rPr lang="en-US" altLang="de-DE" sz="1600" b="1" dirty="0" smtClean="0">
                <a:solidFill>
                  <a:srgbClr val="D20000"/>
                </a:solidFill>
              </a:rPr>
              <a:t>, </a:t>
            </a:r>
            <a:r>
              <a:rPr lang="en-US" altLang="de-DE" sz="1600" b="1" dirty="0">
                <a:solidFill>
                  <a:srgbClr val="D20000"/>
                </a:solidFill>
              </a:rPr>
              <a:t>2013 by </a:t>
            </a:r>
            <a:r>
              <a:rPr lang="en-US" altLang="de-DE" sz="1600" b="1" dirty="0" smtClean="0">
                <a:solidFill>
                  <a:srgbClr val="D20000"/>
                </a:solidFill>
              </a:rPr>
              <a:t>FAIR</a:t>
            </a:r>
            <a:endParaRPr lang="en-US" altLang="de-DE" sz="1600" b="1" dirty="0">
              <a:solidFill>
                <a:srgbClr val="D20000"/>
              </a:solidFill>
            </a:endParaRPr>
          </a:p>
        </p:txBody>
      </p:sp>
      <p:sp>
        <p:nvSpPr>
          <p:cNvPr id="29702" name="Text Box 8"/>
          <p:cNvSpPr txBox="1">
            <a:spLocks noChangeArrowheads="1"/>
          </p:cNvSpPr>
          <p:nvPr/>
        </p:nvSpPr>
        <p:spPr bwMode="auto">
          <a:xfrm>
            <a:off x="440432" y="2979837"/>
            <a:ext cx="4419600" cy="3419276"/>
          </a:xfrm>
          <a:prstGeom prst="rect">
            <a:avLst/>
          </a:prstGeom>
          <a:solidFill>
            <a:srgbClr val="8FBB77">
              <a:alpha val="26000"/>
            </a:srgbClr>
          </a:solidFill>
          <a:ln w="12700">
            <a:solidFill>
              <a:srgbClr val="8FBB77"/>
            </a:solidFill>
            <a:miter lim="800000"/>
            <a:headEnd/>
            <a:tailEnd/>
          </a:ln>
          <a:effectLst/>
          <a:extLst/>
        </p:spPr>
        <p:txBody>
          <a:bodyPr tIns="90000" bIns="90000" anchor="ctr" anchorCtr="0">
            <a:spAutoFit/>
          </a:bodyPr>
          <a:lstStyle>
            <a:lvl1pPr marL="107950" indent="-1079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en-US" altLang="de-DE" sz="1600" b="1" dirty="0"/>
              <a:t>Detector financing:</a:t>
            </a:r>
            <a:r>
              <a:rPr lang="en-US" altLang="de-DE" sz="1600" dirty="0"/>
              <a:t> </a:t>
            </a:r>
          </a:p>
          <a:p>
            <a:pPr algn="l" eaLnBrk="1" hangingPunct="1">
              <a:lnSpc>
                <a:spcPct val="70000"/>
              </a:lnSpc>
            </a:pPr>
            <a:endParaRPr lang="en-US" altLang="de-DE" sz="1600" dirty="0"/>
          </a:p>
          <a:p>
            <a:pPr marL="174625" indent="-174625" algn="l" eaLnBrk="1" hangingPunct="1">
              <a:buFontTx/>
              <a:buChar char="•"/>
            </a:pPr>
            <a:r>
              <a:rPr lang="en-US" altLang="de-DE" sz="1400" dirty="0"/>
              <a:t>20% demonstrator (1020 k€)  already financed by   BMBF and PMA; demonstrator ready by </a:t>
            </a:r>
            <a:r>
              <a:rPr lang="en-US" altLang="de-DE" sz="1400" dirty="0" smtClean="0"/>
              <a:t>Q1/2014</a:t>
            </a:r>
            <a:endParaRPr lang="en-US" altLang="de-DE" sz="1400" dirty="0"/>
          </a:p>
          <a:p>
            <a:pPr marL="174625" indent="-174625" algn="l" eaLnBrk="1" hangingPunct="1">
              <a:buFontTx/>
              <a:buChar char="•"/>
            </a:pPr>
            <a:endParaRPr lang="en-US" altLang="de-DE" sz="1400" dirty="0"/>
          </a:p>
          <a:p>
            <a:pPr marL="174625" indent="-174625" algn="l" eaLnBrk="1" hangingPunct="1">
              <a:buFontTx/>
              <a:buChar char="•"/>
            </a:pPr>
            <a:r>
              <a:rPr lang="en-US" altLang="de-DE" sz="1400" dirty="0"/>
              <a:t>Upgrade to 45% detector (</a:t>
            </a:r>
            <a:r>
              <a:rPr lang="de-DE" altLang="de-DE" sz="1400" dirty="0"/>
              <a:t>1180</a:t>
            </a:r>
            <a:r>
              <a:rPr lang="en-US" altLang="de-DE" sz="1400" dirty="0"/>
              <a:t> k€)  will be financed by secured funds of BMBF and PMA plus proposed </a:t>
            </a:r>
            <a:r>
              <a:rPr lang="en-US" altLang="de-DE" sz="1400" dirty="0" smtClean="0"/>
              <a:t>In-kind </a:t>
            </a:r>
            <a:r>
              <a:rPr lang="en-US" altLang="de-DE" sz="1400" dirty="0"/>
              <a:t>contribution by </a:t>
            </a:r>
            <a:r>
              <a:rPr lang="en-US" altLang="de-DE" sz="1400" dirty="0" smtClean="0"/>
              <a:t>PNPI</a:t>
            </a:r>
            <a:r>
              <a:rPr lang="en-US" altLang="de-DE" sz="1400" dirty="0"/>
              <a:t> </a:t>
            </a:r>
            <a:r>
              <a:rPr lang="en-US" altLang="de-DE" sz="1400" dirty="0" smtClean="0"/>
              <a:t>(</a:t>
            </a:r>
            <a:r>
              <a:rPr lang="en-US" altLang="de-DE" sz="1400" i="1" dirty="0" smtClean="0"/>
              <a:t>Russia, </a:t>
            </a:r>
            <a:r>
              <a:rPr lang="en-US" altLang="de-DE" sz="1400" dirty="0" smtClean="0"/>
              <a:t>03.06.2013</a:t>
            </a:r>
            <a:r>
              <a:rPr lang="en-US" altLang="de-DE" sz="1400" dirty="0"/>
              <a:t>); 45 % detector ready by </a:t>
            </a:r>
            <a:r>
              <a:rPr lang="en-US" altLang="de-DE" sz="1400" dirty="0" smtClean="0"/>
              <a:t>Q4/2015</a:t>
            </a:r>
            <a:endParaRPr lang="en-US" altLang="de-DE" sz="1400" dirty="0"/>
          </a:p>
          <a:p>
            <a:pPr marL="174625" indent="-174625" algn="l" eaLnBrk="1" hangingPunct="1">
              <a:buFontTx/>
              <a:buChar char="•"/>
            </a:pPr>
            <a:endParaRPr lang="en-US" altLang="de-DE" sz="1400" dirty="0"/>
          </a:p>
          <a:p>
            <a:pPr marL="174625" indent="-174625" algn="l" eaLnBrk="1" hangingPunct="1">
              <a:buFontTx/>
              <a:buChar char="•"/>
            </a:pPr>
            <a:r>
              <a:rPr lang="en-US" altLang="de-DE" sz="1400" dirty="0"/>
              <a:t>High Voltage system (527k </a:t>
            </a:r>
            <a:r>
              <a:rPr lang="en-US" altLang="de-DE" sz="1400" dirty="0" smtClean="0"/>
              <a:t>€)</a:t>
            </a:r>
            <a:r>
              <a:rPr lang="en-US" altLang="de-DE" sz="1400" dirty="0"/>
              <a:t> proposed as </a:t>
            </a:r>
            <a:r>
              <a:rPr lang="en-US" altLang="de-DE" sz="1400" dirty="0" smtClean="0"/>
              <a:t>In-kind</a:t>
            </a:r>
            <a:r>
              <a:rPr lang="en-US" altLang="de-DE" sz="1400" dirty="0"/>
              <a:t> contribution  by PNPI (</a:t>
            </a:r>
            <a:r>
              <a:rPr lang="en-US" altLang="de-DE" sz="1400" i="1" dirty="0"/>
              <a:t>Russia, </a:t>
            </a:r>
            <a:r>
              <a:rPr lang="en-US" altLang="de-DE" sz="1400" dirty="0" smtClean="0"/>
              <a:t>03.06.2013</a:t>
            </a:r>
            <a:r>
              <a:rPr lang="en-US" altLang="de-DE" sz="1400" dirty="0"/>
              <a:t>)</a:t>
            </a:r>
          </a:p>
          <a:p>
            <a:pPr marL="174625" indent="-174625" algn="l" eaLnBrk="1" hangingPunct="1">
              <a:buFontTx/>
              <a:buChar char="•"/>
            </a:pPr>
            <a:endParaRPr lang="en-US" altLang="de-DE" sz="1400" dirty="0"/>
          </a:p>
          <a:p>
            <a:pPr marL="174625" indent="-174625" algn="l" eaLnBrk="1" hangingPunct="1">
              <a:buFontTx/>
              <a:buChar char="•"/>
            </a:pPr>
            <a:r>
              <a:rPr lang="en-US" altLang="de-DE" sz="1400" dirty="0" err="1"/>
              <a:t>NeuLAND</a:t>
            </a:r>
            <a:r>
              <a:rPr lang="en-US" altLang="de-DE" sz="1400" dirty="0"/>
              <a:t> mechanics and infrastructure (</a:t>
            </a:r>
            <a:r>
              <a:rPr lang="en-US" altLang="de-DE" sz="1400" dirty="0" smtClean="0"/>
              <a:t>248 k€) </a:t>
            </a:r>
            <a:r>
              <a:rPr lang="en-US" altLang="de-DE" sz="1400" dirty="0"/>
              <a:t>financed through </a:t>
            </a:r>
            <a:r>
              <a:rPr lang="en-US" altLang="de-DE" sz="1400" dirty="0" smtClean="0"/>
              <a:t>PMA</a:t>
            </a:r>
            <a:endParaRPr lang="en-US" altLang="de-DE" sz="1400" dirty="0"/>
          </a:p>
        </p:txBody>
      </p:sp>
      <p:pic>
        <p:nvPicPr>
          <p:cNvPr id="29703" name="Picture 2" descr="C:\Users\mheil\AppData\Local\Temp\Rar$DIa0.066\isometrische_Ansicht_alle_Eben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1000" contrast="36000"/>
                    </a14:imgEffect>
                  </a14:imgLayer>
                </a14:imgProps>
              </a:ext>
              <a:ext uri="{28A0092B-C50C-407E-A947-70E740481C1C}">
                <a14:useLocalDpi xmlns:a14="http://schemas.microsoft.com/office/drawing/2010/main" val="0"/>
              </a:ext>
            </a:extLst>
          </a:blip>
          <a:srcRect r="18182" b="6441"/>
          <a:stretch>
            <a:fillRect/>
          </a:stretch>
        </p:blipFill>
        <p:spPr bwMode="auto">
          <a:xfrm>
            <a:off x="4986000" y="2996952"/>
            <a:ext cx="3962400" cy="3197225"/>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43</a:t>
            </a:fld>
            <a:endParaRPr lang="de-DE" altLang="de-DE" dirty="0"/>
          </a:p>
        </p:txBody>
      </p:sp>
    </p:spTree>
    <p:extLst>
      <p:ext uri="{BB962C8B-B14F-4D97-AF65-F5344CB8AC3E}">
        <p14:creationId xmlns:p14="http://schemas.microsoft.com/office/powerpoint/2010/main" val="3637469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err="1"/>
              <a:t>NeuLAND</a:t>
            </a:r>
            <a:r>
              <a:rPr lang="en-US" altLang="de-DE" sz="2800" b="1" dirty="0"/>
              <a:t> </a:t>
            </a:r>
            <a:r>
              <a:rPr lang="en-US" altLang="de-DE" sz="2800" b="1" dirty="0" smtClean="0"/>
              <a:t>Scintillator Bars - Production Completed </a:t>
            </a:r>
            <a:endParaRPr lang="en-US" altLang="de-DE" sz="2800" b="1" dirty="0"/>
          </a:p>
        </p:txBody>
      </p:sp>
      <p:sp>
        <p:nvSpPr>
          <p:cNvPr id="30724" name="Text Box 4"/>
          <p:cNvSpPr txBox="1">
            <a:spLocks noChangeArrowheads="1"/>
          </p:cNvSpPr>
          <p:nvPr/>
        </p:nvSpPr>
        <p:spPr bwMode="auto">
          <a:xfrm>
            <a:off x="179512" y="861569"/>
            <a:ext cx="8839200" cy="1271287"/>
          </a:xfrm>
          <a:prstGeom prst="rect">
            <a:avLst/>
          </a:prstGeom>
          <a:solidFill>
            <a:srgbClr val="8FBB77">
              <a:alpha val="26000"/>
            </a:srgbClr>
          </a:solidFill>
          <a:ln w="12700">
            <a:solidFill>
              <a:srgbClr val="8FBB77"/>
            </a:solidFill>
          </a:ln>
          <a:effectLst/>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4625" indent="-174625" algn="l" eaLnBrk="1" hangingPunct="1">
              <a:spcBef>
                <a:spcPct val="50000"/>
              </a:spcBef>
              <a:buFontTx/>
              <a:buChar char="•"/>
            </a:pPr>
            <a:r>
              <a:rPr lang="en-US" altLang="de-DE" dirty="0"/>
              <a:t> </a:t>
            </a:r>
            <a:r>
              <a:rPr lang="en-US" altLang="de-DE" sz="1600" dirty="0"/>
              <a:t>Full detector contains 3000 scintillator bars arranged in 30 double </a:t>
            </a:r>
            <a:r>
              <a:rPr lang="en-US" altLang="de-DE" sz="1600" dirty="0" smtClean="0"/>
              <a:t>planes</a:t>
            </a:r>
            <a:endParaRPr lang="en-US" altLang="de-DE" sz="1600" dirty="0"/>
          </a:p>
          <a:p>
            <a:pPr marL="174625" indent="-174625" algn="l" eaLnBrk="1" hangingPunct="1">
              <a:lnSpc>
                <a:spcPct val="60000"/>
              </a:lnSpc>
              <a:spcBef>
                <a:spcPct val="50000"/>
              </a:spcBef>
              <a:buFontTx/>
              <a:buChar char="•"/>
            </a:pPr>
            <a:r>
              <a:rPr lang="en-GB" altLang="de-DE" sz="1600" dirty="0"/>
              <a:t> In July 2013 the first double-plane has been built. In November </a:t>
            </a:r>
            <a:r>
              <a:rPr lang="en-GB" altLang="de-DE" sz="1600" dirty="0" smtClean="0"/>
              <a:t>2013, 2</a:t>
            </a:r>
            <a:r>
              <a:rPr lang="en-GB" altLang="de-DE" sz="1600" baseline="30000" dirty="0" smtClean="0"/>
              <a:t>nd</a:t>
            </a:r>
            <a:r>
              <a:rPr lang="en-GB" altLang="de-DE" sz="1600" dirty="0" smtClean="0"/>
              <a:t> </a:t>
            </a:r>
            <a:r>
              <a:rPr lang="en-GB" altLang="de-DE" sz="1600" dirty="0"/>
              <a:t>and 3</a:t>
            </a:r>
            <a:r>
              <a:rPr lang="en-GB" altLang="de-DE" sz="1600" baseline="30000" dirty="0"/>
              <a:t>rd</a:t>
            </a:r>
            <a:r>
              <a:rPr lang="en-GB" altLang="de-DE" sz="1600" dirty="0"/>
              <a:t> </a:t>
            </a:r>
            <a:r>
              <a:rPr lang="en-GB" altLang="de-DE" sz="1600" dirty="0" smtClean="0"/>
              <a:t>double </a:t>
            </a:r>
            <a:endParaRPr lang="en-GB" altLang="de-DE" sz="1600" dirty="0"/>
          </a:p>
          <a:p>
            <a:pPr marL="174625" indent="-174625" algn="l" eaLnBrk="1" hangingPunct="1">
              <a:lnSpc>
                <a:spcPct val="60000"/>
              </a:lnSpc>
              <a:spcBef>
                <a:spcPct val="50000"/>
              </a:spcBef>
            </a:pPr>
            <a:r>
              <a:rPr lang="en-GB" altLang="de-DE" sz="1600" dirty="0" smtClean="0"/>
              <a:t>    planes </a:t>
            </a:r>
            <a:r>
              <a:rPr lang="en-GB" altLang="de-DE" sz="1600" dirty="0"/>
              <a:t>have also been built</a:t>
            </a:r>
            <a:r>
              <a:rPr lang="de-DE" altLang="de-DE" sz="1600" dirty="0"/>
              <a:t>. 4</a:t>
            </a:r>
            <a:r>
              <a:rPr lang="de-DE" altLang="de-DE" sz="1600" baseline="30000" dirty="0"/>
              <a:t>th</a:t>
            </a:r>
            <a:r>
              <a:rPr lang="de-DE" altLang="de-DE" sz="1600" dirty="0"/>
              <a:t> plane </a:t>
            </a:r>
            <a:r>
              <a:rPr lang="de-DE" altLang="de-DE" sz="1600" dirty="0" err="1"/>
              <a:t>has</a:t>
            </a:r>
            <a:r>
              <a:rPr lang="de-DE" altLang="de-DE" sz="1600" dirty="0"/>
              <a:t> </a:t>
            </a:r>
            <a:r>
              <a:rPr lang="de-DE" altLang="de-DE" sz="1600" dirty="0" err="1"/>
              <a:t>been</a:t>
            </a:r>
            <a:r>
              <a:rPr lang="de-DE" altLang="de-DE" sz="1600" dirty="0"/>
              <a:t> </a:t>
            </a:r>
            <a:r>
              <a:rPr lang="de-DE" altLang="de-DE" sz="1600" dirty="0" err="1"/>
              <a:t>built</a:t>
            </a:r>
            <a:r>
              <a:rPr lang="de-DE" altLang="de-DE" sz="1600" dirty="0"/>
              <a:t> in </a:t>
            </a:r>
            <a:r>
              <a:rPr lang="de-DE" altLang="de-DE" sz="1600" dirty="0" err="1" smtClean="0"/>
              <a:t>January</a:t>
            </a:r>
            <a:r>
              <a:rPr lang="de-DE" altLang="de-DE" sz="1600" dirty="0" smtClean="0"/>
              <a:t> 2014</a:t>
            </a:r>
          </a:p>
          <a:p>
            <a:pPr marL="174625" indent="-174625" algn="l" eaLnBrk="1" hangingPunct="1">
              <a:lnSpc>
                <a:spcPct val="60000"/>
              </a:lnSpc>
              <a:spcBef>
                <a:spcPct val="50000"/>
              </a:spcBef>
            </a:pPr>
            <a:r>
              <a:rPr lang="de-DE" altLang="de-DE" sz="1600" dirty="0"/>
              <a:t> </a:t>
            </a:r>
            <a:r>
              <a:rPr lang="de-DE" altLang="de-DE" sz="1600" dirty="0" smtClean="0"/>
              <a:t>   5</a:t>
            </a:r>
            <a:r>
              <a:rPr lang="de-DE" altLang="de-DE" sz="1600" baseline="30000" dirty="0" smtClean="0"/>
              <a:t>th</a:t>
            </a:r>
            <a:r>
              <a:rPr lang="de-DE" altLang="de-DE" sz="1600" dirty="0" smtClean="0"/>
              <a:t> </a:t>
            </a:r>
            <a:r>
              <a:rPr lang="de-DE" altLang="de-DE" sz="1600" dirty="0" err="1"/>
              <a:t>and</a:t>
            </a:r>
            <a:r>
              <a:rPr lang="de-DE" altLang="de-DE" sz="1600" dirty="0"/>
              <a:t> 6</a:t>
            </a:r>
            <a:r>
              <a:rPr lang="de-DE" altLang="de-DE" sz="1600" baseline="30000" dirty="0"/>
              <a:t>th</a:t>
            </a:r>
            <a:r>
              <a:rPr lang="de-DE" altLang="de-DE" sz="1600" dirty="0"/>
              <a:t> in </a:t>
            </a:r>
            <a:r>
              <a:rPr lang="de-DE" altLang="de-DE" sz="1600" dirty="0" smtClean="0"/>
              <a:t>September-November 2014</a:t>
            </a:r>
            <a:endParaRPr lang="en-US" altLang="de-DE" sz="1600" dirty="0"/>
          </a:p>
        </p:txBody>
      </p:sp>
      <p:pic>
        <p:nvPicPr>
          <p:cNvPr id="30725" name="Picture 5"/>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7544" y="2249598"/>
            <a:ext cx="2658475" cy="3987714"/>
          </a:xfrm>
          <a:prstGeom prst="rect">
            <a:avLst/>
          </a:prstGeom>
          <a:noFill/>
          <a:ln w="127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9" name="Text Box 6"/>
          <p:cNvSpPr txBox="1">
            <a:spLocks noChangeArrowheads="1"/>
          </p:cNvSpPr>
          <p:nvPr/>
        </p:nvSpPr>
        <p:spPr bwMode="auto">
          <a:xfrm>
            <a:off x="3275856" y="2241452"/>
            <a:ext cx="5742856" cy="1043532"/>
          </a:xfrm>
          <a:prstGeom prst="rect">
            <a:avLst/>
          </a:prstGeom>
          <a:solidFill>
            <a:srgbClr val="FFCC99">
              <a:alpha val="86000"/>
            </a:srgbClr>
          </a:solidFill>
          <a:ln w="12700">
            <a:solidFill>
              <a:srgbClr val="FFC000"/>
            </a:solidFill>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600" b="1" dirty="0" err="1"/>
              <a:t>NeuLAND</a:t>
            </a:r>
            <a:r>
              <a:rPr lang="en-US" altLang="de-DE" sz="1600" b="1" dirty="0"/>
              <a:t> Technical Design Report has been approved on </a:t>
            </a:r>
            <a:r>
              <a:rPr lang="en-US" altLang="de-DE" sz="1600" b="1" dirty="0" smtClean="0"/>
              <a:t>January 18</a:t>
            </a:r>
            <a:r>
              <a:rPr lang="en-US" altLang="de-DE" sz="1600" b="1" baseline="30000" dirty="0" smtClean="0"/>
              <a:t>th</a:t>
            </a:r>
            <a:r>
              <a:rPr lang="en-US" altLang="de-DE" sz="1600" b="1" dirty="0" smtClean="0"/>
              <a:t>, </a:t>
            </a:r>
            <a:r>
              <a:rPr lang="en-US" altLang="de-DE" sz="1600" b="1" dirty="0"/>
              <a:t>2013 by </a:t>
            </a:r>
            <a:r>
              <a:rPr lang="en-US" altLang="de-DE" sz="1600" b="1" dirty="0" smtClean="0"/>
              <a:t>FAIR</a:t>
            </a:r>
          </a:p>
          <a:p>
            <a:pPr algn="ctr" eaLnBrk="1" hangingPunct="1">
              <a:spcBef>
                <a:spcPct val="50000"/>
              </a:spcBef>
            </a:pPr>
            <a:r>
              <a:rPr lang="en-US" altLang="de-DE" sz="1600" b="1" dirty="0"/>
              <a:t>First </a:t>
            </a:r>
            <a:r>
              <a:rPr lang="en-US" altLang="de-DE" sz="1600" b="1" dirty="0" err="1"/>
              <a:t>NeuLAND</a:t>
            </a:r>
            <a:r>
              <a:rPr lang="en-US" altLang="de-DE" sz="1600" b="1" dirty="0"/>
              <a:t> double plane built at </a:t>
            </a:r>
            <a:r>
              <a:rPr lang="en-US" altLang="de-DE" sz="1600" b="1" dirty="0" smtClean="0"/>
              <a:t>GSI</a:t>
            </a:r>
            <a:endParaRPr lang="en-US" altLang="de-DE" b="1" dirty="0">
              <a:solidFill>
                <a:srgbClr val="A50021"/>
              </a:solidFill>
            </a:endParaRPr>
          </a:p>
        </p:txBody>
      </p:sp>
      <p:pic>
        <p:nvPicPr>
          <p:cNvPr id="11" name="Picture 10"/>
          <p:cNvPicPr>
            <a:picLocks noChangeAspect="1" noChangeArrowheads="1"/>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a:off x="4499992" y="3394370"/>
            <a:ext cx="3096344" cy="1690814"/>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9"/>
          <p:cNvSpPr txBox="1">
            <a:spLocks noChangeArrowheads="1"/>
          </p:cNvSpPr>
          <p:nvPr/>
        </p:nvSpPr>
        <p:spPr bwMode="auto">
          <a:xfrm>
            <a:off x="3275856" y="5229200"/>
            <a:ext cx="4608512" cy="1043532"/>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n-US" altLang="de-DE" sz="1400" b="1" dirty="0" smtClean="0"/>
              <a:t>Photomultipliers:</a:t>
            </a:r>
            <a:r>
              <a:rPr lang="en-US" altLang="de-DE" sz="1400" dirty="0"/>
              <a:t/>
            </a:r>
            <a:br>
              <a:rPr lang="en-US" altLang="de-DE" sz="1400" dirty="0"/>
            </a:br>
            <a:r>
              <a:rPr lang="en-US" altLang="de-DE" sz="1400" dirty="0" smtClean="0"/>
              <a:t>For </a:t>
            </a:r>
            <a:r>
              <a:rPr lang="en-US" altLang="de-DE" sz="1400" dirty="0"/>
              <a:t>the full-size detector 6000 PMs are needed. Frame contract signed with HAMAMTSU. First charge of PMs has been delivered to GSI in </a:t>
            </a:r>
            <a:r>
              <a:rPr lang="en-US" altLang="de-DE" sz="1400" dirty="0" smtClean="0"/>
              <a:t>September </a:t>
            </a:r>
            <a:r>
              <a:rPr lang="en-US" altLang="de-DE" sz="1400" dirty="0"/>
              <a:t>2013. </a:t>
            </a:r>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44</a:t>
            </a:fld>
            <a:endParaRPr lang="de-DE" altLang="de-DE" dirty="0"/>
          </a:p>
        </p:txBody>
      </p:sp>
    </p:spTree>
    <p:extLst>
      <p:ext uri="{BB962C8B-B14F-4D97-AF65-F5344CB8AC3E}">
        <p14:creationId xmlns:p14="http://schemas.microsoft.com/office/powerpoint/2010/main" val="40743426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0" y="44624"/>
            <a:ext cx="9137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err="1"/>
              <a:t>NeuLAND</a:t>
            </a:r>
            <a:r>
              <a:rPr lang="en-US" altLang="de-DE" sz="2800" b="1" dirty="0"/>
              <a:t> HV </a:t>
            </a:r>
            <a:r>
              <a:rPr lang="en-US" altLang="de-DE" sz="2800" b="1" dirty="0" smtClean="0"/>
              <a:t>System - Production Started</a:t>
            </a:r>
            <a:endParaRPr lang="en-US" altLang="de-DE" sz="2800" b="1" dirty="0"/>
          </a:p>
        </p:txBody>
      </p:sp>
      <p:sp>
        <p:nvSpPr>
          <p:cNvPr id="53252" name="Text Box 4"/>
          <p:cNvSpPr txBox="1">
            <a:spLocks noChangeArrowheads="1"/>
          </p:cNvSpPr>
          <p:nvPr/>
        </p:nvSpPr>
        <p:spPr bwMode="auto">
          <a:xfrm>
            <a:off x="296729" y="908720"/>
            <a:ext cx="8595751" cy="2233602"/>
          </a:xfrm>
          <a:prstGeom prst="rect">
            <a:avLst/>
          </a:prstGeom>
          <a:solidFill>
            <a:srgbClr val="8FBB77">
              <a:alpha val="26000"/>
            </a:srgbClr>
          </a:solidFill>
          <a:ln w="12700">
            <a:solidFill>
              <a:srgbClr val="8FBB77"/>
            </a:solidFill>
          </a:ln>
          <a:effectLst/>
          <a:extLst/>
        </p:spPr>
        <p:txBody>
          <a:bodyPr wrap="square" lIns="90000" tIns="90000" rIns="90000" bIns="90000" anchor="ctr" anchorCtr="0">
            <a:spAutoFit/>
          </a:bodyPr>
          <a:lstStyle>
            <a:lvl1pPr marL="179388" indent="-179388">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273050" indent="-273050" algn="l">
              <a:lnSpc>
                <a:spcPts val="2500"/>
              </a:lnSpc>
              <a:spcBef>
                <a:spcPts val="1000"/>
              </a:spcBef>
              <a:buFontTx/>
              <a:buChar char="•"/>
              <a:defRPr/>
            </a:pPr>
            <a:r>
              <a:rPr lang="en-US" sz="1400" dirty="0" smtClean="0"/>
              <a:t>For the full size detector 6000 HV channels are needed. HV system is based on </a:t>
            </a:r>
            <a:r>
              <a:rPr lang="de-DE" sz="1400" dirty="0" smtClean="0"/>
              <a:t>2kV </a:t>
            </a:r>
            <a:r>
              <a:rPr lang="de-DE" sz="1400" dirty="0" err="1" smtClean="0"/>
              <a:t>main</a:t>
            </a:r>
            <a:r>
              <a:rPr lang="de-DE" sz="1400" dirty="0" smtClean="0"/>
              <a:t> </a:t>
            </a:r>
            <a:r>
              <a:rPr lang="de-DE" sz="1400" dirty="0" err="1" smtClean="0"/>
              <a:t>supply</a:t>
            </a:r>
            <a:r>
              <a:rPr lang="de-DE" sz="1400" dirty="0" smtClean="0"/>
              <a:t> </a:t>
            </a:r>
            <a:r>
              <a:rPr lang="de-DE" sz="1400" dirty="0" err="1" smtClean="0"/>
              <a:t>with</a:t>
            </a:r>
            <a:r>
              <a:rPr lang="de-DE" sz="1400" dirty="0" smtClean="0"/>
              <a:t> </a:t>
            </a:r>
            <a:r>
              <a:rPr lang="de-DE" sz="1400" dirty="0" err="1" smtClean="0"/>
              <a:t>controllable</a:t>
            </a:r>
            <a:r>
              <a:rPr lang="de-DE" sz="1400" dirty="0" smtClean="0"/>
              <a:t> </a:t>
            </a:r>
            <a:r>
              <a:rPr lang="de-DE" sz="1400" dirty="0" err="1" smtClean="0"/>
              <a:t>dividers</a:t>
            </a:r>
            <a:r>
              <a:rPr lang="de-DE" sz="1400" dirty="0" smtClean="0"/>
              <a:t> </a:t>
            </a:r>
          </a:p>
          <a:p>
            <a:pPr marL="273050" indent="-273050" algn="l">
              <a:lnSpc>
                <a:spcPts val="2500"/>
              </a:lnSpc>
              <a:spcBef>
                <a:spcPts val="1000"/>
              </a:spcBef>
              <a:buFontTx/>
              <a:buChar char="•"/>
              <a:defRPr/>
            </a:pPr>
            <a:r>
              <a:rPr lang="en-US" sz="1400" dirty="0" smtClean="0"/>
              <a:t>Solution proposed by PNPI (Russia) was accepted by the FAIR council as In-kind contribution. Collaboration Contract </a:t>
            </a:r>
            <a:r>
              <a:rPr lang="en-US" sz="1400" dirty="0"/>
              <a:t>on „</a:t>
            </a:r>
            <a:r>
              <a:rPr lang="en-US" sz="1400" i="1" dirty="0"/>
              <a:t>The production and delivery of the High Voltage Distribution  System for the </a:t>
            </a:r>
            <a:r>
              <a:rPr lang="en-US" sz="1400" i="1" dirty="0" err="1"/>
              <a:t>NeuLAND</a:t>
            </a:r>
            <a:r>
              <a:rPr lang="en-US" sz="1400" i="1" dirty="0"/>
              <a:t> detector and the development of the EPICS IOC application software</a:t>
            </a:r>
            <a:r>
              <a:rPr lang="en-US" sz="1400" dirty="0" smtClean="0"/>
              <a:t>“ signed in July 2014</a:t>
            </a:r>
          </a:p>
          <a:p>
            <a:pPr marL="273050" indent="-273050" algn="l">
              <a:lnSpc>
                <a:spcPts val="1500"/>
              </a:lnSpc>
              <a:spcBef>
                <a:spcPts val="1000"/>
              </a:spcBef>
              <a:buFontTx/>
              <a:buChar char="•"/>
              <a:defRPr/>
            </a:pPr>
            <a:r>
              <a:rPr lang="en-US" sz="1400" dirty="0"/>
              <a:t>The pre-series (200 channels) will </a:t>
            </a:r>
            <a:r>
              <a:rPr lang="en-US" sz="1400" dirty="0" smtClean="0"/>
              <a:t>be </a:t>
            </a:r>
            <a:r>
              <a:rPr lang="en-US" sz="1400" dirty="0"/>
              <a:t>delivered up to end of this </a:t>
            </a:r>
            <a:r>
              <a:rPr lang="en-US" sz="1400" dirty="0" smtClean="0"/>
              <a:t>year</a:t>
            </a:r>
            <a:endParaRPr lang="en-US" sz="1400" dirty="0"/>
          </a:p>
        </p:txBody>
      </p:sp>
      <p:grpSp>
        <p:nvGrpSpPr>
          <p:cNvPr id="3" name="Gruppieren 2"/>
          <p:cNvGrpSpPr/>
          <p:nvPr/>
        </p:nvGrpSpPr>
        <p:grpSpPr>
          <a:xfrm>
            <a:off x="4368106" y="3291248"/>
            <a:ext cx="4020318" cy="2637529"/>
            <a:chOff x="4368106" y="3291248"/>
            <a:chExt cx="4020318" cy="2874056"/>
          </a:xfrm>
        </p:grpSpPr>
        <p:pic>
          <p:nvPicPr>
            <p:cNvPr id="32774" name="Picture 2" descr="C:\Dokumente und Einstellungen\Haik\Desktop\20130514-R3B-Meeting\HV_ausgezog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bright="-2000" contrast="20000"/>
                      </a14:imgEffect>
                    </a14:imgLayer>
                  </a14:imgProps>
                </a:ext>
                <a:ext uri="{28A0092B-C50C-407E-A947-70E740481C1C}">
                  <a14:useLocalDpi xmlns:a14="http://schemas.microsoft.com/office/drawing/2010/main" val="0"/>
                </a:ext>
              </a:extLst>
            </a:blip>
            <a:srcRect/>
            <a:stretch>
              <a:fillRect/>
            </a:stretch>
          </p:blipFill>
          <p:spPr bwMode="auto">
            <a:xfrm>
              <a:off x="4368106" y="3291248"/>
              <a:ext cx="4020318" cy="2874056"/>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2775" name="Textfeld 5"/>
            <p:cNvSpPr txBox="1">
              <a:spLocks noChangeArrowheads="1"/>
            </p:cNvSpPr>
            <p:nvPr/>
          </p:nvSpPr>
          <p:spPr bwMode="auto">
            <a:xfrm>
              <a:off x="5668433" y="3356992"/>
              <a:ext cx="17118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de-DE" altLang="de-DE" sz="1200" dirty="0" err="1">
                  <a:cs typeface="Arial" pitchFamily="34" charset="0"/>
                </a:rPr>
                <a:t>Two</a:t>
              </a:r>
              <a:r>
                <a:rPr lang="de-DE" altLang="de-DE" sz="1200" dirty="0">
                  <a:cs typeface="Arial" pitchFamily="34" charset="0"/>
                </a:rPr>
                <a:t> </a:t>
              </a:r>
              <a:r>
                <a:rPr lang="de-DE" altLang="de-DE" sz="1200" dirty="0" err="1">
                  <a:cs typeface="Arial" pitchFamily="34" charset="0"/>
                </a:rPr>
                <a:t>attenuator</a:t>
              </a:r>
              <a:r>
                <a:rPr lang="de-DE" altLang="de-DE" sz="1200" dirty="0">
                  <a:cs typeface="Arial" pitchFamily="34" charset="0"/>
                </a:rPr>
                <a:t> </a:t>
              </a:r>
              <a:r>
                <a:rPr lang="de-DE" altLang="de-DE" sz="1200" dirty="0" err="1">
                  <a:cs typeface="Arial" pitchFamily="34" charset="0"/>
                </a:rPr>
                <a:t>boards</a:t>
              </a:r>
              <a:endParaRPr lang="de-DE" altLang="de-DE" sz="1200" dirty="0">
                <a:cs typeface="Arial" pitchFamily="34" charset="0"/>
              </a:endParaRPr>
            </a:p>
            <a:p>
              <a:pPr algn="l" eaLnBrk="1" hangingPunct="1"/>
              <a:r>
                <a:rPr lang="de-DE" altLang="de-DE" sz="1200" dirty="0">
                  <a:cs typeface="Arial" pitchFamily="34" charset="0"/>
                </a:rPr>
                <a:t>100 </a:t>
              </a:r>
              <a:r>
                <a:rPr lang="de-DE" altLang="de-DE" sz="1200" dirty="0" err="1" smtClean="0">
                  <a:cs typeface="Arial" pitchFamily="34" charset="0"/>
                </a:rPr>
                <a:t>ch</a:t>
              </a:r>
              <a:endParaRPr lang="de-DE" altLang="de-DE" sz="1200" dirty="0">
                <a:cs typeface="Arial" pitchFamily="34" charset="0"/>
              </a:endParaRPr>
            </a:p>
          </p:txBody>
        </p:sp>
        <p:sp>
          <p:nvSpPr>
            <p:cNvPr id="32776" name="Textfeld 6"/>
            <p:cNvSpPr txBox="1">
              <a:spLocks noChangeArrowheads="1"/>
            </p:cNvSpPr>
            <p:nvPr/>
          </p:nvSpPr>
          <p:spPr bwMode="auto">
            <a:xfrm>
              <a:off x="6372200" y="5373216"/>
              <a:ext cx="1553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de-DE" altLang="de-DE" sz="1200" dirty="0">
                  <a:cs typeface="Arial" pitchFamily="34" charset="0"/>
                </a:rPr>
                <a:t>HV </a:t>
              </a:r>
              <a:r>
                <a:rPr lang="de-DE" altLang="de-DE" sz="1200" dirty="0" err="1">
                  <a:cs typeface="Arial" pitchFamily="34" charset="0"/>
                </a:rPr>
                <a:t>connected</a:t>
              </a:r>
              <a:r>
                <a:rPr lang="de-DE" altLang="de-DE" sz="1200" dirty="0">
                  <a:cs typeface="Arial" pitchFamily="34" charset="0"/>
                </a:rPr>
                <a:t> </a:t>
              </a:r>
            </a:p>
            <a:p>
              <a:pPr algn="l" eaLnBrk="1" hangingPunct="1"/>
              <a:r>
                <a:rPr lang="de-DE" altLang="de-DE" sz="1200" dirty="0">
                  <a:cs typeface="Arial" pitchFamily="34" charset="0"/>
                </a:rPr>
                <a:t>via </a:t>
              </a:r>
              <a:r>
                <a:rPr lang="de-DE" altLang="de-DE" sz="1200" dirty="0" err="1">
                  <a:cs typeface="Arial" pitchFamily="34" charset="0"/>
                </a:rPr>
                <a:t>pcb</a:t>
              </a:r>
              <a:r>
                <a:rPr lang="de-DE" altLang="de-DE" sz="1200" dirty="0">
                  <a:cs typeface="Arial" pitchFamily="34" charset="0"/>
                </a:rPr>
                <a:t>+ </a:t>
              </a:r>
              <a:r>
                <a:rPr lang="de-DE" altLang="de-DE" sz="1200" dirty="0" err="1">
                  <a:cs typeface="Arial" pitchFamily="34" charset="0"/>
                </a:rPr>
                <a:t>connectors</a:t>
              </a:r>
              <a:endParaRPr lang="de-DE" altLang="de-DE" sz="1200" dirty="0">
                <a:cs typeface="Arial" pitchFamily="34" charset="0"/>
              </a:endParaRPr>
            </a:p>
          </p:txBody>
        </p:sp>
      </p:grpSp>
      <p:sp>
        <p:nvSpPr>
          <p:cNvPr id="11"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pic>
        <p:nvPicPr>
          <p:cNvPr id="12" name="Picture 11" descr="94827c6d9d"/>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46439" y="3284984"/>
            <a:ext cx="3321505" cy="2026673"/>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13" name="Text Box 4"/>
          <p:cNvSpPr txBox="1">
            <a:spLocks noChangeArrowheads="1"/>
          </p:cNvSpPr>
          <p:nvPr/>
        </p:nvSpPr>
        <p:spPr bwMode="auto">
          <a:xfrm>
            <a:off x="746439" y="5376233"/>
            <a:ext cx="3321505" cy="1105088"/>
          </a:xfrm>
          <a:prstGeom prst="rect">
            <a:avLst/>
          </a:prstGeom>
          <a:solidFill>
            <a:srgbClr val="FFCC99">
              <a:alpha val="86000"/>
            </a:srgbClr>
          </a:solidFill>
          <a:ln w="12700">
            <a:solidFill>
              <a:srgbClr val="F3900D"/>
            </a:solidFill>
          </a:ln>
          <a:effectLst/>
          <a:extLst/>
        </p:spPr>
        <p:txBody>
          <a:bodyPr wrap="square" tIns="90000" bIns="90000" anchor="ctr" anchorCtr="0">
            <a:spAutoFit/>
          </a:bodyPr>
          <a:lstStyle>
            <a:lvl1pPr marL="179388" indent="-1793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just" eaLnBrk="1" hangingPunct="1"/>
            <a:r>
              <a:rPr lang="en-US" altLang="de-DE" sz="1200" dirty="0"/>
              <a:t>The high voltage distribution boards have arrived at GSI in </a:t>
            </a:r>
            <a:r>
              <a:rPr lang="en-US" altLang="de-DE" sz="1200" dirty="0" smtClean="0"/>
              <a:t>October 2013.</a:t>
            </a:r>
            <a:br>
              <a:rPr lang="en-US" altLang="de-DE" sz="1200" dirty="0" smtClean="0"/>
            </a:br>
            <a:r>
              <a:rPr lang="en-US" altLang="de-DE" sz="1200" dirty="0" smtClean="0"/>
              <a:t>The </a:t>
            </a:r>
            <a:r>
              <a:rPr lang="en-US" altLang="de-DE" sz="1200" dirty="0"/>
              <a:t>boards will allow to distribute the HV to each PM and collect the signal cables at the same time. </a:t>
            </a:r>
          </a:p>
        </p:txBody>
      </p:sp>
      <p:sp>
        <p:nvSpPr>
          <p:cNvPr id="4" name="Foliennummernplatzhalter 3"/>
          <p:cNvSpPr>
            <a:spLocks noGrp="1"/>
          </p:cNvSpPr>
          <p:nvPr>
            <p:ph type="sldNum" sz="quarter" idx="10"/>
          </p:nvPr>
        </p:nvSpPr>
        <p:spPr/>
        <p:txBody>
          <a:bodyPr/>
          <a:lstStyle/>
          <a:p>
            <a:pPr>
              <a:defRPr/>
            </a:pPr>
            <a:fld id="{0E96D1CE-466B-4BA2-A52F-D805C2047C43}" type="slidenum">
              <a:rPr lang="de-DE" altLang="de-DE" smtClean="0"/>
              <a:pPr>
                <a:defRPr/>
              </a:pPr>
              <a:t>45</a:t>
            </a:fld>
            <a:endParaRPr lang="de-DE" altLang="de-DE"/>
          </a:p>
        </p:txBody>
      </p:sp>
    </p:spTree>
    <p:extLst>
      <p:ext uri="{BB962C8B-B14F-4D97-AF65-F5344CB8AC3E}">
        <p14:creationId xmlns:p14="http://schemas.microsoft.com/office/powerpoint/2010/main" val="19046844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5"/>
          <p:cNvSpPr txBox="1">
            <a:spLocks noChangeArrowheads="1"/>
          </p:cNvSpPr>
          <p:nvPr/>
        </p:nvSpPr>
        <p:spPr bwMode="auto">
          <a:xfrm>
            <a:off x="1042988" y="3141663"/>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sz="1600"/>
          </a:p>
        </p:txBody>
      </p:sp>
      <p:sp>
        <p:nvSpPr>
          <p:cNvPr id="34819"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err="1"/>
              <a:t>NeuLAND</a:t>
            </a:r>
            <a:r>
              <a:rPr lang="en-US" altLang="de-DE" sz="2800" b="1" dirty="0"/>
              <a:t> </a:t>
            </a:r>
            <a:r>
              <a:rPr lang="en-US" altLang="de-DE" sz="2800" b="1" dirty="0" smtClean="0"/>
              <a:t>Electronics - Production Started </a:t>
            </a:r>
            <a:endParaRPr lang="en-US" altLang="de-DE" sz="2800" b="1" dirty="0"/>
          </a:p>
        </p:txBody>
      </p:sp>
      <p:sp>
        <p:nvSpPr>
          <p:cNvPr id="34820" name="Text Box 4"/>
          <p:cNvSpPr txBox="1">
            <a:spLocks noChangeArrowheads="1"/>
          </p:cNvSpPr>
          <p:nvPr/>
        </p:nvSpPr>
        <p:spPr bwMode="auto">
          <a:xfrm>
            <a:off x="457200" y="990600"/>
            <a:ext cx="807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a:p>
        </p:txBody>
      </p:sp>
      <p:sp>
        <p:nvSpPr>
          <p:cNvPr id="34821" name="Rectangle 5"/>
          <p:cNvSpPr>
            <a:spLocks noChangeArrowheads="1"/>
          </p:cNvSpPr>
          <p:nvPr/>
        </p:nvSpPr>
        <p:spPr bwMode="auto">
          <a:xfrm>
            <a:off x="251520" y="837938"/>
            <a:ext cx="8640960" cy="674200"/>
          </a:xfrm>
          <a:prstGeom prst="rect">
            <a:avLst/>
          </a:prstGeom>
          <a:solidFill>
            <a:srgbClr val="FFCC99">
              <a:alpha val="86000"/>
            </a:srgbClr>
          </a:solidFill>
          <a:ln w="12700">
            <a:solidFill>
              <a:schemeClr val="bg2"/>
            </a:solidFill>
          </a:ln>
          <a:effectLst/>
          <a:extLst/>
        </p:spPr>
        <p:txBody>
          <a:bodyPr wrap="square" tIns="90000" bIns="90000" anchor="ctr" anchorCtr="0">
            <a:spAutoFit/>
          </a:bodyPr>
          <a:lstStyle>
            <a:lvl1pPr marL="179388" indent="-1793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73050" indent="-273050" algn="l" eaLnBrk="1" hangingPunct="1">
              <a:buFontTx/>
              <a:buChar char="•"/>
            </a:pPr>
            <a:r>
              <a:rPr lang="de-DE" altLang="de-DE" sz="1600" dirty="0"/>
              <a:t>In-house </a:t>
            </a:r>
            <a:r>
              <a:rPr lang="de-DE" altLang="de-DE" sz="1600" dirty="0" err="1"/>
              <a:t>solution</a:t>
            </a:r>
            <a:r>
              <a:rPr lang="de-DE" altLang="de-DE" sz="1600" dirty="0"/>
              <a:t> </a:t>
            </a:r>
            <a:r>
              <a:rPr lang="de-DE" altLang="de-DE" sz="1600" dirty="0" err="1"/>
              <a:t>from</a:t>
            </a:r>
            <a:r>
              <a:rPr lang="de-DE" altLang="de-DE" sz="1600" dirty="0"/>
              <a:t> </a:t>
            </a:r>
            <a:r>
              <a:rPr lang="de-DE" altLang="de-DE" sz="1600" dirty="0" err="1"/>
              <a:t>the</a:t>
            </a:r>
            <a:r>
              <a:rPr lang="de-DE" altLang="de-DE" sz="1600" dirty="0"/>
              <a:t> GSI CSEE </a:t>
            </a:r>
            <a:r>
              <a:rPr lang="de-DE" altLang="de-DE" sz="1600" dirty="0" err="1"/>
              <a:t>group</a:t>
            </a:r>
            <a:r>
              <a:rPr lang="de-DE" altLang="de-DE" sz="1600" dirty="0"/>
              <a:t>. </a:t>
            </a:r>
            <a:r>
              <a:rPr lang="de-DE" altLang="de-DE" sz="1600" dirty="0" err="1"/>
              <a:t>Based</a:t>
            </a:r>
            <a:r>
              <a:rPr lang="de-DE" altLang="de-DE" sz="1600" dirty="0"/>
              <a:t> on </a:t>
            </a:r>
            <a:r>
              <a:rPr lang="de-DE" altLang="de-DE" sz="1600" dirty="0" err="1"/>
              <a:t>the</a:t>
            </a:r>
            <a:r>
              <a:rPr lang="de-DE" altLang="de-DE" sz="1600" dirty="0"/>
              <a:t> </a:t>
            </a:r>
            <a:r>
              <a:rPr lang="de-DE" altLang="de-DE" sz="1600" dirty="0" err="1"/>
              <a:t>Tacquila</a:t>
            </a:r>
            <a:r>
              <a:rPr lang="de-DE" altLang="de-DE" sz="1600" dirty="0"/>
              <a:t> </a:t>
            </a:r>
            <a:r>
              <a:rPr lang="de-DE" altLang="de-DE" sz="1600" dirty="0" err="1"/>
              <a:t>system</a:t>
            </a:r>
            <a:r>
              <a:rPr lang="de-DE" altLang="de-DE" sz="1600" dirty="0"/>
              <a:t> </a:t>
            </a:r>
            <a:r>
              <a:rPr lang="de-DE" altLang="de-DE" sz="1600" dirty="0" err="1"/>
              <a:t>which</a:t>
            </a:r>
            <a:r>
              <a:rPr lang="de-DE" altLang="de-DE" sz="1600" dirty="0">
                <a:sym typeface="Wingdings" pitchFamily="2" charset="2"/>
              </a:rPr>
              <a:t> </a:t>
            </a:r>
            <a:r>
              <a:rPr lang="de-DE" altLang="de-DE" sz="1600" dirty="0" err="1">
                <a:sym typeface="Wingdings" pitchFamily="2" charset="2"/>
              </a:rPr>
              <a:t>has</a:t>
            </a:r>
            <a:r>
              <a:rPr lang="de-DE" altLang="de-DE" sz="1600" dirty="0">
                <a:sym typeface="Wingdings" pitchFamily="2" charset="2"/>
              </a:rPr>
              <a:t> </a:t>
            </a:r>
            <a:r>
              <a:rPr lang="de-DE" altLang="de-DE" sz="1600" dirty="0" err="1">
                <a:sym typeface="Wingdings" pitchFamily="2" charset="2"/>
              </a:rPr>
              <a:t>been</a:t>
            </a:r>
            <a:r>
              <a:rPr lang="de-DE" altLang="de-DE" sz="1600" dirty="0">
                <a:sym typeface="Wingdings" pitchFamily="2" charset="2"/>
              </a:rPr>
              <a:t> </a:t>
            </a:r>
            <a:r>
              <a:rPr lang="de-DE" altLang="de-DE" sz="1600" dirty="0" err="1">
                <a:sym typeface="Wingdings" pitchFamily="2" charset="2"/>
              </a:rPr>
              <a:t>tested</a:t>
            </a:r>
            <a:r>
              <a:rPr lang="de-DE" altLang="de-DE" sz="1600" dirty="0">
                <a:sym typeface="Wingdings" pitchFamily="2" charset="2"/>
              </a:rPr>
              <a:t> </a:t>
            </a:r>
            <a:r>
              <a:rPr lang="de-DE" altLang="de-DE" sz="1600" dirty="0" err="1">
                <a:sym typeface="Wingdings" pitchFamily="2" charset="2"/>
              </a:rPr>
              <a:t>during</a:t>
            </a:r>
            <a:r>
              <a:rPr lang="de-DE" altLang="de-DE" sz="1600" dirty="0">
                <a:sym typeface="Wingdings" pitchFamily="2" charset="2"/>
              </a:rPr>
              <a:t> S406 </a:t>
            </a:r>
            <a:r>
              <a:rPr lang="de-DE" altLang="de-DE" sz="1600" dirty="0" err="1">
                <a:sym typeface="Wingdings" pitchFamily="2" charset="2"/>
              </a:rPr>
              <a:t>experiment</a:t>
            </a:r>
            <a:r>
              <a:rPr lang="de-DE" altLang="de-DE" sz="1600" dirty="0">
                <a:sym typeface="Wingdings" pitchFamily="2" charset="2"/>
              </a:rPr>
              <a:t> in </a:t>
            </a:r>
            <a:r>
              <a:rPr lang="de-DE" altLang="de-DE" sz="1600" dirty="0" err="1" smtClean="0">
                <a:sym typeface="Wingdings" pitchFamily="2" charset="2"/>
              </a:rPr>
              <a:t>October</a:t>
            </a:r>
            <a:r>
              <a:rPr lang="de-DE" altLang="de-DE" sz="1600" dirty="0" smtClean="0">
                <a:sym typeface="Wingdings" pitchFamily="2" charset="2"/>
              </a:rPr>
              <a:t> 2012</a:t>
            </a:r>
            <a:endParaRPr lang="de-DE" altLang="de-DE" sz="1600" dirty="0">
              <a:sym typeface="Wingdings" pitchFamily="2" charset="2"/>
            </a:endParaRPr>
          </a:p>
        </p:txBody>
      </p:sp>
      <p:sp>
        <p:nvSpPr>
          <p:cNvPr id="10"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grpSp>
        <p:nvGrpSpPr>
          <p:cNvPr id="2" name="Gruppieren 1"/>
          <p:cNvGrpSpPr/>
          <p:nvPr/>
        </p:nvGrpSpPr>
        <p:grpSpPr>
          <a:xfrm>
            <a:off x="1500335" y="1708001"/>
            <a:ext cx="6096001" cy="4555439"/>
            <a:chOff x="1356320" y="1708001"/>
            <a:chExt cx="6096001" cy="4555439"/>
          </a:xfrm>
        </p:grpSpPr>
        <p:grpSp>
          <p:nvGrpSpPr>
            <p:cNvPr id="5" name="Gruppieren 4"/>
            <p:cNvGrpSpPr/>
            <p:nvPr/>
          </p:nvGrpSpPr>
          <p:grpSpPr>
            <a:xfrm>
              <a:off x="1356320" y="1708001"/>
              <a:ext cx="6096000" cy="3305175"/>
              <a:chOff x="1187624" y="1564059"/>
              <a:chExt cx="6096000" cy="3305175"/>
            </a:xfrm>
          </p:grpSpPr>
          <p:sp>
            <p:nvSpPr>
              <p:cNvPr id="4" name="Rechteck 3"/>
              <p:cNvSpPr/>
              <p:nvPr/>
            </p:nvSpPr>
            <p:spPr>
              <a:xfrm>
                <a:off x="1187624" y="1564059"/>
                <a:ext cx="6096000" cy="3295279"/>
              </a:xfrm>
              <a:prstGeom prst="rect">
                <a:avLst/>
              </a:prstGeom>
              <a:solidFill>
                <a:schemeClr val="accent5"/>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822" name="Picture 6" descr="Bild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7624" y="1564059"/>
                <a:ext cx="60960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24" name="Rectangle 5"/>
            <p:cNvSpPr>
              <a:spLocks noChangeArrowheads="1"/>
            </p:cNvSpPr>
            <p:nvPr/>
          </p:nvSpPr>
          <p:spPr bwMode="auto">
            <a:xfrm>
              <a:off x="1356320" y="5589240"/>
              <a:ext cx="6096001" cy="674200"/>
            </a:xfrm>
            <a:prstGeom prst="rect">
              <a:avLst/>
            </a:prstGeom>
            <a:solidFill>
              <a:srgbClr val="FFCC99">
                <a:alpha val="86000"/>
              </a:srgbClr>
            </a:solidFill>
            <a:ln w="12700">
              <a:solidFill>
                <a:srgbClr val="F3900D"/>
              </a:solidFill>
            </a:ln>
            <a:effectLst/>
            <a:extLst/>
          </p:spPr>
          <p:txBody>
            <a:bodyPr wrap="square" tIns="90000" bIns="90000" anchor="ctr" anchorCtr="0">
              <a:spAutoFit/>
            </a:bodyPr>
            <a:lstStyle>
              <a:lvl1pPr marL="179388" indent="-1793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ctr" eaLnBrk="1" hangingPunct="1"/>
              <a:r>
                <a:rPr lang="de-DE" altLang="de-DE" sz="1600" b="1" dirty="0" err="1"/>
                <a:t>With</a:t>
              </a:r>
              <a:r>
                <a:rPr lang="de-DE" altLang="de-DE" sz="1600" b="1" dirty="0"/>
                <a:t> </a:t>
              </a:r>
              <a:r>
                <a:rPr lang="de-DE" altLang="de-DE" sz="1600" b="1" dirty="0" err="1"/>
                <a:t>this</a:t>
              </a:r>
              <a:r>
                <a:rPr lang="de-DE" altLang="de-DE" sz="1600" b="1" dirty="0"/>
                <a:t> </a:t>
              </a:r>
              <a:r>
                <a:rPr lang="de-DE" altLang="de-DE" sz="1600" b="1" dirty="0" err="1"/>
                <a:t>system</a:t>
              </a:r>
              <a:r>
                <a:rPr lang="de-DE" altLang="de-DE" sz="1600" b="1" dirty="0"/>
                <a:t>, a time </a:t>
              </a:r>
              <a:r>
                <a:rPr lang="de-DE" altLang="de-DE" sz="1600" b="1" dirty="0" err="1"/>
                <a:t>resolution</a:t>
              </a:r>
              <a:r>
                <a:rPr lang="de-DE" altLang="de-DE" sz="1600" b="1" dirty="0"/>
                <a:t> </a:t>
              </a:r>
              <a:r>
                <a:rPr lang="de-DE" altLang="de-DE" sz="1600" b="1" dirty="0" err="1"/>
                <a:t>of</a:t>
              </a:r>
              <a:r>
                <a:rPr lang="de-DE" altLang="de-DE" sz="1600" b="1" dirty="0"/>
                <a:t> 114 </a:t>
              </a:r>
              <a:r>
                <a:rPr lang="de-DE" altLang="de-DE" sz="1600" b="1" dirty="0" err="1"/>
                <a:t>ps</a:t>
              </a:r>
              <a:r>
                <a:rPr lang="de-DE" altLang="de-DE" sz="1600" b="1" dirty="0"/>
                <a:t> </a:t>
              </a:r>
              <a:r>
                <a:rPr lang="de-DE" altLang="de-DE" sz="1600" b="1" dirty="0" err="1"/>
                <a:t>has</a:t>
              </a:r>
              <a:r>
                <a:rPr lang="de-DE" altLang="de-DE" sz="1600" b="1" dirty="0"/>
                <a:t> </a:t>
              </a:r>
              <a:r>
                <a:rPr lang="de-DE" altLang="de-DE" sz="1600" b="1" dirty="0" err="1"/>
                <a:t>been</a:t>
              </a:r>
              <a:r>
                <a:rPr lang="de-DE" altLang="de-DE" sz="1600" b="1" dirty="0"/>
                <a:t> </a:t>
              </a:r>
              <a:r>
                <a:rPr lang="de-DE" altLang="de-DE" sz="1600" b="1" dirty="0" err="1"/>
                <a:t>obtained</a:t>
              </a:r>
              <a:r>
                <a:rPr lang="de-DE" altLang="de-DE" sz="1600" b="1" dirty="0"/>
                <a:t> </a:t>
              </a:r>
              <a:r>
                <a:rPr lang="de-DE" altLang="de-DE" sz="1600" b="1" dirty="0" err="1" smtClean="0"/>
                <a:t>during</a:t>
              </a:r>
              <a:r>
                <a:rPr lang="de-DE" altLang="de-DE" sz="1600" b="1" dirty="0" smtClean="0"/>
                <a:t> </a:t>
              </a:r>
              <a:r>
                <a:rPr lang="de-DE" altLang="de-DE" sz="1600" b="1" dirty="0" err="1" smtClean="0"/>
                <a:t>the</a:t>
              </a:r>
              <a:r>
                <a:rPr lang="de-DE" altLang="de-DE" sz="1600" b="1" dirty="0" smtClean="0"/>
                <a:t> </a:t>
              </a:r>
              <a:r>
                <a:rPr lang="de-DE" altLang="de-DE" sz="1600" b="1" dirty="0" err="1" smtClean="0"/>
                <a:t>test</a:t>
              </a:r>
              <a:r>
                <a:rPr lang="de-DE" altLang="de-DE" sz="1600" b="1" dirty="0" smtClean="0"/>
                <a:t> </a:t>
              </a:r>
              <a:r>
                <a:rPr lang="de-DE" altLang="de-DE" sz="1600" b="1" dirty="0" err="1" smtClean="0"/>
                <a:t>experiment</a:t>
              </a:r>
              <a:r>
                <a:rPr lang="de-DE" altLang="de-DE" sz="1600" b="1" dirty="0" smtClean="0"/>
                <a:t> S406</a:t>
              </a:r>
              <a:endParaRPr lang="de-DE" altLang="de-DE" sz="1600" b="1" dirty="0">
                <a:sym typeface="Wingdings" pitchFamily="2" charset="2"/>
              </a:endParaRPr>
            </a:p>
          </p:txBody>
        </p:sp>
        <p:sp>
          <p:nvSpPr>
            <p:cNvPr id="34823" name="Rectangle 7"/>
            <p:cNvSpPr>
              <a:spLocks noChangeArrowheads="1"/>
            </p:cNvSpPr>
            <p:nvPr/>
          </p:nvSpPr>
          <p:spPr bwMode="auto">
            <a:xfrm>
              <a:off x="1356321" y="5085184"/>
              <a:ext cx="6096000" cy="356293"/>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81000"/>
                </a:lnSpc>
                <a:buClr>
                  <a:srgbClr val="000000"/>
                </a:buClr>
                <a:buSzPct val="100000"/>
                <a:buFont typeface="Arial" pitchFamily="34" charset="0"/>
                <a:buNone/>
              </a:pPr>
              <a:r>
                <a:rPr lang="en-GB" altLang="de-DE" sz="1400" dirty="0">
                  <a:solidFill>
                    <a:srgbClr val="000000"/>
                  </a:solidFill>
                </a:rPr>
                <a:t>Fully Integrated System: Precision timing, energy, trigger, </a:t>
              </a:r>
              <a:r>
                <a:rPr lang="en-GB" altLang="de-DE" sz="1400" dirty="0" smtClean="0">
                  <a:solidFill>
                    <a:srgbClr val="000000"/>
                  </a:solidFill>
                </a:rPr>
                <a:t>monitor</a:t>
              </a:r>
              <a:endParaRPr lang="en-GB" altLang="de-DE" sz="1400" dirty="0">
                <a:solidFill>
                  <a:srgbClr val="000000"/>
                </a:solidFill>
              </a:endParaRPr>
            </a:p>
          </p:txBody>
        </p:sp>
      </p:grpSp>
      <p:sp>
        <p:nvSpPr>
          <p:cNvPr id="6" name="Foliennummernplatzhalter 5"/>
          <p:cNvSpPr>
            <a:spLocks noGrp="1"/>
          </p:cNvSpPr>
          <p:nvPr>
            <p:ph type="sldNum" sz="quarter" idx="10"/>
          </p:nvPr>
        </p:nvSpPr>
        <p:spPr/>
        <p:txBody>
          <a:bodyPr/>
          <a:lstStyle/>
          <a:p>
            <a:pPr>
              <a:defRPr/>
            </a:pPr>
            <a:fld id="{0E96D1CE-466B-4BA2-A52F-D805C2047C43}" type="slidenum">
              <a:rPr lang="de-DE" altLang="de-DE" smtClean="0"/>
              <a:pPr>
                <a:defRPr/>
              </a:pPr>
              <a:t>46</a:t>
            </a:fld>
            <a:endParaRPr lang="de-DE" altLang="de-DE"/>
          </a:p>
        </p:txBody>
      </p:sp>
    </p:spTree>
    <p:extLst>
      <p:ext uri="{BB962C8B-B14F-4D97-AF65-F5344CB8AC3E}">
        <p14:creationId xmlns:p14="http://schemas.microsoft.com/office/powerpoint/2010/main" val="3469593599"/>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5"/>
          <p:cNvSpPr txBox="1">
            <a:spLocks noChangeArrowheads="1"/>
          </p:cNvSpPr>
          <p:nvPr/>
        </p:nvSpPr>
        <p:spPr bwMode="auto">
          <a:xfrm>
            <a:off x="1042988" y="3141663"/>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sz="1600"/>
          </a:p>
        </p:txBody>
      </p:sp>
      <p:sp>
        <p:nvSpPr>
          <p:cNvPr id="35844" name="Text Box 4"/>
          <p:cNvSpPr txBox="1">
            <a:spLocks noChangeArrowheads="1"/>
          </p:cNvSpPr>
          <p:nvPr/>
        </p:nvSpPr>
        <p:spPr bwMode="auto">
          <a:xfrm>
            <a:off x="457200" y="990600"/>
            <a:ext cx="807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a:p>
        </p:txBody>
      </p:sp>
      <p:sp>
        <p:nvSpPr>
          <p:cNvPr id="35845" name="Text Box 8"/>
          <p:cNvSpPr txBox="1">
            <a:spLocks noChangeArrowheads="1"/>
          </p:cNvSpPr>
          <p:nvPr/>
        </p:nvSpPr>
        <p:spPr bwMode="auto">
          <a:xfrm>
            <a:off x="178931" y="1464610"/>
            <a:ext cx="8713549" cy="2087064"/>
          </a:xfrm>
          <a:prstGeom prst="rect">
            <a:avLst/>
          </a:prstGeom>
          <a:solidFill>
            <a:srgbClr val="FFCC99">
              <a:alpha val="86000"/>
            </a:srgbClr>
          </a:solidFill>
          <a:ln w="12700">
            <a:solidFill>
              <a:srgbClr val="F3900D"/>
            </a:solidFill>
          </a:ln>
          <a:effectLst/>
          <a:extLst/>
        </p:spPr>
        <p:txBody>
          <a:bodyPr wrap="square" tIns="180000" bIns="180000" anchor="ctr" anchorCtr="0">
            <a:spAutoFit/>
          </a:bodyPr>
          <a:lstStyle>
            <a:lvl1pPr marL="179388" indent="-1793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73050" indent="-273050" algn="l" eaLnBrk="1" hangingPunct="1">
              <a:spcBef>
                <a:spcPct val="50000"/>
              </a:spcBef>
              <a:buFontTx/>
              <a:buChar char="•"/>
            </a:pPr>
            <a:r>
              <a:rPr lang="en-US" altLang="de-DE" sz="1600" b="1" dirty="0"/>
              <a:t>Ongoing improvements: </a:t>
            </a:r>
            <a:r>
              <a:rPr lang="en-US" altLang="de-DE" sz="1600" b="1" dirty="0" smtClean="0"/>
              <a:t>A </a:t>
            </a:r>
            <a:r>
              <a:rPr lang="en-US" altLang="de-DE" sz="1600" b="1" dirty="0"/>
              <a:t>new multichannel front-end electronic card TAMEX for high-resolution time and charge measurements has been designed by the GSI CSEE group and </a:t>
            </a:r>
            <a:r>
              <a:rPr lang="en-US" altLang="de-DE" sz="1600" b="1" dirty="0" smtClean="0"/>
              <a:t>delivered</a:t>
            </a:r>
            <a:endParaRPr lang="en-US" altLang="de-DE" sz="1600" b="1" dirty="0"/>
          </a:p>
          <a:p>
            <a:pPr marL="273050" indent="-273050" algn="l" eaLnBrk="1" hangingPunct="1">
              <a:spcBef>
                <a:spcPct val="50000"/>
              </a:spcBef>
              <a:buFontTx/>
              <a:buChar char="•"/>
            </a:pPr>
            <a:r>
              <a:rPr lang="en-US" altLang="de-DE" sz="1600" b="1" dirty="0" smtClean="0"/>
              <a:t>The </a:t>
            </a:r>
            <a:r>
              <a:rPr lang="en-US" altLang="de-DE" sz="1600" b="1" dirty="0"/>
              <a:t>card is a combination of the existing LAND TACQUILA FEE and a FPGA TDC from the VFTX </a:t>
            </a:r>
            <a:r>
              <a:rPr lang="en-US" altLang="de-DE" sz="1600" b="1" dirty="0" smtClean="0"/>
              <a:t>module</a:t>
            </a:r>
            <a:endParaRPr lang="en-US" altLang="de-DE" sz="1600" b="1" dirty="0"/>
          </a:p>
          <a:p>
            <a:pPr marL="273050" indent="-273050" algn="l" eaLnBrk="1" hangingPunct="1">
              <a:spcBef>
                <a:spcPct val="50000"/>
              </a:spcBef>
              <a:buFontTx/>
              <a:buChar char="•"/>
            </a:pPr>
            <a:r>
              <a:rPr lang="en-US" altLang="de-DE" sz="1600" b="1" dirty="0"/>
              <a:t>It has been tested during the second run of the S438 experiment (</a:t>
            </a:r>
            <a:r>
              <a:rPr lang="en-US" altLang="de-DE" sz="1600" b="1" dirty="0" smtClean="0"/>
              <a:t>October </a:t>
            </a:r>
            <a:r>
              <a:rPr lang="en-US" altLang="de-DE" sz="1600" b="1" dirty="0"/>
              <a:t>2014) </a:t>
            </a:r>
          </a:p>
        </p:txBody>
      </p:sp>
      <p:sp>
        <p:nvSpPr>
          <p:cNvPr id="7"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8"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err="1"/>
              <a:t>NeuLAND</a:t>
            </a:r>
            <a:r>
              <a:rPr lang="en-US" altLang="de-DE" sz="2800" b="1" dirty="0"/>
              <a:t> </a:t>
            </a:r>
            <a:r>
              <a:rPr lang="en-US" altLang="de-DE" sz="2800" b="1" dirty="0" smtClean="0"/>
              <a:t>Electronics - Production Started </a:t>
            </a:r>
            <a:endParaRPr lang="en-US" altLang="de-DE" sz="28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47</a:t>
            </a:fld>
            <a:endParaRPr lang="de-DE" altLang="de-DE"/>
          </a:p>
        </p:txBody>
      </p:sp>
    </p:spTree>
    <p:extLst>
      <p:ext uri="{BB962C8B-B14F-4D97-AF65-F5344CB8AC3E}">
        <p14:creationId xmlns:p14="http://schemas.microsoft.com/office/powerpoint/2010/main" val="3441887376"/>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5"/>
          <p:cNvSpPr txBox="1">
            <a:spLocks noChangeArrowheads="1"/>
          </p:cNvSpPr>
          <p:nvPr/>
        </p:nvSpPr>
        <p:spPr bwMode="auto">
          <a:xfrm>
            <a:off x="-36512" y="25460"/>
            <a:ext cx="918051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err="1"/>
              <a:t>NeuLAND</a:t>
            </a:r>
            <a:r>
              <a:rPr lang="en-US" altLang="de-DE" sz="2800" b="1" dirty="0"/>
              <a:t> </a:t>
            </a:r>
            <a:r>
              <a:rPr lang="en-US" altLang="de-DE" sz="2800" b="1" dirty="0" smtClean="0"/>
              <a:t>Mechanics - Production </a:t>
            </a:r>
            <a:r>
              <a:rPr lang="en-US" altLang="de-DE" sz="2800" b="1" dirty="0"/>
              <a:t>Started</a:t>
            </a:r>
          </a:p>
        </p:txBody>
      </p:sp>
      <p:sp>
        <p:nvSpPr>
          <p:cNvPr id="36867" name="Text Box 7"/>
          <p:cNvSpPr txBox="1">
            <a:spLocks noChangeArrowheads="1"/>
          </p:cNvSpPr>
          <p:nvPr/>
        </p:nvSpPr>
        <p:spPr bwMode="auto">
          <a:xfrm>
            <a:off x="251520" y="945888"/>
            <a:ext cx="8740080" cy="674200"/>
          </a:xfrm>
          <a:prstGeom prst="rect">
            <a:avLst/>
          </a:prstGeom>
          <a:solidFill>
            <a:srgbClr val="FFCC99">
              <a:alpha val="86000"/>
            </a:srgbClr>
          </a:solidFill>
          <a:ln>
            <a:solidFill>
              <a:srgbClr val="F3900D"/>
            </a:solidFill>
          </a:ln>
          <a:effectLst/>
          <a:extLst/>
        </p:spPr>
        <p:txBody>
          <a:bodyPr wrap="square" tIns="90000" bIns="90000" anchor="ctr" anchorCtr="0">
            <a:spAutoFit/>
          </a:bodyPr>
          <a:lstStyle>
            <a:lvl1pPr marL="134938" indent="-1349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ctr" eaLnBrk="1" hangingPunct="1"/>
            <a:r>
              <a:rPr lang="en-US" altLang="de-DE" sz="1600" dirty="0"/>
              <a:t>Mounting rack to be used for the assembly of double planes has been built and </a:t>
            </a:r>
            <a:r>
              <a:rPr lang="en-US" altLang="de-DE" sz="1600" dirty="0" smtClean="0"/>
              <a:t>installed </a:t>
            </a:r>
            <a:r>
              <a:rPr lang="en-GB" altLang="de-DE" sz="1600" dirty="0"/>
              <a:t/>
            </a:r>
            <a:br>
              <a:rPr lang="en-GB" altLang="de-DE" sz="1600" dirty="0"/>
            </a:br>
            <a:r>
              <a:rPr lang="en-GB" altLang="de-DE" sz="1600" dirty="0" smtClean="0"/>
              <a:t>It </a:t>
            </a:r>
            <a:r>
              <a:rPr lang="en-GB" altLang="de-DE" sz="1600" dirty="0"/>
              <a:t>can also serve as a </a:t>
            </a:r>
            <a:r>
              <a:rPr lang="en-GB" altLang="de-DE" sz="1600" dirty="0" smtClean="0"/>
              <a:t>mid-term </a:t>
            </a:r>
            <a:r>
              <a:rPr lang="en-GB" altLang="de-DE" sz="1600" dirty="0"/>
              <a:t>frame for the 20% </a:t>
            </a:r>
            <a:r>
              <a:rPr lang="en-GB" altLang="de-DE" sz="1600" dirty="0" err="1"/>
              <a:t>NeuLAND</a:t>
            </a:r>
            <a:r>
              <a:rPr lang="en-GB" altLang="de-DE" sz="1600" dirty="0"/>
              <a:t> </a:t>
            </a:r>
            <a:r>
              <a:rPr lang="en-GB" altLang="de-DE" sz="1600" dirty="0" smtClean="0"/>
              <a:t>demonstrator</a:t>
            </a:r>
            <a:r>
              <a:rPr lang="en-US" altLang="de-DE" sz="1600" dirty="0" smtClean="0"/>
              <a:t> </a:t>
            </a:r>
            <a:endParaRPr lang="en-US" altLang="de-DE" dirty="0"/>
          </a:p>
        </p:txBody>
      </p:sp>
      <p:sp>
        <p:nvSpPr>
          <p:cNvPr id="36868" name="Text Box 5"/>
          <p:cNvSpPr txBox="1">
            <a:spLocks noChangeArrowheads="1"/>
          </p:cNvSpPr>
          <p:nvPr/>
        </p:nvSpPr>
        <p:spPr bwMode="auto">
          <a:xfrm>
            <a:off x="2447925" y="2732088"/>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sz="1600"/>
          </a:p>
        </p:txBody>
      </p:sp>
      <p:sp>
        <p:nvSpPr>
          <p:cNvPr id="36871" name="Line 15"/>
          <p:cNvSpPr>
            <a:spLocks noChangeShapeType="1"/>
          </p:cNvSpPr>
          <p:nvPr/>
        </p:nvSpPr>
        <p:spPr bwMode="auto">
          <a:xfrm flipH="1">
            <a:off x="5927725" y="2274888"/>
            <a:ext cx="609600" cy="457200"/>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875" name="Text Box 10"/>
          <p:cNvSpPr txBox="1">
            <a:spLocks noChangeArrowheads="1"/>
          </p:cNvSpPr>
          <p:nvPr/>
        </p:nvSpPr>
        <p:spPr bwMode="auto">
          <a:xfrm>
            <a:off x="467544" y="6188794"/>
            <a:ext cx="2147069"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600" dirty="0"/>
              <a:t>HV distribution boxes</a:t>
            </a:r>
          </a:p>
        </p:txBody>
      </p:sp>
      <p:grpSp>
        <p:nvGrpSpPr>
          <p:cNvPr id="7" name="Gruppieren 6"/>
          <p:cNvGrpSpPr/>
          <p:nvPr/>
        </p:nvGrpSpPr>
        <p:grpSpPr>
          <a:xfrm>
            <a:off x="2555776" y="1988840"/>
            <a:ext cx="5773811" cy="4336628"/>
            <a:chOff x="2555776" y="1988840"/>
            <a:chExt cx="5773811" cy="4336628"/>
          </a:xfrm>
        </p:grpSpPr>
        <p:sp>
          <p:nvSpPr>
            <p:cNvPr id="5" name="Rechteck 4"/>
            <p:cNvSpPr/>
            <p:nvPr/>
          </p:nvSpPr>
          <p:spPr>
            <a:xfrm>
              <a:off x="2555776" y="1988840"/>
              <a:ext cx="5773811" cy="4336628"/>
            </a:xfrm>
            <a:prstGeom prst="rect">
              <a:avLst/>
            </a:prstGeom>
            <a:solidFill>
              <a:schemeClr val="accent3"/>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 name="Gruppieren 2"/>
            <p:cNvGrpSpPr/>
            <p:nvPr/>
          </p:nvGrpSpPr>
          <p:grpSpPr>
            <a:xfrm>
              <a:off x="2614613" y="2209800"/>
              <a:ext cx="5670971" cy="4076700"/>
              <a:chOff x="2614613" y="2209800"/>
              <a:chExt cx="5670971" cy="4076700"/>
            </a:xfrm>
          </p:grpSpPr>
          <p:pic>
            <p:nvPicPr>
              <p:cNvPr id="36869" name="Picture 4"/>
              <p:cNvPicPr>
                <a:picLocks noChangeAspect="1" noChangeArrowheads="1"/>
              </p:cNvPicPr>
              <p:nvPr/>
            </p:nvPicPr>
            <p:blipFill>
              <a:blip r:embed="rId3">
                <a:extLst>
                  <a:ext uri="{28A0092B-C50C-407E-A947-70E740481C1C}">
                    <a14:useLocalDpi xmlns:a14="http://schemas.microsoft.com/office/drawing/2010/main" val="0"/>
                  </a:ext>
                </a:extLst>
              </a:blip>
              <a:srcRect l="30960" t="13425" r="16646" b="4831"/>
              <a:stretch>
                <a:fillRect/>
              </a:stretch>
            </p:blipFill>
            <p:spPr bwMode="auto">
              <a:xfrm>
                <a:off x="2822575" y="2209800"/>
                <a:ext cx="4227513"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0" name="Line 13"/>
              <p:cNvSpPr>
                <a:spLocks noChangeShapeType="1"/>
              </p:cNvSpPr>
              <p:nvPr/>
            </p:nvSpPr>
            <p:spPr bwMode="auto">
              <a:xfrm flipH="1">
                <a:off x="4171950" y="3032125"/>
                <a:ext cx="762000" cy="152400"/>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872" name="Line 24"/>
              <p:cNvSpPr>
                <a:spLocks noChangeShapeType="1"/>
              </p:cNvSpPr>
              <p:nvPr/>
            </p:nvSpPr>
            <p:spPr bwMode="auto">
              <a:xfrm flipV="1">
                <a:off x="2614613" y="5753100"/>
                <a:ext cx="1100137" cy="533400"/>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873" name="Line 25"/>
              <p:cNvSpPr>
                <a:spLocks noChangeShapeType="1"/>
              </p:cNvSpPr>
              <p:nvPr/>
            </p:nvSpPr>
            <p:spPr bwMode="auto">
              <a:xfrm>
                <a:off x="5033963" y="4891088"/>
                <a:ext cx="1524000" cy="277812"/>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36874" name="Text Box 26"/>
              <p:cNvSpPr txBox="1">
                <a:spLocks noChangeArrowheads="1"/>
              </p:cNvSpPr>
              <p:nvPr/>
            </p:nvSpPr>
            <p:spPr bwMode="auto">
              <a:xfrm>
                <a:off x="6228184" y="5013176"/>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600" dirty="0"/>
                  <a:t>Double plane</a:t>
                </a:r>
              </a:p>
            </p:txBody>
          </p:sp>
          <p:sp>
            <p:nvSpPr>
              <p:cNvPr id="36876" name="Text Box 9"/>
              <p:cNvSpPr txBox="1">
                <a:spLocks noChangeArrowheads="1"/>
              </p:cNvSpPr>
              <p:nvPr/>
            </p:nvSpPr>
            <p:spPr bwMode="auto">
              <a:xfrm>
                <a:off x="4026768" y="2660402"/>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600" dirty="0"/>
                  <a:t>Cable boxes</a:t>
                </a:r>
              </a:p>
            </p:txBody>
          </p:sp>
          <p:sp>
            <p:nvSpPr>
              <p:cNvPr id="36879" name="Line 15"/>
              <p:cNvSpPr>
                <a:spLocks noChangeShapeType="1"/>
              </p:cNvSpPr>
              <p:nvPr/>
            </p:nvSpPr>
            <p:spPr bwMode="auto">
              <a:xfrm>
                <a:off x="6796088" y="2274888"/>
                <a:ext cx="1009650" cy="463550"/>
              </a:xfrm>
              <a:prstGeom prst="line">
                <a:avLst/>
              </a:prstGeom>
              <a:noFill/>
              <a:ln w="254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pic>
        <p:nvPicPr>
          <p:cNvPr id="36878" name="Picture 16" descr="https://www.gsi.de/fileadmin/_processed_/csm_NeuLAND_elektronik_gehaeuse_df962ad07c.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bright="-15000" contrast="34000"/>
                    </a14:imgEffect>
                  </a14:imgLayer>
                </a14:imgProps>
              </a:ext>
              <a:ext uri="{28A0092B-C50C-407E-A947-70E740481C1C}">
                <a14:useLocalDpi xmlns:a14="http://schemas.microsoft.com/office/drawing/2010/main" val="0"/>
              </a:ext>
            </a:extLst>
          </a:blip>
          <a:srcRect r="28581" b="20319"/>
          <a:stretch>
            <a:fillRect/>
          </a:stretch>
        </p:blipFill>
        <p:spPr bwMode="auto">
          <a:xfrm>
            <a:off x="7315200" y="1800225"/>
            <a:ext cx="1676400" cy="2805113"/>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pic>
        <p:nvPicPr>
          <p:cNvPr id="36880" name="Picture 12" descr="https://www.gsi.de/fileadmin/_processed_/csm_NeuLAND_S438_april2014_716806d74a.jpg"/>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68300" y="1793875"/>
            <a:ext cx="2608263" cy="3913188"/>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18"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6877" name="Text Box 8"/>
          <p:cNvSpPr txBox="1">
            <a:spLocks noChangeArrowheads="1"/>
          </p:cNvSpPr>
          <p:nvPr/>
        </p:nvSpPr>
        <p:spPr bwMode="auto">
          <a:xfrm>
            <a:off x="4806280" y="2012330"/>
            <a:ext cx="2286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600" dirty="0"/>
              <a:t>Electronic boxes</a:t>
            </a:r>
          </a:p>
        </p:txBody>
      </p:sp>
      <p:sp>
        <p:nvSpPr>
          <p:cNvPr id="8" name="Foliennummernplatzhalter 7"/>
          <p:cNvSpPr>
            <a:spLocks noGrp="1"/>
          </p:cNvSpPr>
          <p:nvPr>
            <p:ph type="sldNum" sz="quarter" idx="10"/>
          </p:nvPr>
        </p:nvSpPr>
        <p:spPr/>
        <p:txBody>
          <a:bodyPr/>
          <a:lstStyle/>
          <a:p>
            <a:pPr>
              <a:defRPr/>
            </a:pPr>
            <a:fld id="{0E96D1CE-466B-4BA2-A52F-D805C2047C43}" type="slidenum">
              <a:rPr lang="de-DE" altLang="de-DE" smtClean="0"/>
              <a:pPr>
                <a:defRPr/>
              </a:pPr>
              <a:t>48</a:t>
            </a:fld>
            <a:endParaRPr lang="de-DE" altLang="de-DE"/>
          </a:p>
        </p:txBody>
      </p:sp>
    </p:spTree>
    <p:extLst>
      <p:ext uri="{BB962C8B-B14F-4D97-AF65-F5344CB8AC3E}">
        <p14:creationId xmlns:p14="http://schemas.microsoft.com/office/powerpoint/2010/main" val="47201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err="1"/>
              <a:t>NeuLAND</a:t>
            </a:r>
            <a:r>
              <a:rPr lang="en-US" altLang="de-DE" sz="2800" b="1" dirty="0"/>
              <a:t> </a:t>
            </a:r>
            <a:r>
              <a:rPr lang="en-US" altLang="de-DE" sz="2800" b="1" dirty="0" smtClean="0"/>
              <a:t>Mechanics - </a:t>
            </a:r>
            <a:r>
              <a:rPr lang="en-US" altLang="de-DE" sz="2800" b="1" dirty="0"/>
              <a:t>Procurement in </a:t>
            </a:r>
            <a:r>
              <a:rPr lang="en-US" altLang="de-DE" sz="2800" b="1" dirty="0" smtClean="0"/>
              <a:t>Preparation </a:t>
            </a:r>
            <a:endParaRPr lang="en-US" altLang="de-DE" sz="2800" b="1" dirty="0"/>
          </a:p>
        </p:txBody>
      </p:sp>
      <p:sp>
        <p:nvSpPr>
          <p:cNvPr id="37891" name="Text Box 3"/>
          <p:cNvSpPr txBox="1">
            <a:spLocks noChangeArrowheads="1"/>
          </p:cNvSpPr>
          <p:nvPr/>
        </p:nvSpPr>
        <p:spPr bwMode="auto">
          <a:xfrm>
            <a:off x="97200" y="869688"/>
            <a:ext cx="8960296" cy="458757"/>
          </a:xfrm>
          <a:prstGeom prst="rect">
            <a:avLst/>
          </a:prstGeom>
          <a:solidFill>
            <a:srgbClr val="FFCC99">
              <a:alpha val="86000"/>
            </a:srgbClr>
          </a:solidFill>
          <a:ln w="12700">
            <a:solidFill>
              <a:srgbClr val="F3900D"/>
            </a:solidFill>
          </a:ln>
          <a:effectLst/>
          <a:extLst/>
        </p:spPr>
        <p:txBody>
          <a:bodyPr wrap="square" tIns="90000" bIns="90000" anchor="ctr" anchorCtr="0">
            <a:spAutoFit/>
          </a:bodyPr>
          <a:lstStyle>
            <a:lvl1pPr marL="179388" indent="-1793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ctr" eaLnBrk="1" hangingPunct="1"/>
            <a:r>
              <a:rPr lang="en-US" altLang="de-DE" b="1" dirty="0"/>
              <a:t>Full-detector frame and integration are in the design phase; delivery during </a:t>
            </a:r>
            <a:r>
              <a:rPr lang="en-US" altLang="de-DE" b="1" dirty="0" smtClean="0"/>
              <a:t>2015</a:t>
            </a:r>
            <a:endParaRPr lang="en-US" altLang="de-DE" b="1" dirty="0"/>
          </a:p>
        </p:txBody>
      </p:sp>
      <p:sp>
        <p:nvSpPr>
          <p:cNvPr id="37892" name="Text Box 5"/>
          <p:cNvSpPr txBox="1">
            <a:spLocks noChangeArrowheads="1"/>
          </p:cNvSpPr>
          <p:nvPr/>
        </p:nvSpPr>
        <p:spPr bwMode="auto">
          <a:xfrm>
            <a:off x="2033588" y="2552700"/>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sz="1600"/>
          </a:p>
        </p:txBody>
      </p:sp>
      <p:sp>
        <p:nvSpPr>
          <p:cNvPr id="37893" name="Text Box 21"/>
          <p:cNvSpPr txBox="1">
            <a:spLocks noChangeArrowheads="1"/>
          </p:cNvSpPr>
          <p:nvPr/>
        </p:nvSpPr>
        <p:spPr bwMode="auto">
          <a:xfrm>
            <a:off x="539552" y="5661248"/>
            <a:ext cx="8087816" cy="612645"/>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400" dirty="0"/>
              <a:t>Full-detector frame containing 30 double planes and corresponding </a:t>
            </a:r>
            <a:r>
              <a:rPr lang="en-US" altLang="de-DE" sz="1400" dirty="0" smtClean="0"/>
              <a:t>infrastructure</a:t>
            </a:r>
            <a:br>
              <a:rPr lang="en-US" altLang="de-DE" sz="1400" dirty="0" smtClean="0"/>
            </a:br>
            <a:r>
              <a:rPr lang="en-US" altLang="de-DE" sz="1400" dirty="0" smtClean="0"/>
              <a:t>(electronic-</a:t>
            </a:r>
            <a:r>
              <a:rPr lang="en-US" altLang="de-DE" sz="1400" dirty="0"/>
              <a:t>, cable- and HV distribution boxes</a:t>
            </a:r>
            <a:r>
              <a:rPr lang="en-US" altLang="de-DE" sz="1400" dirty="0" smtClean="0"/>
              <a:t>)</a:t>
            </a:r>
            <a:endParaRPr lang="en-US" altLang="de-DE" sz="1400" dirty="0"/>
          </a:p>
        </p:txBody>
      </p:sp>
      <p:pic>
        <p:nvPicPr>
          <p:cNvPr id="37894" name="Picture 20"/>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9552" y="1412776"/>
            <a:ext cx="8087816" cy="4210886"/>
          </a:xfrm>
          <a:prstGeom prst="rect">
            <a:avLst/>
          </a:prstGeom>
          <a:noFill/>
          <a:ln w="12700">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49</a:t>
            </a:fld>
            <a:endParaRPr lang="de-DE" altLang="de-DE"/>
          </a:p>
        </p:txBody>
      </p:sp>
    </p:spTree>
    <p:extLst>
      <p:ext uri="{BB962C8B-B14F-4D97-AF65-F5344CB8AC3E}">
        <p14:creationId xmlns:p14="http://schemas.microsoft.com/office/powerpoint/2010/main" val="266137918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5</a:t>
            </a:fld>
            <a:endParaRPr lang="de-DE" altLang="de-DE" dirty="0"/>
          </a:p>
        </p:txBody>
      </p:sp>
      <p:grpSp>
        <p:nvGrpSpPr>
          <p:cNvPr id="7" name="Gruppieren 6"/>
          <p:cNvGrpSpPr/>
          <p:nvPr/>
        </p:nvGrpSpPr>
        <p:grpSpPr>
          <a:xfrm>
            <a:off x="1008063" y="2060575"/>
            <a:ext cx="7200900" cy="4248150"/>
            <a:chOff x="1008063" y="2060575"/>
            <a:chExt cx="7200900" cy="4248150"/>
          </a:xfrm>
        </p:grpSpPr>
        <p:sp>
          <p:nvSpPr>
            <p:cNvPr id="3" name="Rechteck 2"/>
            <p:cNvSpPr/>
            <p:nvPr/>
          </p:nvSpPr>
          <p:spPr>
            <a:xfrm>
              <a:off x="1008063" y="2060575"/>
              <a:ext cx="7200900" cy="4248150"/>
            </a:xfrm>
            <a:prstGeom prst="rect">
              <a:avLst/>
            </a:prstGeom>
            <a:solidFill>
              <a:schemeClr val="accent5"/>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t>Mats</a:t>
              </a:r>
              <a:endParaRPr lang="de-DE" dirty="0"/>
            </a:p>
          </p:txBody>
        </p:sp>
        <p:grpSp>
          <p:nvGrpSpPr>
            <p:cNvPr id="4" name="Group 5"/>
            <p:cNvGrpSpPr>
              <a:grpSpLocks/>
            </p:cNvGrpSpPr>
            <p:nvPr/>
          </p:nvGrpSpPr>
          <p:grpSpPr bwMode="auto">
            <a:xfrm>
              <a:off x="1151424" y="2445891"/>
              <a:ext cx="5436799" cy="3719412"/>
              <a:chOff x="1300" y="1661"/>
              <a:chExt cx="3168" cy="2039"/>
            </a:xfrm>
          </p:grpSpPr>
          <p:pic>
            <p:nvPicPr>
              <p:cNvPr id="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t="3293" r="1694"/>
              <a:stretch>
                <a:fillRect/>
              </a:stretch>
            </p:blipFill>
            <p:spPr bwMode="auto">
              <a:xfrm>
                <a:off x="1300" y="1661"/>
                <a:ext cx="3168"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p:nvSpPr>
            <p:spPr bwMode="auto">
              <a:xfrm>
                <a:off x="2978" y="3461"/>
                <a:ext cx="590" cy="23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a:endParaRPr lang="de-DE" altLang="de-DE">
                  <a:cs typeface="Arial" pitchFamily="34" charset="0"/>
                </a:endParaRPr>
              </a:p>
            </p:txBody>
          </p:sp>
        </p:grpSp>
      </p:grpSp>
      <p:sp>
        <p:nvSpPr>
          <p:cNvPr id="8" name="Text Box 2"/>
          <p:cNvSpPr txBox="1">
            <a:spLocks noChangeArrowheads="1"/>
          </p:cNvSpPr>
          <p:nvPr/>
        </p:nvSpPr>
        <p:spPr bwMode="auto">
          <a:xfrm>
            <a:off x="1008062" y="1254125"/>
            <a:ext cx="7200901"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800" b="1" dirty="0" smtClean="0"/>
              <a:t>APPA</a:t>
            </a:r>
            <a:endParaRPr lang="de-DE" altLang="de-DE" sz="2800" b="1" dirty="0"/>
          </a:p>
        </p:txBody>
      </p:sp>
      <p:sp>
        <p:nvSpPr>
          <p:cNvPr id="10" name="Textfeld 9"/>
          <p:cNvSpPr txBox="1"/>
          <p:nvPr/>
        </p:nvSpPr>
        <p:spPr>
          <a:xfrm>
            <a:off x="5724128" y="4530606"/>
            <a:ext cx="2196803" cy="338554"/>
          </a:xfrm>
          <a:prstGeom prst="rect">
            <a:avLst/>
          </a:prstGeom>
          <a:noFill/>
        </p:spPr>
        <p:txBody>
          <a:bodyPr wrap="square" rtlCol="0">
            <a:spAutoFit/>
          </a:bodyPr>
          <a:lstStyle/>
          <a:p>
            <a:pPr marL="269875" indent="-269875" algn="l">
              <a:buFont typeface="Arial" panose="020B0604020202020204" pitchFamily="34" charset="0"/>
              <a:buChar char="•"/>
            </a:pPr>
            <a:r>
              <a:rPr lang="de-DE" sz="1600" b="1" dirty="0" smtClean="0"/>
              <a:t>SPARC/HESR</a:t>
            </a:r>
            <a:endParaRPr lang="de-DE" sz="1600" b="1" dirty="0"/>
          </a:p>
        </p:txBody>
      </p:sp>
      <p:grpSp>
        <p:nvGrpSpPr>
          <p:cNvPr id="15" name="Gruppieren 14"/>
          <p:cNvGrpSpPr/>
          <p:nvPr/>
        </p:nvGrpSpPr>
        <p:grpSpPr>
          <a:xfrm>
            <a:off x="2157681" y="1585525"/>
            <a:ext cx="3213033" cy="2709782"/>
            <a:chOff x="2157681" y="1585525"/>
            <a:chExt cx="3213033" cy="2709782"/>
          </a:xfrm>
        </p:grpSpPr>
        <p:sp>
          <p:nvSpPr>
            <p:cNvPr id="9" name="Line 9"/>
            <p:cNvSpPr>
              <a:spLocks noChangeShapeType="1"/>
            </p:cNvSpPr>
            <p:nvPr/>
          </p:nvSpPr>
          <p:spPr bwMode="auto">
            <a:xfrm rot="3420000">
              <a:off x="3330000" y="2365200"/>
              <a:ext cx="2157148" cy="1703065"/>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1" name="Line 9"/>
            <p:cNvSpPr>
              <a:spLocks noChangeShapeType="1"/>
            </p:cNvSpPr>
            <p:nvPr/>
          </p:nvSpPr>
          <p:spPr bwMode="auto">
            <a:xfrm rot="3420000">
              <a:off x="2876400" y="1827161"/>
              <a:ext cx="1617503" cy="3054942"/>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12" name="Line 9"/>
            <p:cNvSpPr>
              <a:spLocks noChangeShapeType="1"/>
            </p:cNvSpPr>
            <p:nvPr/>
          </p:nvSpPr>
          <p:spPr bwMode="auto">
            <a:xfrm rot="3420000" flipV="1">
              <a:off x="4467600" y="1911260"/>
              <a:ext cx="1228850" cy="577379"/>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13" name="Textfeld 12"/>
          <p:cNvSpPr txBox="1"/>
          <p:nvPr/>
        </p:nvSpPr>
        <p:spPr>
          <a:xfrm>
            <a:off x="1259632" y="4962654"/>
            <a:ext cx="1800200" cy="338554"/>
          </a:xfrm>
          <a:prstGeom prst="rect">
            <a:avLst/>
          </a:prstGeom>
          <a:noFill/>
        </p:spPr>
        <p:txBody>
          <a:bodyPr wrap="square" rtlCol="0">
            <a:spAutoFit/>
          </a:bodyPr>
          <a:lstStyle/>
          <a:p>
            <a:pPr marL="285750" indent="-285750" algn="l">
              <a:buFont typeface="Arial" panose="020B0604020202020204" pitchFamily="34" charset="0"/>
              <a:buChar char="•"/>
            </a:pPr>
            <a:r>
              <a:rPr lang="de-DE" sz="1600" b="1" dirty="0" err="1" smtClean="0"/>
              <a:t>Cryring</a:t>
            </a:r>
            <a:r>
              <a:rPr lang="de-DE" sz="1600" b="1" dirty="0" smtClean="0"/>
              <a:t>/ESR</a:t>
            </a:r>
            <a:endParaRPr lang="de-DE" sz="1600" b="1" dirty="0"/>
          </a:p>
        </p:txBody>
      </p:sp>
      <p:sp>
        <p:nvSpPr>
          <p:cNvPr id="14" name="Textfeld 13"/>
          <p:cNvSpPr txBox="1"/>
          <p:nvPr/>
        </p:nvSpPr>
        <p:spPr>
          <a:xfrm>
            <a:off x="6228184" y="2428929"/>
            <a:ext cx="1800200" cy="338554"/>
          </a:xfrm>
          <a:prstGeom prst="rect">
            <a:avLst/>
          </a:prstGeom>
          <a:noFill/>
        </p:spPr>
        <p:txBody>
          <a:bodyPr wrap="square" rtlCol="0">
            <a:spAutoFit/>
          </a:bodyPr>
          <a:lstStyle/>
          <a:p>
            <a:pPr marL="285750" indent="-285750" algn="l">
              <a:buFont typeface="Arial" panose="020B0604020202020204" pitchFamily="34" charset="0"/>
              <a:buChar char="•"/>
            </a:pPr>
            <a:r>
              <a:rPr lang="de-DE" sz="1600" b="1" dirty="0" smtClean="0"/>
              <a:t>Laser/SIS100</a:t>
            </a:r>
            <a:endParaRPr lang="de-DE" sz="1600" b="1" dirty="0"/>
          </a:p>
        </p:txBody>
      </p:sp>
    </p:spTree>
    <p:extLst>
      <p:ext uri="{BB962C8B-B14F-4D97-AF65-F5344CB8AC3E}">
        <p14:creationId xmlns:p14="http://schemas.microsoft.com/office/powerpoint/2010/main" val="23526833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err="1"/>
              <a:t>NeuLAND</a:t>
            </a:r>
            <a:r>
              <a:rPr lang="en-US" altLang="de-DE" sz="2800" b="1" dirty="0"/>
              <a:t> - Detector </a:t>
            </a:r>
            <a:r>
              <a:rPr lang="en-US" altLang="de-DE" sz="2800" b="1" dirty="0" smtClean="0"/>
              <a:t>Tests </a:t>
            </a:r>
            <a:endParaRPr lang="en-US" altLang="de-DE" sz="2800" b="1" dirty="0"/>
          </a:p>
        </p:txBody>
      </p:sp>
      <p:sp>
        <p:nvSpPr>
          <p:cNvPr id="38915" name="Text Box 4"/>
          <p:cNvSpPr txBox="1">
            <a:spLocks noChangeArrowheads="1"/>
          </p:cNvSpPr>
          <p:nvPr/>
        </p:nvSpPr>
        <p:spPr bwMode="auto">
          <a:xfrm>
            <a:off x="323528" y="853813"/>
            <a:ext cx="8496944" cy="1535975"/>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marL="152400" indent="-1524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73050" indent="-273050" algn="l" eaLnBrk="1" hangingPunct="1">
              <a:spcBef>
                <a:spcPct val="50000"/>
              </a:spcBef>
              <a:buFontTx/>
              <a:buChar char="•"/>
            </a:pPr>
            <a:r>
              <a:rPr lang="en-US" altLang="de-DE" sz="1600" dirty="0"/>
              <a:t>Preliminary analysis of the S438 data (April run, 2014) has resulted in a 100 </a:t>
            </a:r>
            <a:r>
              <a:rPr lang="en-US" altLang="de-DE" sz="1600" dirty="0" err="1"/>
              <a:t>ps</a:t>
            </a:r>
            <a:r>
              <a:rPr lang="en-US" altLang="de-DE" sz="1600" dirty="0"/>
              <a:t> time resolution for the gamma </a:t>
            </a:r>
            <a:r>
              <a:rPr lang="en-US" altLang="de-DE" sz="1600" dirty="0" smtClean="0"/>
              <a:t>peak</a:t>
            </a:r>
            <a:endParaRPr lang="en-US" altLang="de-DE" sz="1600" dirty="0"/>
          </a:p>
          <a:p>
            <a:pPr marL="273050" indent="-273050" algn="l" eaLnBrk="1" hangingPunct="1">
              <a:spcBef>
                <a:spcPct val="50000"/>
              </a:spcBef>
              <a:buFontTx/>
              <a:buChar char="•"/>
            </a:pPr>
            <a:r>
              <a:rPr lang="en-US" altLang="de-DE" sz="1600" dirty="0"/>
              <a:t>Measurements have been performed using 700 </a:t>
            </a:r>
            <a:r>
              <a:rPr lang="en-US" altLang="de-DE" sz="1600" i="1" dirty="0" err="1"/>
              <a:t>A</a:t>
            </a:r>
            <a:r>
              <a:rPr lang="en-US" altLang="de-DE" sz="1600" dirty="0" err="1"/>
              <a:t>MeV</a:t>
            </a:r>
            <a:r>
              <a:rPr lang="en-US" altLang="de-DE" sz="1600" dirty="0"/>
              <a:t> </a:t>
            </a:r>
            <a:r>
              <a:rPr lang="en-US" altLang="de-DE" sz="1600" baseline="30000" dirty="0"/>
              <a:t>58</a:t>
            </a:r>
            <a:r>
              <a:rPr lang="en-US" altLang="de-DE" sz="1600" dirty="0"/>
              <a:t>Ni beam and a </a:t>
            </a:r>
            <a:r>
              <a:rPr lang="en-US" altLang="de-DE" sz="1600" dirty="0" err="1"/>
              <a:t>Pb</a:t>
            </a:r>
            <a:r>
              <a:rPr lang="en-US" altLang="de-DE" sz="1600" dirty="0"/>
              <a:t> target. In the same time, using the charge-particle veto </a:t>
            </a:r>
            <a:r>
              <a:rPr lang="en-US" altLang="de-DE" sz="1600" i="1" dirty="0"/>
              <a:t>x- </a:t>
            </a:r>
            <a:r>
              <a:rPr lang="en-US" altLang="de-DE" sz="1600" dirty="0"/>
              <a:t>and </a:t>
            </a:r>
            <a:r>
              <a:rPr lang="en-US" altLang="de-DE" sz="1600" i="1" dirty="0"/>
              <a:t>y-</a:t>
            </a:r>
            <a:r>
              <a:rPr lang="en-US" altLang="de-DE" sz="1600" dirty="0"/>
              <a:t>position of the neutrons </a:t>
            </a:r>
            <a:r>
              <a:rPr lang="en-US" altLang="de-DE" sz="1600" dirty="0" smtClean="0"/>
              <a:t>impinging</a:t>
            </a:r>
            <a:br>
              <a:rPr lang="en-US" altLang="de-DE" sz="1600" dirty="0" smtClean="0"/>
            </a:br>
            <a:r>
              <a:rPr lang="en-US" altLang="de-DE" sz="1600" dirty="0" smtClean="0"/>
              <a:t>in </a:t>
            </a:r>
            <a:r>
              <a:rPr lang="en-US" altLang="de-DE" sz="1600" dirty="0"/>
              <a:t>the </a:t>
            </a:r>
            <a:r>
              <a:rPr lang="en-US" altLang="de-DE" sz="1600" dirty="0" err="1"/>
              <a:t>NeuLAND</a:t>
            </a:r>
            <a:r>
              <a:rPr lang="en-US" altLang="de-DE" sz="1600" dirty="0"/>
              <a:t> prototype, see figure below, have been </a:t>
            </a:r>
            <a:r>
              <a:rPr lang="en-US" altLang="de-DE" sz="1600" dirty="0" smtClean="0"/>
              <a:t>obtained</a:t>
            </a:r>
            <a:endParaRPr lang="en-US" altLang="de-DE" sz="1600" dirty="0"/>
          </a:p>
        </p:txBody>
      </p:sp>
      <p:pic>
        <p:nvPicPr>
          <p:cNvPr id="38916" name="Picture 10" descr="https://www.gsi.de/fileadmin/_processed_/csm_neutron_hits_veto_S438_654e2a213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200000"/>
                    </a14:imgEffect>
                    <a14:imgEffect>
                      <a14:brightnessContrast contrast="-15000"/>
                    </a14:imgEffect>
                  </a14:imgLayer>
                </a14:imgProps>
              </a:ext>
              <a:ext uri="{28A0092B-C50C-407E-A947-70E740481C1C}">
                <a14:useLocalDpi xmlns:a14="http://schemas.microsoft.com/office/drawing/2010/main" val="0"/>
              </a:ext>
            </a:extLst>
          </a:blip>
          <a:srcRect/>
          <a:stretch>
            <a:fillRect/>
          </a:stretch>
        </p:blipFill>
        <p:spPr bwMode="auto">
          <a:xfrm>
            <a:off x="1862754" y="2463824"/>
            <a:ext cx="5445550" cy="3701480"/>
          </a:xfrm>
          <a:prstGeom prst="rect">
            <a:avLst/>
          </a:prstGeom>
          <a:noFill/>
          <a:ln w="12700">
            <a:solidFill>
              <a:srgbClr val="0070C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917" name="Rechteck 1"/>
          <p:cNvSpPr>
            <a:spLocks noChangeArrowheads="1"/>
          </p:cNvSpPr>
          <p:nvPr/>
        </p:nvSpPr>
        <p:spPr bwMode="auto">
          <a:xfrm>
            <a:off x="1862754" y="6237312"/>
            <a:ext cx="5445550" cy="397201"/>
          </a:xfrm>
          <a:prstGeom prst="rect">
            <a:avLst/>
          </a:prstGeom>
          <a:solidFill>
            <a:srgbClr val="FFCC99">
              <a:alpha val="86000"/>
            </a:srgbClr>
          </a:solidFill>
          <a:ln w="12700">
            <a:solidFill>
              <a:srgbClr val="F3900D"/>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400" b="1" dirty="0"/>
              <a:t>Hit positions of neutrons impinging on the </a:t>
            </a:r>
            <a:r>
              <a:rPr lang="en-US" altLang="de-DE" sz="1400" b="1" dirty="0" err="1"/>
              <a:t>NeuLAND</a:t>
            </a:r>
            <a:r>
              <a:rPr lang="en-US" altLang="de-DE" sz="1400" b="1" dirty="0"/>
              <a:t> </a:t>
            </a:r>
            <a:r>
              <a:rPr lang="en-US" altLang="de-DE" sz="1400" b="1" dirty="0" smtClean="0"/>
              <a:t>detector</a:t>
            </a:r>
            <a:endParaRPr lang="de-DE" altLang="de-DE" sz="1400" b="1" dirty="0"/>
          </a:p>
        </p:txBody>
      </p:sp>
      <p:sp>
        <p:nvSpPr>
          <p:cNvPr id="7"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50</a:t>
            </a:fld>
            <a:endParaRPr lang="de-DE" altLang="de-DE"/>
          </a:p>
        </p:txBody>
      </p:sp>
    </p:spTree>
    <p:extLst>
      <p:ext uri="{BB962C8B-B14F-4D97-AF65-F5344CB8AC3E}">
        <p14:creationId xmlns:p14="http://schemas.microsoft.com/office/powerpoint/2010/main" val="3211832582"/>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err="1"/>
              <a:t>NeuLAND</a:t>
            </a:r>
            <a:r>
              <a:rPr lang="en-US" altLang="de-DE" sz="2800" b="1" dirty="0"/>
              <a:t> </a:t>
            </a:r>
            <a:r>
              <a:rPr lang="en-US" altLang="de-DE" sz="2800" b="1" dirty="0" smtClean="0"/>
              <a:t>Simulations </a:t>
            </a:r>
            <a:endParaRPr lang="en-US" altLang="de-DE" sz="2800" b="1" dirty="0"/>
          </a:p>
        </p:txBody>
      </p:sp>
      <p:sp>
        <p:nvSpPr>
          <p:cNvPr id="39939" name="Text Box 4"/>
          <p:cNvSpPr txBox="1">
            <a:spLocks noChangeArrowheads="1"/>
          </p:cNvSpPr>
          <p:nvPr/>
        </p:nvSpPr>
        <p:spPr bwMode="auto">
          <a:xfrm>
            <a:off x="251520" y="869688"/>
            <a:ext cx="8633718" cy="1166643"/>
          </a:xfrm>
          <a:prstGeom prst="rect">
            <a:avLst/>
          </a:prstGeom>
          <a:solidFill>
            <a:srgbClr val="FFCC99">
              <a:alpha val="86000"/>
            </a:srgbClr>
          </a:solidFill>
          <a:ln w="12700">
            <a:solidFill>
              <a:srgbClr val="F3900D"/>
            </a:solidFill>
          </a:ln>
          <a:effectLst/>
          <a:extLst/>
        </p:spPr>
        <p:txBody>
          <a:bodyPr wrap="square" tIns="90000" bIns="90000" anchor="ctr" anchorCtr="0">
            <a:spAutoFit/>
          </a:bodyPr>
          <a:lstStyle>
            <a:lvl1pPr marL="152400" indent="-1524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73050" indent="-273050" algn="l" eaLnBrk="1" hangingPunct="1">
              <a:spcBef>
                <a:spcPct val="50000"/>
              </a:spcBef>
              <a:buFontTx/>
              <a:buChar char="•"/>
            </a:pPr>
            <a:r>
              <a:rPr lang="en-US" altLang="de-DE" sz="1600" b="1" dirty="0"/>
              <a:t>Simulations have been performed using </a:t>
            </a:r>
            <a:r>
              <a:rPr lang="en-US" altLang="de-DE" sz="1600" b="1" dirty="0" err="1"/>
              <a:t>FairRoot</a:t>
            </a:r>
            <a:r>
              <a:rPr lang="en-US" altLang="de-DE" sz="1600" b="1" dirty="0"/>
              <a:t> simulation </a:t>
            </a:r>
            <a:r>
              <a:rPr lang="en-US" altLang="de-DE" sz="1600" b="1" dirty="0" smtClean="0"/>
              <a:t>package</a:t>
            </a:r>
            <a:endParaRPr lang="en-US" altLang="de-DE" sz="1600" b="1" dirty="0"/>
          </a:p>
          <a:p>
            <a:pPr marL="273050" indent="-273050" algn="l" eaLnBrk="1" hangingPunct="1"/>
            <a:r>
              <a:rPr lang="en-US" altLang="de-DE" sz="1600" b="1" dirty="0"/>
              <a:t> </a:t>
            </a:r>
          </a:p>
          <a:p>
            <a:pPr marL="273050" indent="-273050" algn="l" eaLnBrk="1" hangingPunct="1">
              <a:buFontTx/>
              <a:buChar char="•"/>
            </a:pPr>
            <a:r>
              <a:rPr lang="en-US" altLang="de-DE" sz="1600" b="1" dirty="0"/>
              <a:t>Excellent agreement between simulation and experimental data measured during the S406 experiment has been </a:t>
            </a:r>
            <a:r>
              <a:rPr lang="en-US" altLang="de-DE" sz="1600" b="1" dirty="0" smtClean="0"/>
              <a:t>obtained</a:t>
            </a:r>
            <a:endParaRPr lang="en-US" altLang="de-DE" sz="1600" b="1" dirty="0"/>
          </a:p>
        </p:txBody>
      </p:sp>
      <p:grpSp>
        <p:nvGrpSpPr>
          <p:cNvPr id="4" name="Gruppieren 3"/>
          <p:cNvGrpSpPr/>
          <p:nvPr/>
        </p:nvGrpSpPr>
        <p:grpSpPr>
          <a:xfrm>
            <a:off x="432000" y="2204864"/>
            <a:ext cx="8282081" cy="3888000"/>
            <a:chOff x="394375" y="2204864"/>
            <a:chExt cx="8282081" cy="3888000"/>
          </a:xfrm>
        </p:grpSpPr>
        <p:sp>
          <p:nvSpPr>
            <p:cNvPr id="3" name="Rechteck 2"/>
            <p:cNvSpPr/>
            <p:nvPr/>
          </p:nvSpPr>
          <p:spPr>
            <a:xfrm>
              <a:off x="394375" y="2204864"/>
              <a:ext cx="8282081" cy="3888000"/>
            </a:xfrm>
            <a:prstGeom prst="rect">
              <a:avLst/>
            </a:prstGeom>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9940" name="Group 6"/>
            <p:cNvGrpSpPr>
              <a:grpSpLocks/>
            </p:cNvGrpSpPr>
            <p:nvPr/>
          </p:nvGrpSpPr>
          <p:grpSpPr bwMode="auto">
            <a:xfrm>
              <a:off x="474340" y="2290192"/>
              <a:ext cx="8130108" cy="3731096"/>
              <a:chOff x="77" y="249"/>
              <a:chExt cx="5615" cy="2691"/>
            </a:xfrm>
          </p:grpSpPr>
          <p:pic>
            <p:nvPicPr>
              <p:cNvPr id="39941" name="Inhaltsplatzhalter 7" descr="s406.mult.eps"/>
              <p:cNvPicPr>
                <a:picLocks noChangeAspect="1"/>
              </p:cNvPicPr>
              <p:nvPr/>
            </p:nvPicPr>
            <p:blipFill>
              <a:blip r:embed="rId3">
                <a:extLst>
                  <a:ext uri="{28A0092B-C50C-407E-A947-70E740481C1C}">
                    <a14:useLocalDpi xmlns:a14="http://schemas.microsoft.com/office/drawing/2010/main" val="0"/>
                  </a:ext>
                </a:extLst>
              </a:blip>
              <a:srcRect l="-6" t="5396" r="2911"/>
              <a:stretch>
                <a:fillRect/>
              </a:stretch>
            </p:blipFill>
            <p:spPr bwMode="auto">
              <a:xfrm>
                <a:off x="2910" y="516"/>
                <a:ext cx="2782" cy="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2" name="Inhaltsplatzhalter 7" descr="s406.paddle.eps"/>
              <p:cNvPicPr>
                <a:picLocks noChangeAspect="1"/>
              </p:cNvPicPr>
              <p:nvPr/>
            </p:nvPicPr>
            <p:blipFill>
              <a:blip r:embed="rId4">
                <a:extLst>
                  <a:ext uri="{28A0092B-C50C-407E-A947-70E740481C1C}">
                    <a14:useLocalDpi xmlns:a14="http://schemas.microsoft.com/office/drawing/2010/main" val="0"/>
                  </a:ext>
                </a:extLst>
              </a:blip>
              <a:srcRect t="1683" r="50868" b="-2249"/>
              <a:stretch>
                <a:fillRect/>
              </a:stretch>
            </p:blipFill>
            <p:spPr bwMode="auto">
              <a:xfrm>
                <a:off x="77" y="535"/>
                <a:ext cx="2712" cy="2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3" name="Text Box 9"/>
              <p:cNvSpPr txBox="1">
                <a:spLocks noChangeArrowheads="1"/>
              </p:cNvSpPr>
              <p:nvPr/>
            </p:nvSpPr>
            <p:spPr bwMode="auto">
              <a:xfrm>
                <a:off x="77" y="249"/>
                <a:ext cx="2712" cy="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700" dirty="0"/>
                  <a:t>Energy per </a:t>
                </a:r>
                <a:r>
                  <a:rPr lang="en-US" altLang="de-DE" sz="1700" dirty="0" err="1"/>
                  <a:t>NeuLAND</a:t>
                </a:r>
                <a:r>
                  <a:rPr lang="en-US" altLang="de-DE" sz="1700" dirty="0"/>
                  <a:t> paddle</a:t>
                </a:r>
              </a:p>
            </p:txBody>
          </p:sp>
          <p:sp>
            <p:nvSpPr>
              <p:cNvPr id="39944" name="Text Box 10"/>
              <p:cNvSpPr txBox="1">
                <a:spLocks noChangeArrowheads="1"/>
              </p:cNvSpPr>
              <p:nvPr/>
            </p:nvSpPr>
            <p:spPr bwMode="auto">
              <a:xfrm>
                <a:off x="2912" y="255"/>
                <a:ext cx="2780" cy="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1700" dirty="0"/>
                  <a:t>Neutron-multiplicity distribution</a:t>
                </a:r>
              </a:p>
            </p:txBody>
          </p:sp>
        </p:grpSp>
      </p:grpSp>
      <p:sp>
        <p:nvSpPr>
          <p:cNvPr id="10"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5" name="Foliennummernplatzhalter 4"/>
          <p:cNvSpPr>
            <a:spLocks noGrp="1"/>
          </p:cNvSpPr>
          <p:nvPr>
            <p:ph type="sldNum" sz="quarter" idx="10"/>
          </p:nvPr>
        </p:nvSpPr>
        <p:spPr/>
        <p:txBody>
          <a:bodyPr/>
          <a:lstStyle/>
          <a:p>
            <a:pPr>
              <a:defRPr/>
            </a:pPr>
            <a:fld id="{0E96D1CE-466B-4BA2-A52F-D805C2047C43}" type="slidenum">
              <a:rPr lang="de-DE" altLang="de-DE" smtClean="0"/>
              <a:pPr>
                <a:defRPr/>
              </a:pPr>
              <a:t>51</a:t>
            </a:fld>
            <a:endParaRPr lang="de-DE" altLang="de-DE"/>
          </a:p>
        </p:txBody>
      </p:sp>
    </p:spTree>
    <p:extLst>
      <p:ext uri="{BB962C8B-B14F-4D97-AF65-F5344CB8AC3E}">
        <p14:creationId xmlns:p14="http://schemas.microsoft.com/office/powerpoint/2010/main" val="2302406739"/>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smtClean="0"/>
              <a:t>Time - of - Flight </a:t>
            </a:r>
            <a:r>
              <a:rPr lang="en-US" altLang="de-DE" sz="2800" b="1" dirty="0"/>
              <a:t>D</a:t>
            </a:r>
            <a:r>
              <a:rPr lang="en-US" altLang="de-DE" sz="2800" b="1" dirty="0" smtClean="0"/>
              <a:t>etector </a:t>
            </a:r>
            <a:r>
              <a:rPr lang="en-US" altLang="de-DE" sz="2800" b="1" dirty="0"/>
              <a:t>TOF13</a:t>
            </a:r>
          </a:p>
        </p:txBody>
      </p:sp>
      <p:sp>
        <p:nvSpPr>
          <p:cNvPr id="40963" name="Text Box 4"/>
          <p:cNvSpPr txBox="1">
            <a:spLocks noChangeArrowheads="1"/>
          </p:cNvSpPr>
          <p:nvPr/>
        </p:nvSpPr>
        <p:spPr bwMode="auto">
          <a:xfrm>
            <a:off x="75600" y="856800"/>
            <a:ext cx="4419600" cy="1983098"/>
          </a:xfrm>
          <a:prstGeom prst="rect">
            <a:avLst/>
          </a:prstGeom>
          <a:solidFill>
            <a:srgbClr val="FFCC99">
              <a:alpha val="86000"/>
            </a:srgbClr>
          </a:solidFill>
          <a:ln w="12700">
            <a:solidFill>
              <a:srgbClr val="F3900D"/>
            </a:solidFill>
            <a:miter lim="800000"/>
            <a:headEnd/>
            <a:tailEnd/>
          </a:ln>
          <a:effectLst/>
          <a:extLst/>
        </p:spPr>
        <p:txBody>
          <a:bodyPr tIns="90000" bIns="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600" b="1" dirty="0"/>
              <a:t>Performance goals:</a:t>
            </a:r>
          </a:p>
          <a:p>
            <a:pPr marL="174625" indent="-174625" algn="l" eaLnBrk="1" hangingPunct="1">
              <a:spcBef>
                <a:spcPct val="50000"/>
              </a:spcBef>
              <a:buFontTx/>
              <a:buChar char="•"/>
            </a:pPr>
            <a:r>
              <a:rPr lang="en-US" altLang="de-DE" sz="1400" dirty="0" smtClean="0"/>
              <a:t>Time </a:t>
            </a:r>
            <a:r>
              <a:rPr lang="en-US" altLang="de-DE" sz="1400" dirty="0"/>
              <a:t>resolution  </a:t>
            </a:r>
            <a:r>
              <a:rPr lang="el-GR" altLang="de-DE" sz="1400" dirty="0"/>
              <a:t>σ</a:t>
            </a:r>
            <a:r>
              <a:rPr lang="de-DE" altLang="de-DE" sz="1400" baseline="-25000" dirty="0"/>
              <a:t>t</a:t>
            </a:r>
            <a:r>
              <a:rPr lang="de-DE" altLang="de-DE" sz="1400" dirty="0"/>
              <a:t>/t = 2E-4 (</a:t>
            </a:r>
            <a:r>
              <a:rPr lang="de-DE" altLang="de-DE" sz="1400" dirty="0">
                <a:sym typeface="Symbol" pitchFamily="18" charset="2"/>
              </a:rPr>
              <a:t> </a:t>
            </a:r>
            <a:r>
              <a:rPr lang="el-GR" altLang="de-DE" sz="1400" dirty="0"/>
              <a:t>σ</a:t>
            </a:r>
            <a:r>
              <a:rPr lang="de-DE" altLang="de-DE" sz="1400" baseline="-25000" dirty="0"/>
              <a:t>t </a:t>
            </a:r>
            <a:r>
              <a:rPr lang="de-DE" altLang="de-DE" sz="1400" dirty="0"/>
              <a:t>=</a:t>
            </a:r>
            <a:r>
              <a:rPr lang="de-DE" altLang="de-DE" sz="1400" dirty="0">
                <a:sym typeface="Symbol" pitchFamily="18" charset="2"/>
              </a:rPr>
              <a:t>20 </a:t>
            </a:r>
            <a:r>
              <a:rPr lang="de-DE" altLang="de-DE" sz="1400" dirty="0" err="1">
                <a:sym typeface="Symbol" pitchFamily="18" charset="2"/>
              </a:rPr>
              <a:t>ps</a:t>
            </a:r>
            <a:r>
              <a:rPr lang="de-DE" altLang="de-DE" sz="1400" dirty="0">
                <a:sym typeface="Symbol" pitchFamily="18" charset="2"/>
              </a:rPr>
              <a:t> </a:t>
            </a:r>
            <a:r>
              <a:rPr lang="de-DE" altLang="de-DE" sz="1400" dirty="0" err="1">
                <a:sym typeface="Symbol" pitchFamily="18" charset="2"/>
              </a:rPr>
              <a:t>for</a:t>
            </a:r>
            <a:r>
              <a:rPr lang="de-DE" altLang="de-DE" sz="1400" dirty="0">
                <a:sym typeface="Symbol" pitchFamily="18" charset="2"/>
              </a:rPr>
              <a:t> 20 m </a:t>
            </a:r>
            <a:r>
              <a:rPr lang="de-DE" altLang="de-DE" sz="1400" dirty="0" err="1">
                <a:sym typeface="Symbol" pitchFamily="18" charset="2"/>
              </a:rPr>
              <a:t>flight</a:t>
            </a:r>
            <a:r>
              <a:rPr lang="de-DE" altLang="de-DE" sz="1400" dirty="0">
                <a:sym typeface="Symbol" pitchFamily="18" charset="2"/>
              </a:rPr>
              <a:t> </a:t>
            </a:r>
            <a:r>
              <a:rPr lang="de-DE" altLang="de-DE" sz="1400" dirty="0" err="1">
                <a:sym typeface="Symbol" pitchFamily="18" charset="2"/>
              </a:rPr>
              <a:t>path</a:t>
            </a:r>
            <a:r>
              <a:rPr lang="de-DE" altLang="de-DE" sz="1400" dirty="0">
                <a:sym typeface="Symbol" pitchFamily="18" charset="2"/>
              </a:rPr>
              <a:t> at 1 </a:t>
            </a:r>
            <a:r>
              <a:rPr lang="de-DE" altLang="de-DE" sz="1400" i="1" dirty="0" err="1">
                <a:sym typeface="Symbol" pitchFamily="18" charset="2"/>
              </a:rPr>
              <a:t>A</a:t>
            </a:r>
            <a:r>
              <a:rPr lang="de-DE" altLang="de-DE" sz="1400" dirty="0" err="1">
                <a:sym typeface="Symbol" pitchFamily="18" charset="2"/>
              </a:rPr>
              <a:t>GeV</a:t>
            </a:r>
            <a:r>
              <a:rPr lang="de-DE" altLang="de-DE" sz="1400" dirty="0">
                <a:sym typeface="Symbol" pitchFamily="18" charset="2"/>
              </a:rPr>
              <a:t>)</a:t>
            </a:r>
            <a:endParaRPr lang="en-US" altLang="de-DE" sz="1400" dirty="0"/>
          </a:p>
          <a:p>
            <a:pPr marL="174625" indent="-174625" algn="l" eaLnBrk="1" hangingPunct="1">
              <a:spcBef>
                <a:spcPct val="50000"/>
              </a:spcBef>
              <a:buFontTx/>
              <a:buChar char="•"/>
            </a:pPr>
            <a:r>
              <a:rPr lang="en-US" altLang="de-DE" sz="1400" dirty="0" smtClean="0"/>
              <a:t>Energy </a:t>
            </a:r>
            <a:r>
              <a:rPr lang="en-US" altLang="de-DE" sz="1400" dirty="0"/>
              <a:t>resolution </a:t>
            </a:r>
            <a:r>
              <a:rPr lang="el-GR" altLang="de-DE" sz="1400" dirty="0"/>
              <a:t>σ</a:t>
            </a:r>
            <a:r>
              <a:rPr lang="de-DE" altLang="de-DE" sz="1400" baseline="-25000" dirty="0"/>
              <a:t>E </a:t>
            </a:r>
            <a:r>
              <a:rPr lang="de-DE" altLang="de-DE" sz="1400" dirty="0"/>
              <a:t>/E = 1%</a:t>
            </a:r>
            <a:endParaRPr lang="en-US" altLang="de-DE" sz="1400" dirty="0"/>
          </a:p>
          <a:p>
            <a:pPr marL="174625" indent="-174625" algn="l" eaLnBrk="1" hangingPunct="1">
              <a:spcBef>
                <a:spcPct val="50000"/>
              </a:spcBef>
              <a:buFontTx/>
              <a:buChar char="•"/>
            </a:pPr>
            <a:r>
              <a:rPr lang="en-US" altLang="de-DE" sz="1400" dirty="0" smtClean="0"/>
              <a:t>High-counting </a:t>
            </a:r>
            <a:r>
              <a:rPr lang="en-US" altLang="de-DE" sz="1400" dirty="0"/>
              <a:t>rate capabilities</a:t>
            </a:r>
          </a:p>
          <a:p>
            <a:pPr marL="174625" indent="-174625" algn="l" eaLnBrk="1" hangingPunct="1">
              <a:spcBef>
                <a:spcPct val="50000"/>
              </a:spcBef>
              <a:buFontTx/>
              <a:buChar char="•"/>
            </a:pPr>
            <a:r>
              <a:rPr lang="en-US" altLang="de-DE" sz="1400" dirty="0" smtClean="0"/>
              <a:t>All </a:t>
            </a:r>
            <a:r>
              <a:rPr lang="en-US" altLang="de-DE" sz="1400" dirty="0"/>
              <a:t>this also for the heaviest available ions (</a:t>
            </a:r>
            <a:r>
              <a:rPr lang="en-US" altLang="de-DE" sz="1400" dirty="0" err="1"/>
              <a:t>Pb</a:t>
            </a:r>
            <a:r>
              <a:rPr lang="en-US" altLang="de-DE" sz="1400" dirty="0"/>
              <a:t>-U</a:t>
            </a:r>
            <a:r>
              <a:rPr lang="en-US" altLang="de-DE" sz="1400" dirty="0" smtClean="0"/>
              <a:t>) </a:t>
            </a:r>
            <a:endParaRPr lang="en-US" altLang="de-DE" sz="1400" dirty="0"/>
          </a:p>
          <a:p>
            <a:pPr algn="l" eaLnBrk="1" hangingPunct="1">
              <a:lnSpc>
                <a:spcPct val="0"/>
              </a:lnSpc>
              <a:spcBef>
                <a:spcPct val="50000"/>
              </a:spcBef>
            </a:pPr>
            <a:endParaRPr lang="en-US" altLang="de-DE" sz="1400" dirty="0"/>
          </a:p>
        </p:txBody>
      </p:sp>
      <p:sp>
        <p:nvSpPr>
          <p:cNvPr id="40964" name="Text Box 5"/>
          <p:cNvSpPr txBox="1">
            <a:spLocks noChangeArrowheads="1"/>
          </p:cNvSpPr>
          <p:nvPr/>
        </p:nvSpPr>
        <p:spPr bwMode="auto">
          <a:xfrm>
            <a:off x="4606925" y="856631"/>
            <a:ext cx="4460875" cy="2287240"/>
          </a:xfrm>
          <a:prstGeom prst="rect">
            <a:avLst/>
          </a:prstGeom>
          <a:solidFill>
            <a:srgbClr val="FFCC99">
              <a:alpha val="86000"/>
            </a:srgbClr>
          </a:solidFill>
          <a:ln w="12700">
            <a:solidFill>
              <a:srgbClr val="FFC000"/>
            </a:solidFill>
            <a:miter lim="800000"/>
            <a:headEnd/>
            <a:tailEnd/>
          </a:ln>
          <a:effectLst/>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600" b="1" dirty="0"/>
              <a:t>Detector parameters:</a:t>
            </a:r>
          </a:p>
          <a:p>
            <a:pPr marL="174625" indent="-174625" algn="l" eaLnBrk="1" hangingPunct="1">
              <a:spcBef>
                <a:spcPct val="50000"/>
              </a:spcBef>
              <a:buFontTx/>
              <a:buChar char="•"/>
            </a:pPr>
            <a:r>
              <a:rPr lang="en-US" altLang="de-DE" sz="1600" dirty="0"/>
              <a:t> </a:t>
            </a:r>
            <a:r>
              <a:rPr lang="en-US" altLang="de-DE" sz="1400" dirty="0"/>
              <a:t>Four layers of  organic scintillator (EJ204) paddles</a:t>
            </a:r>
          </a:p>
          <a:p>
            <a:pPr marL="174625" indent="-174625" algn="l" eaLnBrk="1" hangingPunct="1">
              <a:spcBef>
                <a:spcPct val="50000"/>
              </a:spcBef>
              <a:buFontTx/>
              <a:buChar char="•"/>
            </a:pPr>
            <a:r>
              <a:rPr lang="en-US" altLang="de-DE" sz="1400" dirty="0"/>
              <a:t> 44 paddles pro layer</a:t>
            </a:r>
          </a:p>
          <a:p>
            <a:pPr marL="174625" indent="-174625" algn="l" eaLnBrk="1" hangingPunct="1">
              <a:spcBef>
                <a:spcPct val="50000"/>
              </a:spcBef>
              <a:buFontTx/>
              <a:buChar char="•"/>
            </a:pPr>
            <a:r>
              <a:rPr lang="en-US" altLang="de-DE" sz="1400" dirty="0"/>
              <a:t> Active area 1200 x 800 mm</a:t>
            </a:r>
            <a:r>
              <a:rPr lang="en-US" altLang="de-DE" sz="1400" baseline="30000" dirty="0"/>
              <a:t>2</a:t>
            </a:r>
          </a:p>
          <a:p>
            <a:pPr marL="174625" indent="-174625" algn="l" eaLnBrk="1" hangingPunct="1">
              <a:spcBef>
                <a:spcPct val="50000"/>
              </a:spcBef>
              <a:buFontTx/>
              <a:buChar char="•"/>
            </a:pPr>
            <a:r>
              <a:rPr lang="en-US" altLang="de-DE" sz="1400" dirty="0"/>
              <a:t> 352 photomultiplier (R8619 with fully active base) </a:t>
            </a:r>
            <a:r>
              <a:rPr lang="en-US" altLang="de-DE" sz="1400" dirty="0" smtClean="0"/>
              <a:t>  </a:t>
            </a:r>
            <a:br>
              <a:rPr lang="en-US" altLang="de-DE" sz="1400" dirty="0" smtClean="0"/>
            </a:br>
            <a:r>
              <a:rPr lang="en-US" altLang="de-DE" sz="1400" dirty="0" smtClean="0"/>
              <a:t> and </a:t>
            </a:r>
            <a:r>
              <a:rPr lang="en-US" altLang="de-DE" sz="1400" dirty="0"/>
              <a:t>352 readout channels (TAMEX or PADI)</a:t>
            </a:r>
          </a:p>
          <a:p>
            <a:pPr marL="174625" indent="-174625" algn="l" eaLnBrk="1" hangingPunct="1">
              <a:spcBef>
                <a:spcPct val="50000"/>
              </a:spcBef>
              <a:buFontTx/>
              <a:buChar char="•"/>
            </a:pPr>
            <a:r>
              <a:rPr lang="en-US" altLang="de-DE" sz="1400" dirty="0"/>
              <a:t> Modular </a:t>
            </a:r>
            <a:r>
              <a:rPr lang="en-US" altLang="de-DE" sz="1400" dirty="0" smtClean="0"/>
              <a:t>design</a:t>
            </a:r>
            <a:endParaRPr lang="en-US" altLang="de-DE" sz="1400" dirty="0"/>
          </a:p>
        </p:txBody>
      </p:sp>
      <p:sp>
        <p:nvSpPr>
          <p:cNvPr id="40965" name="Text Box 8"/>
          <p:cNvSpPr txBox="1">
            <a:spLocks noChangeArrowheads="1"/>
          </p:cNvSpPr>
          <p:nvPr/>
        </p:nvSpPr>
        <p:spPr bwMode="auto">
          <a:xfrm>
            <a:off x="1691680" y="2961133"/>
            <a:ext cx="2767608" cy="2521151"/>
          </a:xfrm>
          <a:prstGeom prst="rect">
            <a:avLst/>
          </a:prstGeom>
          <a:solidFill>
            <a:srgbClr val="FFCC99">
              <a:alpha val="86000"/>
            </a:srgbClr>
          </a:solidFill>
          <a:ln w="12700">
            <a:solidFill>
              <a:srgbClr val="FFC000"/>
            </a:solidFill>
            <a:miter lim="800000"/>
            <a:headEnd/>
            <a:tailEnd/>
          </a:ln>
          <a:effectLst/>
          <a:extLst/>
        </p:spPr>
        <p:txBody>
          <a:bodyPr wrap="square" tIns="90000" bIns="90000" anchor="ctr" anchorCtr="0">
            <a:spAutoFit/>
          </a:bodyPr>
          <a:lstStyle>
            <a:lvl1pPr marL="107950" indent="-1079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en-US" altLang="de-DE" sz="1600" b="1" dirty="0"/>
              <a:t>Detector costs:</a:t>
            </a:r>
            <a:r>
              <a:rPr lang="en-US" altLang="de-DE" sz="1600" dirty="0"/>
              <a:t> </a:t>
            </a:r>
          </a:p>
          <a:p>
            <a:pPr algn="l" eaLnBrk="1" hangingPunct="1">
              <a:lnSpc>
                <a:spcPct val="70000"/>
              </a:lnSpc>
            </a:pPr>
            <a:endParaRPr lang="en-US" altLang="de-DE" sz="1600" dirty="0"/>
          </a:p>
          <a:p>
            <a:pPr marL="174625" indent="-174625" algn="l" eaLnBrk="1" hangingPunct="1">
              <a:buFontTx/>
              <a:buChar char="•"/>
            </a:pPr>
            <a:r>
              <a:rPr lang="en-US" altLang="de-DE" sz="1400" dirty="0"/>
              <a:t>Mechanics: 10 k€</a:t>
            </a:r>
          </a:p>
          <a:p>
            <a:pPr marL="174625" indent="-174625" algn="l" eaLnBrk="1" hangingPunct="1">
              <a:buFontTx/>
              <a:buChar char="•"/>
            </a:pPr>
            <a:endParaRPr lang="en-US" altLang="de-DE" sz="1400" dirty="0"/>
          </a:p>
          <a:p>
            <a:pPr marL="174625" indent="-174625" algn="l" eaLnBrk="1" hangingPunct="1">
              <a:buFontTx/>
              <a:buChar char="•"/>
            </a:pPr>
            <a:r>
              <a:rPr lang="de-DE" altLang="de-DE" sz="1400" dirty="0" err="1"/>
              <a:t>Scintillators</a:t>
            </a:r>
            <a:r>
              <a:rPr lang="de-DE" altLang="de-DE" sz="1400" dirty="0"/>
              <a:t>: 40 k€</a:t>
            </a:r>
            <a:endParaRPr lang="en-US" altLang="de-DE" sz="1400" dirty="0"/>
          </a:p>
          <a:p>
            <a:pPr marL="174625" indent="-174625" algn="l" eaLnBrk="1" hangingPunct="1">
              <a:buFontTx/>
              <a:buChar char="•"/>
            </a:pPr>
            <a:endParaRPr lang="en-US" altLang="de-DE" sz="1400" dirty="0"/>
          </a:p>
          <a:p>
            <a:pPr marL="174625" indent="-174625" algn="l" eaLnBrk="1" hangingPunct="1">
              <a:buFontTx/>
              <a:buChar char="•"/>
            </a:pPr>
            <a:r>
              <a:rPr lang="en-US" altLang="de-DE" sz="1400" dirty="0"/>
              <a:t>Photomultipliers: 72 k€</a:t>
            </a:r>
          </a:p>
          <a:p>
            <a:pPr marL="174625" indent="-174625" algn="l" eaLnBrk="1" hangingPunct="1">
              <a:buFontTx/>
              <a:buChar char="•"/>
            </a:pPr>
            <a:endParaRPr lang="en-US" altLang="de-DE" sz="1400" dirty="0"/>
          </a:p>
          <a:p>
            <a:pPr marL="174625" indent="-174625" algn="l" eaLnBrk="1" hangingPunct="1">
              <a:buFontTx/>
              <a:buChar char="•"/>
            </a:pPr>
            <a:r>
              <a:rPr lang="en-US" altLang="de-DE" sz="1400" dirty="0"/>
              <a:t>Electronics: 35 k€</a:t>
            </a:r>
          </a:p>
          <a:p>
            <a:pPr marL="174625" indent="-174625" algn="l" eaLnBrk="1" hangingPunct="1">
              <a:buFontTx/>
              <a:buChar char="•"/>
            </a:pPr>
            <a:endParaRPr lang="en-US" altLang="de-DE" sz="1400" dirty="0"/>
          </a:p>
          <a:p>
            <a:pPr marL="174625" indent="-174625" algn="l" eaLnBrk="1" hangingPunct="1">
              <a:buFontTx/>
              <a:buChar char="•"/>
            </a:pPr>
            <a:r>
              <a:rPr lang="en-US" altLang="de-DE" sz="1400" dirty="0"/>
              <a:t>High voltage: 35 k€</a:t>
            </a:r>
          </a:p>
        </p:txBody>
      </p:sp>
      <p:pic>
        <p:nvPicPr>
          <p:cNvPr id="40966" name="Picture 8" descr="D:\Sandra\projects\R3B\ToFWand\TOF_TDR_July2014\TOFwand.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46688" y="3200400"/>
            <a:ext cx="3063875" cy="3441700"/>
          </a:xfrm>
          <a:prstGeom prst="rect">
            <a:avLst/>
          </a:prstGeom>
          <a:noFill/>
          <a:ln w="127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967" name="Textfeld 1"/>
          <p:cNvSpPr txBox="1">
            <a:spLocks noChangeArrowheads="1"/>
          </p:cNvSpPr>
          <p:nvPr/>
        </p:nvSpPr>
        <p:spPr bwMode="auto">
          <a:xfrm>
            <a:off x="487288" y="5589240"/>
            <a:ext cx="4588768" cy="612645"/>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400" dirty="0"/>
              <a:t>TDR </a:t>
            </a:r>
            <a:r>
              <a:rPr lang="de-DE" altLang="de-DE" sz="1400" dirty="0" err="1"/>
              <a:t>ready</a:t>
            </a:r>
            <a:r>
              <a:rPr lang="de-DE" altLang="de-DE" sz="1400" dirty="0"/>
              <a:t> </a:t>
            </a:r>
            <a:r>
              <a:rPr lang="de-DE" altLang="de-DE" sz="1400" dirty="0" err="1"/>
              <a:t>to</a:t>
            </a:r>
            <a:r>
              <a:rPr lang="de-DE" altLang="de-DE" sz="1400" dirty="0"/>
              <a:t> </a:t>
            </a:r>
            <a:r>
              <a:rPr lang="de-DE" altLang="de-DE" sz="1400" dirty="0" err="1"/>
              <a:t>be</a:t>
            </a:r>
            <a:r>
              <a:rPr lang="de-DE" altLang="de-DE" sz="1400" dirty="0"/>
              <a:t> </a:t>
            </a:r>
            <a:r>
              <a:rPr lang="de-DE" altLang="de-DE" sz="1400" dirty="0" err="1"/>
              <a:t>submitted</a:t>
            </a:r>
            <a:r>
              <a:rPr lang="de-DE" altLang="de-DE" sz="1400" dirty="0"/>
              <a:t> </a:t>
            </a:r>
            <a:r>
              <a:rPr lang="de-DE" altLang="de-DE" sz="1400" dirty="0" err="1"/>
              <a:t>as</a:t>
            </a:r>
            <a:r>
              <a:rPr lang="de-DE" altLang="de-DE" sz="1400" dirty="0"/>
              <a:t> a </a:t>
            </a:r>
            <a:r>
              <a:rPr lang="de-DE" altLang="de-DE" sz="1400" dirty="0" err="1"/>
              <a:t>part</a:t>
            </a:r>
            <a:r>
              <a:rPr lang="de-DE" altLang="de-DE" sz="1400" dirty="0"/>
              <a:t> </a:t>
            </a:r>
            <a:r>
              <a:rPr lang="de-DE" altLang="de-DE" sz="1400" dirty="0" err="1"/>
              <a:t>of</a:t>
            </a:r>
            <a:r>
              <a:rPr lang="de-DE" altLang="de-DE" sz="1400" dirty="0"/>
              <a:t> </a:t>
            </a:r>
            <a:r>
              <a:rPr lang="de-DE" altLang="de-DE" sz="1400" dirty="0" err="1"/>
              <a:t>the</a:t>
            </a:r>
            <a:r>
              <a:rPr lang="de-DE" altLang="de-DE" sz="1400" dirty="0"/>
              <a:t> R3B </a:t>
            </a:r>
            <a:r>
              <a:rPr lang="de-DE" altLang="de-DE" sz="1400" dirty="0" err="1"/>
              <a:t>tracking</a:t>
            </a:r>
            <a:r>
              <a:rPr lang="de-DE" altLang="de-DE" sz="1400" dirty="0"/>
              <a:t> </a:t>
            </a:r>
            <a:r>
              <a:rPr lang="de-DE" altLang="de-DE" sz="1400" dirty="0" smtClean="0"/>
              <a:t>TDR</a:t>
            </a:r>
            <a:endParaRPr lang="de-DE" altLang="de-DE" sz="1400" dirty="0"/>
          </a:p>
        </p:txBody>
      </p:sp>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52</a:t>
            </a:fld>
            <a:endParaRPr lang="de-DE" altLang="de-DE"/>
          </a:p>
        </p:txBody>
      </p:sp>
    </p:spTree>
    <p:extLst>
      <p:ext uri="{BB962C8B-B14F-4D97-AF65-F5344CB8AC3E}">
        <p14:creationId xmlns:p14="http://schemas.microsoft.com/office/powerpoint/2010/main" val="28994146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TOF13 </a:t>
            </a:r>
            <a:r>
              <a:rPr lang="en-US" altLang="de-DE" sz="2800" b="1" dirty="0" smtClean="0"/>
              <a:t>- Production Started</a:t>
            </a:r>
            <a:endParaRPr lang="en-US" altLang="de-DE" sz="2800" b="1" dirty="0"/>
          </a:p>
        </p:txBody>
      </p:sp>
      <p:sp>
        <p:nvSpPr>
          <p:cNvPr id="41987" name="Text Box 4"/>
          <p:cNvSpPr txBox="1">
            <a:spLocks noChangeArrowheads="1"/>
          </p:cNvSpPr>
          <p:nvPr/>
        </p:nvSpPr>
        <p:spPr bwMode="auto">
          <a:xfrm>
            <a:off x="76200" y="914138"/>
            <a:ext cx="8839200" cy="2813247"/>
          </a:xfrm>
          <a:prstGeom prst="rect">
            <a:avLst/>
          </a:prstGeom>
          <a:solidFill>
            <a:srgbClr val="8FBB77">
              <a:alpha val="26000"/>
            </a:srgbClr>
          </a:solidFill>
          <a:ln w="12700">
            <a:solidFill>
              <a:srgbClr val="8FBB77"/>
            </a:solidFill>
          </a:ln>
          <a:effectLst/>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600" b="1" dirty="0"/>
              <a:t>Detector prototype</a:t>
            </a:r>
            <a:r>
              <a:rPr lang="en-US" altLang="de-DE" sz="1600" dirty="0"/>
              <a:t> (April 2014)</a:t>
            </a:r>
          </a:p>
          <a:p>
            <a:pPr marL="273050" indent="-273050" algn="l" eaLnBrk="1" hangingPunct="1">
              <a:spcBef>
                <a:spcPct val="50000"/>
              </a:spcBef>
              <a:buFontTx/>
              <a:buChar char="•"/>
            </a:pPr>
            <a:r>
              <a:rPr lang="en-US" altLang="de-DE" sz="1600" dirty="0" smtClean="0"/>
              <a:t>Two </a:t>
            </a:r>
            <a:r>
              <a:rPr lang="en-US" altLang="de-DE" sz="1600" dirty="0"/>
              <a:t>layers of scintillator paddles of 3 mm thickness, followed by two layers of paddles with 5 mm thickness. Each layer consists of 6 </a:t>
            </a:r>
            <a:r>
              <a:rPr lang="en-US" altLang="de-DE" sz="1600" dirty="0" smtClean="0"/>
              <a:t>paddles </a:t>
            </a:r>
            <a:endParaRPr lang="en-US" altLang="de-DE" sz="1600" dirty="0"/>
          </a:p>
          <a:p>
            <a:pPr marL="273050" indent="-273050" algn="l" eaLnBrk="1" hangingPunct="1">
              <a:spcBef>
                <a:spcPct val="50000"/>
              </a:spcBef>
              <a:buFontTx/>
              <a:buChar char="•"/>
            </a:pPr>
            <a:r>
              <a:rPr lang="en-US" altLang="de-DE" sz="1600" dirty="0" smtClean="0"/>
              <a:t>Each </a:t>
            </a:r>
            <a:r>
              <a:rPr lang="en-US" altLang="de-DE" sz="1600" dirty="0"/>
              <a:t>paddle was directly coupled to a R8619 PM with fully active base from </a:t>
            </a:r>
            <a:r>
              <a:rPr lang="en-US" altLang="de-DE" sz="1600" dirty="0" smtClean="0"/>
              <a:t>Hamamatsu </a:t>
            </a:r>
            <a:endParaRPr lang="en-US" altLang="de-DE" sz="1600" dirty="0"/>
          </a:p>
          <a:p>
            <a:pPr marL="273050" indent="-273050" algn="l" eaLnBrk="1" hangingPunct="1">
              <a:spcBef>
                <a:spcPct val="50000"/>
              </a:spcBef>
              <a:buFontTx/>
              <a:buChar char="•"/>
            </a:pPr>
            <a:r>
              <a:rPr lang="en-US" altLang="de-DE" sz="1600" dirty="0" smtClean="0"/>
              <a:t>For </a:t>
            </a:r>
            <a:r>
              <a:rPr lang="en-US" altLang="de-DE" sz="1600" dirty="0"/>
              <a:t>testing purposes, PADI electronic cards and a </a:t>
            </a:r>
            <a:r>
              <a:rPr lang="en-US" altLang="de-DE" sz="1600" dirty="0" smtClean="0"/>
              <a:t>prototype </a:t>
            </a:r>
            <a:r>
              <a:rPr lang="en-US" altLang="de-DE" sz="1600" dirty="0"/>
              <a:t>of the TAMEX card has been </a:t>
            </a:r>
            <a:r>
              <a:rPr lang="en-US" altLang="de-DE" sz="1600" dirty="0" smtClean="0"/>
              <a:t>used</a:t>
            </a:r>
            <a:endParaRPr lang="en-US" altLang="de-DE" sz="1600" dirty="0"/>
          </a:p>
          <a:p>
            <a:pPr marL="273050" indent="-273050" algn="l" eaLnBrk="1" hangingPunct="1">
              <a:spcBef>
                <a:spcPct val="50000"/>
              </a:spcBef>
              <a:buFontTx/>
              <a:buChar char="•"/>
            </a:pPr>
            <a:r>
              <a:rPr lang="en-US" altLang="de-DE" sz="1600" dirty="0"/>
              <a:t> Prototype detector has been tested during </a:t>
            </a:r>
            <a:r>
              <a:rPr lang="en-US" altLang="de-DE" sz="1600" dirty="0" smtClean="0"/>
              <a:t>S438</a:t>
            </a:r>
            <a:endParaRPr lang="en-US" altLang="de-DE" sz="1600" dirty="0"/>
          </a:p>
          <a:p>
            <a:pPr marL="273050" indent="-273050" algn="l" eaLnBrk="1" hangingPunct="1">
              <a:spcBef>
                <a:spcPct val="50000"/>
              </a:spcBef>
            </a:pPr>
            <a:r>
              <a:rPr lang="en-US" altLang="de-DE" dirty="0"/>
              <a:t> </a:t>
            </a:r>
          </a:p>
        </p:txBody>
      </p:sp>
      <p:sp>
        <p:nvSpPr>
          <p:cNvPr id="6"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pic>
        <p:nvPicPr>
          <p:cNvPr id="41988" name="Picture 2" descr="https://www.gsi.de/fileadmin/_processed_/csm_TOF13_prototype_S438_01_b018cfe9c5.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580112" y="2852936"/>
            <a:ext cx="2592288" cy="346378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53</a:t>
            </a:fld>
            <a:endParaRPr lang="de-DE" altLang="de-DE"/>
          </a:p>
        </p:txBody>
      </p:sp>
    </p:spTree>
    <p:extLst>
      <p:ext uri="{BB962C8B-B14F-4D97-AF65-F5344CB8AC3E}">
        <p14:creationId xmlns:p14="http://schemas.microsoft.com/office/powerpoint/2010/main" val="13844383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TOF13 </a:t>
            </a:r>
            <a:r>
              <a:rPr lang="en-US" altLang="de-DE" sz="2800" b="1" dirty="0" smtClean="0"/>
              <a:t>- </a:t>
            </a:r>
            <a:r>
              <a:rPr lang="en-US" altLang="de-DE" sz="2800" b="1" dirty="0"/>
              <a:t>Prototype </a:t>
            </a:r>
            <a:r>
              <a:rPr lang="en-US" altLang="de-DE" sz="2800" b="1" dirty="0" smtClean="0"/>
              <a:t>Results</a:t>
            </a:r>
            <a:r>
              <a:rPr lang="en-US" altLang="de-DE" sz="2800" b="1" dirty="0"/>
              <a:t>: </a:t>
            </a:r>
            <a:r>
              <a:rPr lang="en-US" altLang="de-DE" sz="2800" b="1" dirty="0" smtClean="0"/>
              <a:t>Time </a:t>
            </a:r>
            <a:r>
              <a:rPr lang="en-US" altLang="de-DE" sz="2800" b="1" dirty="0"/>
              <a:t>R</a:t>
            </a:r>
            <a:r>
              <a:rPr lang="en-US" altLang="de-DE" sz="2800" b="1" dirty="0" smtClean="0"/>
              <a:t>esolution</a:t>
            </a:r>
            <a:endParaRPr lang="en-US" altLang="de-DE" sz="2800" b="1" dirty="0"/>
          </a:p>
        </p:txBody>
      </p:sp>
      <p:sp>
        <p:nvSpPr>
          <p:cNvPr id="7" name="Text Box 4"/>
          <p:cNvSpPr txBox="1">
            <a:spLocks noChangeArrowheads="1"/>
          </p:cNvSpPr>
          <p:nvPr/>
        </p:nvSpPr>
        <p:spPr bwMode="auto">
          <a:xfrm>
            <a:off x="316354" y="882592"/>
            <a:ext cx="8599045" cy="674200"/>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1600" dirty="0" smtClean="0"/>
              <a:t>Analysis of the April run of the S438 experiment has shown that the TOF13 detector fulfill design goal of </a:t>
            </a:r>
            <a:r>
              <a:rPr lang="el-GR" altLang="de-DE" sz="1600" dirty="0" smtClean="0"/>
              <a:t>σ</a:t>
            </a:r>
            <a:r>
              <a:rPr lang="de-DE" altLang="de-DE" sz="1600" baseline="-25000" dirty="0" smtClean="0"/>
              <a:t>t</a:t>
            </a:r>
            <a:r>
              <a:rPr lang="de-DE" altLang="de-DE" sz="1600" dirty="0" smtClean="0"/>
              <a:t>/t = 2E-4</a:t>
            </a:r>
            <a:r>
              <a:rPr lang="en-US" sz="1600" dirty="0" smtClean="0"/>
              <a:t> </a:t>
            </a:r>
            <a:endParaRPr lang="en-US" altLang="de-DE" sz="1600" dirty="0" smtClean="0"/>
          </a:p>
        </p:txBody>
      </p:sp>
      <p:pic>
        <p:nvPicPr>
          <p:cNvPr id="43012"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316354" y="1634180"/>
            <a:ext cx="4923656" cy="4477137"/>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43013"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2000" contrast="5000"/>
                    </a14:imgEffect>
                  </a14:imgLayer>
                </a14:imgProps>
              </a:ext>
              <a:ext uri="{28A0092B-C50C-407E-A947-70E740481C1C}">
                <a14:useLocalDpi xmlns:a14="http://schemas.microsoft.com/office/drawing/2010/main" val="0"/>
              </a:ext>
            </a:extLst>
          </a:blip>
          <a:srcRect/>
          <a:stretch>
            <a:fillRect/>
          </a:stretch>
        </p:blipFill>
        <p:spPr bwMode="auto">
          <a:xfrm>
            <a:off x="5436096" y="2930524"/>
            <a:ext cx="3484010" cy="1489075"/>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43014" name="Textfeld 1"/>
          <p:cNvSpPr txBox="1">
            <a:spLocks noChangeArrowheads="1"/>
          </p:cNvSpPr>
          <p:nvPr/>
        </p:nvSpPr>
        <p:spPr bwMode="auto">
          <a:xfrm>
            <a:off x="316354" y="6165304"/>
            <a:ext cx="4941446" cy="427979"/>
          </a:xfrm>
          <a:prstGeom prst="rect">
            <a:avLst/>
          </a:prstGeom>
          <a:solidFill>
            <a:srgbClr val="FFCC99">
              <a:alpha val="86000"/>
            </a:srgbClr>
          </a:solidFill>
          <a:ln w="12700">
            <a:solidFill>
              <a:srgbClr val="FFC000"/>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dirty="0"/>
              <a:t>TOF </a:t>
            </a:r>
            <a:r>
              <a:rPr lang="de-DE" altLang="de-DE" sz="1600" dirty="0" err="1"/>
              <a:t>between</a:t>
            </a:r>
            <a:r>
              <a:rPr lang="de-DE" altLang="de-DE" sz="1600" dirty="0"/>
              <a:t> </a:t>
            </a:r>
            <a:r>
              <a:rPr lang="de-DE" altLang="de-DE" sz="1600" dirty="0" err="1"/>
              <a:t>two</a:t>
            </a:r>
            <a:r>
              <a:rPr lang="de-DE" altLang="de-DE" sz="1600" dirty="0"/>
              <a:t> </a:t>
            </a:r>
            <a:r>
              <a:rPr lang="de-DE" altLang="de-DE" sz="1600" dirty="0" err="1"/>
              <a:t>paddles</a:t>
            </a:r>
            <a:r>
              <a:rPr lang="de-DE" altLang="de-DE" sz="1600" dirty="0"/>
              <a:t> at different </a:t>
            </a:r>
            <a:r>
              <a:rPr lang="de-DE" altLang="de-DE" sz="1600" dirty="0" err="1" smtClean="0"/>
              <a:t>rates</a:t>
            </a:r>
            <a:endParaRPr lang="de-DE" altLang="de-DE" sz="1600" dirty="0"/>
          </a:p>
        </p:txBody>
      </p:sp>
      <p:sp>
        <p:nvSpPr>
          <p:cNvPr id="43015" name="Textfeld 2"/>
          <p:cNvSpPr txBox="1">
            <a:spLocks noChangeArrowheads="1"/>
          </p:cNvSpPr>
          <p:nvPr/>
        </p:nvSpPr>
        <p:spPr bwMode="auto">
          <a:xfrm>
            <a:off x="5484813" y="5022954"/>
            <a:ext cx="1447800" cy="674200"/>
          </a:xfrm>
          <a:prstGeom prst="rect">
            <a:avLst/>
          </a:prstGeom>
          <a:solidFill>
            <a:srgbClr val="FFCC99">
              <a:alpha val="86000"/>
            </a:srgbClr>
          </a:solidFill>
          <a:ln w="12700">
            <a:solidFill>
              <a:srgbClr val="FFC000"/>
            </a:solidFill>
          </a:ln>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dirty="0" err="1"/>
              <a:t>Between</a:t>
            </a:r>
            <a:r>
              <a:rPr lang="de-DE" altLang="de-DE" sz="1600" dirty="0"/>
              <a:t> </a:t>
            </a:r>
            <a:r>
              <a:rPr lang="de-DE" altLang="de-DE" sz="1600" dirty="0" err="1"/>
              <a:t>two</a:t>
            </a:r>
            <a:r>
              <a:rPr lang="de-DE" altLang="de-DE" sz="1600" dirty="0"/>
              <a:t> </a:t>
            </a:r>
            <a:r>
              <a:rPr lang="de-DE" altLang="de-DE" sz="1600" dirty="0" err="1"/>
              <a:t>paddles</a:t>
            </a:r>
            <a:endParaRPr lang="de-DE" altLang="de-DE" sz="1600" dirty="0"/>
          </a:p>
        </p:txBody>
      </p:sp>
      <p:sp>
        <p:nvSpPr>
          <p:cNvPr id="43016" name="Textfeld 3"/>
          <p:cNvSpPr txBox="1">
            <a:spLocks noChangeArrowheads="1"/>
          </p:cNvSpPr>
          <p:nvPr/>
        </p:nvSpPr>
        <p:spPr bwMode="auto">
          <a:xfrm>
            <a:off x="7396106" y="5022954"/>
            <a:ext cx="1524000" cy="674200"/>
          </a:xfrm>
          <a:prstGeom prst="rect">
            <a:avLst/>
          </a:prstGeom>
          <a:solidFill>
            <a:srgbClr val="FFCC99">
              <a:alpha val="86000"/>
            </a:srgbClr>
          </a:solidFill>
          <a:ln w="12700">
            <a:solidFill>
              <a:srgbClr val="FFC000"/>
            </a:solidFill>
          </a:ln>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dirty="0" err="1"/>
              <a:t>Of</a:t>
            </a:r>
            <a:r>
              <a:rPr lang="de-DE" altLang="de-DE" sz="1600" dirty="0"/>
              <a:t> </a:t>
            </a:r>
            <a:r>
              <a:rPr lang="de-DE" altLang="de-DE" sz="1600" dirty="0" err="1"/>
              <a:t>the</a:t>
            </a:r>
            <a:r>
              <a:rPr lang="de-DE" altLang="de-DE" sz="1600" dirty="0"/>
              <a:t> </a:t>
            </a:r>
            <a:r>
              <a:rPr lang="de-DE" altLang="de-DE" sz="1600" dirty="0" err="1"/>
              <a:t>whole</a:t>
            </a:r>
            <a:r>
              <a:rPr lang="de-DE" altLang="de-DE" sz="1600" dirty="0"/>
              <a:t> </a:t>
            </a:r>
            <a:r>
              <a:rPr lang="de-DE" altLang="de-DE" sz="1600" dirty="0" err="1"/>
              <a:t>detector</a:t>
            </a:r>
            <a:endParaRPr lang="de-DE" altLang="de-DE" sz="1600" dirty="0"/>
          </a:p>
        </p:txBody>
      </p:sp>
      <p:cxnSp>
        <p:nvCxnSpPr>
          <p:cNvPr id="8" name="Gerade Verbindung mit Pfeil 7"/>
          <p:cNvCxnSpPr/>
          <p:nvPr/>
        </p:nvCxnSpPr>
        <p:spPr>
          <a:xfrm flipV="1">
            <a:off x="6732240" y="4367638"/>
            <a:ext cx="663866" cy="491700"/>
          </a:xfrm>
          <a:prstGeom prst="straightConnector1">
            <a:avLst/>
          </a:prstGeom>
          <a:ln w="25400" cmpd="sng">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Gerade Verbindung mit Pfeil 12"/>
          <p:cNvCxnSpPr/>
          <p:nvPr/>
        </p:nvCxnSpPr>
        <p:spPr>
          <a:xfrm flipV="1">
            <a:off x="8235893" y="4367638"/>
            <a:ext cx="0" cy="491700"/>
          </a:xfrm>
          <a:prstGeom prst="straightConnector1">
            <a:avLst/>
          </a:prstGeom>
          <a:ln w="25400" cmpd="sng">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3019" name="Textfeld 11"/>
          <p:cNvSpPr txBox="1">
            <a:spLocks noChangeArrowheads="1"/>
          </p:cNvSpPr>
          <p:nvPr/>
        </p:nvSpPr>
        <p:spPr bwMode="auto">
          <a:xfrm>
            <a:off x="5436096" y="2420888"/>
            <a:ext cx="3479304" cy="427979"/>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dirty="0" err="1"/>
              <a:t>Measured</a:t>
            </a:r>
            <a:r>
              <a:rPr lang="de-DE" altLang="de-DE" sz="1600" dirty="0"/>
              <a:t> time </a:t>
            </a:r>
            <a:r>
              <a:rPr lang="de-DE" altLang="de-DE" sz="1600" dirty="0" err="1"/>
              <a:t>resolution</a:t>
            </a:r>
            <a:r>
              <a:rPr lang="de-DE" altLang="de-DE" sz="1600" dirty="0"/>
              <a:t>:</a:t>
            </a:r>
          </a:p>
        </p:txBody>
      </p:sp>
      <p:sp>
        <p:nvSpPr>
          <p:cNvPr id="43020" name="Textfeld 13"/>
          <p:cNvSpPr txBox="1">
            <a:spLocks noChangeArrowheads="1"/>
          </p:cNvSpPr>
          <p:nvPr/>
        </p:nvSpPr>
        <p:spPr bwMode="auto">
          <a:xfrm>
            <a:off x="5436096" y="1628800"/>
            <a:ext cx="3477717" cy="458757"/>
          </a:xfrm>
          <a:prstGeom prst="rect">
            <a:avLst/>
          </a:prstGeom>
          <a:solidFill>
            <a:srgbClr val="FFCC99">
              <a:alpha val="86000"/>
            </a:srgbClr>
          </a:solidFill>
          <a:ln w="12700">
            <a:solidFill>
              <a:srgbClr val="FFC000"/>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baseline="30000" dirty="0"/>
              <a:t>58</a:t>
            </a:r>
            <a:r>
              <a:rPr lang="de-DE" altLang="de-DE" dirty="0"/>
              <a:t>Ni at 500 </a:t>
            </a:r>
            <a:r>
              <a:rPr lang="de-DE" altLang="de-DE" i="1" dirty="0" err="1"/>
              <a:t>A</a:t>
            </a:r>
            <a:r>
              <a:rPr lang="de-DE" altLang="de-DE" dirty="0" err="1"/>
              <a:t>MeV</a:t>
            </a:r>
            <a:endParaRPr lang="de-DE" altLang="de-DE" dirty="0"/>
          </a:p>
        </p:txBody>
      </p:sp>
      <p:sp>
        <p:nvSpPr>
          <p:cNvPr id="14"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6" name="Foliennummernplatzhalter 5"/>
          <p:cNvSpPr>
            <a:spLocks noGrp="1"/>
          </p:cNvSpPr>
          <p:nvPr>
            <p:ph type="sldNum" sz="quarter" idx="10"/>
          </p:nvPr>
        </p:nvSpPr>
        <p:spPr/>
        <p:txBody>
          <a:bodyPr/>
          <a:lstStyle/>
          <a:p>
            <a:pPr>
              <a:defRPr/>
            </a:pPr>
            <a:fld id="{0E96D1CE-466B-4BA2-A52F-D805C2047C43}" type="slidenum">
              <a:rPr lang="de-DE" altLang="de-DE" smtClean="0"/>
              <a:pPr>
                <a:defRPr/>
              </a:pPr>
              <a:t>54</a:t>
            </a:fld>
            <a:endParaRPr lang="de-DE" altLang="de-DE" dirty="0"/>
          </a:p>
        </p:txBody>
      </p:sp>
    </p:spTree>
    <p:extLst>
      <p:ext uri="{BB962C8B-B14F-4D97-AF65-F5344CB8AC3E}">
        <p14:creationId xmlns:p14="http://schemas.microsoft.com/office/powerpoint/2010/main" val="22319264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0" y="762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400" b="1" dirty="0"/>
              <a:t>TOF13 </a:t>
            </a:r>
            <a:r>
              <a:rPr lang="en-US" altLang="de-DE" sz="2400" b="1" dirty="0" smtClean="0"/>
              <a:t>- </a:t>
            </a:r>
            <a:r>
              <a:rPr lang="en-US" altLang="de-DE" sz="2400" b="1" dirty="0"/>
              <a:t>Prototype </a:t>
            </a:r>
            <a:r>
              <a:rPr lang="en-US" altLang="de-DE" sz="2400" b="1" dirty="0" smtClean="0"/>
              <a:t>Results</a:t>
            </a:r>
            <a:r>
              <a:rPr lang="en-US" altLang="de-DE" sz="2400" b="1" dirty="0"/>
              <a:t>: </a:t>
            </a:r>
            <a:r>
              <a:rPr lang="en-US" altLang="de-DE" sz="2400" b="1" dirty="0" smtClean="0"/>
              <a:t>Nuclear - Charge </a:t>
            </a:r>
            <a:r>
              <a:rPr lang="en-US" altLang="de-DE" sz="2400" b="1" dirty="0"/>
              <a:t>R</a:t>
            </a:r>
            <a:r>
              <a:rPr lang="en-US" altLang="de-DE" sz="2400" b="1" dirty="0" smtClean="0"/>
              <a:t>esolution</a:t>
            </a:r>
            <a:endParaRPr lang="en-US" altLang="de-DE" sz="2400" b="1" dirty="0"/>
          </a:p>
        </p:txBody>
      </p:sp>
      <p:sp>
        <p:nvSpPr>
          <p:cNvPr id="7" name="Text Box 4"/>
          <p:cNvSpPr txBox="1">
            <a:spLocks noChangeArrowheads="1"/>
          </p:cNvSpPr>
          <p:nvPr/>
        </p:nvSpPr>
        <p:spPr bwMode="auto">
          <a:xfrm>
            <a:off x="238919" y="914138"/>
            <a:ext cx="8663078" cy="704978"/>
          </a:xfrm>
          <a:prstGeom prst="rect">
            <a:avLst/>
          </a:prstGeom>
          <a:solidFill>
            <a:srgbClr val="FFCC99">
              <a:alpha val="86000"/>
            </a:srgbClr>
          </a:solidFill>
          <a:ln w="12700">
            <a:solidFill>
              <a:srgbClr val="FFC000"/>
            </a:solidFill>
          </a:ln>
          <a:effectLst/>
          <a:extLst/>
        </p:spPr>
        <p:txBody>
          <a:bodyPr wrap="square" tIns="90000" bIns="90000" anchor="ctr"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spcBef>
                <a:spcPct val="50000"/>
              </a:spcBef>
              <a:defRPr/>
            </a:pPr>
            <a:r>
              <a:rPr lang="en-US" sz="1600" b="1" dirty="0" smtClean="0"/>
              <a:t>Analysis of the April run of the S438 experiment has shown that the TOF13 detector fulfill design goal: </a:t>
            </a:r>
            <a:r>
              <a:rPr lang="el-GR" altLang="de-DE" sz="1600" b="1" dirty="0" smtClean="0"/>
              <a:t>σ</a:t>
            </a:r>
            <a:r>
              <a:rPr lang="de-DE" altLang="de-DE" sz="1600" b="1" baseline="-25000" dirty="0" smtClean="0"/>
              <a:t>Z </a:t>
            </a:r>
            <a:r>
              <a:rPr lang="de-DE" altLang="de-DE" sz="1600" b="1" dirty="0" smtClean="0"/>
              <a:t>/Z &lt; 1%</a:t>
            </a:r>
            <a:r>
              <a:rPr lang="en-US" dirty="0" smtClean="0"/>
              <a:t> </a:t>
            </a:r>
            <a:endParaRPr lang="en-US" altLang="de-DE" dirty="0" smtClean="0"/>
          </a:p>
        </p:txBody>
      </p:sp>
      <p:pic>
        <p:nvPicPr>
          <p:cNvPr id="44036"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460326" y="2193132"/>
            <a:ext cx="3103562" cy="3643312"/>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44037" name="Picture 6"/>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Effect>
                      <a14:brightnessContrast contrast="5000"/>
                    </a14:imgEffect>
                  </a14:imgLayer>
                </a14:imgProps>
              </a:ext>
              <a:ext uri="{28A0092B-C50C-407E-A947-70E740481C1C}">
                <a14:useLocalDpi xmlns:a14="http://schemas.microsoft.com/office/drawing/2010/main" val="0"/>
              </a:ext>
            </a:extLst>
          </a:blip>
          <a:srcRect/>
          <a:stretch>
            <a:fillRect/>
          </a:stretch>
        </p:blipFill>
        <p:spPr bwMode="auto">
          <a:xfrm>
            <a:off x="3756248" y="2193132"/>
            <a:ext cx="3048000" cy="3643312"/>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44038" name="Picture 7"/>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300192" y="1700808"/>
            <a:ext cx="2601805" cy="1353195"/>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44039" name="Textfeld 9"/>
          <p:cNvSpPr txBox="1">
            <a:spLocks noChangeArrowheads="1"/>
          </p:cNvSpPr>
          <p:nvPr/>
        </p:nvSpPr>
        <p:spPr bwMode="auto">
          <a:xfrm>
            <a:off x="460326" y="5994579"/>
            <a:ext cx="6343922" cy="458757"/>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dirty="0"/>
              <a:t> </a:t>
            </a:r>
            <a:r>
              <a:rPr lang="de-DE" altLang="de-DE" sz="1600" dirty="0" err="1"/>
              <a:t>Nuclear</a:t>
            </a:r>
            <a:r>
              <a:rPr lang="de-DE" altLang="de-DE" sz="1600" dirty="0"/>
              <a:t> </a:t>
            </a:r>
            <a:r>
              <a:rPr lang="de-DE" altLang="de-DE" sz="1600" dirty="0" err="1"/>
              <a:t>charge</a:t>
            </a:r>
            <a:r>
              <a:rPr lang="de-DE" altLang="de-DE" sz="1600" dirty="0"/>
              <a:t> </a:t>
            </a:r>
            <a:r>
              <a:rPr lang="de-DE" altLang="de-DE" sz="1600" dirty="0" err="1"/>
              <a:t>measured</a:t>
            </a:r>
            <a:r>
              <a:rPr lang="de-DE" altLang="de-DE" sz="1600" dirty="0"/>
              <a:t> at different </a:t>
            </a:r>
            <a:r>
              <a:rPr lang="de-DE" altLang="de-DE" sz="1600" dirty="0" err="1" smtClean="0"/>
              <a:t>rates</a:t>
            </a:r>
            <a:endParaRPr lang="de-DE" altLang="de-DE" sz="1600" dirty="0"/>
          </a:p>
        </p:txBody>
      </p:sp>
      <p:sp>
        <p:nvSpPr>
          <p:cNvPr id="44040" name="Textfeld 10"/>
          <p:cNvSpPr txBox="1">
            <a:spLocks noChangeArrowheads="1"/>
          </p:cNvSpPr>
          <p:nvPr/>
        </p:nvSpPr>
        <p:spPr bwMode="auto">
          <a:xfrm>
            <a:off x="971600" y="1699256"/>
            <a:ext cx="5040560" cy="427979"/>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baseline="30000" dirty="0"/>
              <a:t>58</a:t>
            </a:r>
            <a:r>
              <a:rPr lang="de-DE" altLang="de-DE" sz="1600" dirty="0"/>
              <a:t>Ni at 500 </a:t>
            </a:r>
            <a:r>
              <a:rPr lang="de-DE" altLang="de-DE" sz="1600" i="1" dirty="0" err="1"/>
              <a:t>A</a:t>
            </a:r>
            <a:r>
              <a:rPr lang="de-DE" altLang="de-DE" sz="1600" dirty="0" err="1"/>
              <a:t>MeV</a:t>
            </a:r>
            <a:endParaRPr lang="de-DE" altLang="de-DE" sz="1600" dirty="0"/>
          </a:p>
        </p:txBody>
      </p:sp>
      <p:sp>
        <p:nvSpPr>
          <p:cNvPr id="10"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55</a:t>
            </a:fld>
            <a:endParaRPr lang="de-DE" altLang="de-DE"/>
          </a:p>
        </p:txBody>
      </p:sp>
    </p:spTree>
    <p:extLst>
      <p:ext uri="{BB962C8B-B14F-4D97-AF65-F5344CB8AC3E}">
        <p14:creationId xmlns:p14="http://schemas.microsoft.com/office/powerpoint/2010/main" val="12671939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TOF13 </a:t>
            </a:r>
            <a:r>
              <a:rPr lang="en-US" altLang="de-DE" sz="2800" b="1" dirty="0" smtClean="0"/>
              <a:t>Mechanics - </a:t>
            </a:r>
            <a:r>
              <a:rPr lang="en-US" altLang="de-DE" sz="2800" b="1" dirty="0"/>
              <a:t>Procurement in </a:t>
            </a:r>
            <a:r>
              <a:rPr lang="en-US" altLang="de-DE" sz="2800" b="1" dirty="0" smtClean="0"/>
              <a:t>Preparation </a:t>
            </a:r>
            <a:endParaRPr lang="en-US" altLang="de-DE" sz="2800" b="1" dirty="0"/>
          </a:p>
        </p:txBody>
      </p:sp>
      <p:sp>
        <p:nvSpPr>
          <p:cNvPr id="45059" name="Textfeld 1"/>
          <p:cNvSpPr txBox="1">
            <a:spLocks noChangeArrowheads="1"/>
          </p:cNvSpPr>
          <p:nvPr/>
        </p:nvSpPr>
        <p:spPr bwMode="auto">
          <a:xfrm>
            <a:off x="228600" y="1022088"/>
            <a:ext cx="8663880" cy="920422"/>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marL="285750" indent="-28575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ctr" eaLnBrk="1" hangingPunct="1"/>
            <a:r>
              <a:rPr lang="de-DE" altLang="de-DE" sz="1600" b="1" dirty="0"/>
              <a:t>Modular design: </a:t>
            </a:r>
            <a:r>
              <a:rPr lang="de-DE" altLang="de-DE" sz="1600" b="1" dirty="0" err="1"/>
              <a:t>Each</a:t>
            </a:r>
            <a:r>
              <a:rPr lang="de-DE" altLang="de-DE" sz="1600" b="1" dirty="0"/>
              <a:t> TOF13 </a:t>
            </a:r>
            <a:r>
              <a:rPr lang="de-DE" altLang="de-DE" sz="1600" b="1" dirty="0" err="1"/>
              <a:t>frame</a:t>
            </a:r>
            <a:r>
              <a:rPr lang="de-DE" altLang="de-DE" sz="1600" b="1" dirty="0"/>
              <a:t> </a:t>
            </a:r>
            <a:r>
              <a:rPr lang="de-DE" altLang="de-DE" sz="1600" b="1" dirty="0" err="1"/>
              <a:t>holds</a:t>
            </a:r>
            <a:r>
              <a:rPr lang="de-DE" altLang="de-DE" sz="1600" b="1" dirty="0"/>
              <a:t> a double plane </a:t>
            </a:r>
            <a:r>
              <a:rPr lang="de-DE" altLang="de-DE" sz="1600" b="1" dirty="0" err="1"/>
              <a:t>of</a:t>
            </a:r>
            <a:r>
              <a:rPr lang="de-DE" altLang="de-DE" sz="1600" b="1" dirty="0"/>
              <a:t> </a:t>
            </a:r>
            <a:r>
              <a:rPr lang="de-DE" altLang="de-DE" sz="1600" b="1" dirty="0" err="1"/>
              <a:t>scintillator</a:t>
            </a:r>
            <a:r>
              <a:rPr lang="de-DE" altLang="de-DE" sz="1600" b="1" dirty="0"/>
              <a:t> </a:t>
            </a:r>
            <a:r>
              <a:rPr lang="de-DE" altLang="de-DE" sz="1600" b="1" dirty="0" err="1" smtClean="0"/>
              <a:t>paddles</a:t>
            </a:r>
            <a:r>
              <a:rPr lang="de-DE" altLang="de-DE" sz="1600" b="1" dirty="0" smtClean="0"/>
              <a:t> </a:t>
            </a:r>
            <a:r>
              <a:rPr lang="de-DE" altLang="de-DE" sz="1600" b="1" dirty="0"/>
              <a:t>Additional </a:t>
            </a:r>
            <a:r>
              <a:rPr lang="de-DE" altLang="de-DE" sz="1600" b="1" dirty="0" err="1"/>
              <a:t>frames</a:t>
            </a:r>
            <a:r>
              <a:rPr lang="de-DE" altLang="de-DE" sz="1600" b="1" dirty="0"/>
              <a:t> in front </a:t>
            </a:r>
            <a:r>
              <a:rPr lang="de-DE" altLang="de-DE" sz="1600" b="1" dirty="0" err="1"/>
              <a:t>containing</a:t>
            </a:r>
            <a:r>
              <a:rPr lang="de-DE" altLang="de-DE" sz="1600" b="1" dirty="0"/>
              <a:t> beam-tracking </a:t>
            </a:r>
            <a:r>
              <a:rPr lang="de-DE" altLang="de-DE" sz="1600" b="1" dirty="0" err="1" smtClean="0"/>
              <a:t>detectors</a:t>
            </a:r>
            <a:r>
              <a:rPr lang="de-DE" altLang="de-DE" sz="1600" b="1" dirty="0" smtClean="0"/>
              <a:t/>
            </a:r>
            <a:br>
              <a:rPr lang="de-DE" altLang="de-DE" sz="1600" b="1" dirty="0" smtClean="0"/>
            </a:br>
            <a:r>
              <a:rPr lang="de-DE" altLang="de-DE" sz="1600" b="1" dirty="0" smtClean="0"/>
              <a:t> </a:t>
            </a:r>
            <a:r>
              <a:rPr lang="de-DE" altLang="de-DE" sz="1600" b="1" dirty="0"/>
              <a:t>All </a:t>
            </a:r>
            <a:r>
              <a:rPr lang="de-DE" altLang="de-DE" sz="1600" b="1" dirty="0" err="1"/>
              <a:t>frames</a:t>
            </a:r>
            <a:r>
              <a:rPr lang="de-DE" altLang="de-DE" sz="1600" b="1" dirty="0"/>
              <a:t> </a:t>
            </a:r>
            <a:r>
              <a:rPr lang="de-DE" altLang="de-DE" sz="1600" b="1" dirty="0" err="1"/>
              <a:t>can</a:t>
            </a:r>
            <a:r>
              <a:rPr lang="de-DE" altLang="de-DE" sz="1600" b="1" dirty="0"/>
              <a:t> </a:t>
            </a:r>
            <a:r>
              <a:rPr lang="de-DE" altLang="de-DE" sz="1600" b="1" dirty="0" err="1"/>
              <a:t>be</a:t>
            </a:r>
            <a:r>
              <a:rPr lang="de-DE" altLang="de-DE" sz="1600" b="1" dirty="0"/>
              <a:t> </a:t>
            </a:r>
            <a:r>
              <a:rPr lang="de-DE" altLang="de-DE" sz="1600" b="1" dirty="0" err="1"/>
              <a:t>combined</a:t>
            </a:r>
            <a:r>
              <a:rPr lang="de-DE" altLang="de-DE" sz="1600" b="1" dirty="0"/>
              <a:t> </a:t>
            </a:r>
            <a:r>
              <a:rPr lang="de-DE" altLang="de-DE" sz="1600" b="1" dirty="0" err="1"/>
              <a:t>to</a:t>
            </a:r>
            <a:r>
              <a:rPr lang="de-DE" altLang="de-DE" sz="1600" b="1" dirty="0"/>
              <a:t> form a light-</a:t>
            </a:r>
            <a:r>
              <a:rPr lang="de-DE" altLang="de-DE" sz="1600" b="1" dirty="0" err="1"/>
              <a:t>tight</a:t>
            </a:r>
            <a:r>
              <a:rPr lang="de-DE" altLang="de-DE" sz="1600" b="1" dirty="0"/>
              <a:t> </a:t>
            </a:r>
            <a:r>
              <a:rPr lang="de-DE" altLang="de-DE" sz="1600" b="1" dirty="0" err="1" smtClean="0"/>
              <a:t>housing</a:t>
            </a:r>
            <a:endParaRPr lang="de-DE" altLang="de-DE" sz="1600" b="1" dirty="0"/>
          </a:p>
        </p:txBody>
      </p:sp>
      <p:pic>
        <p:nvPicPr>
          <p:cNvPr id="4506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31938" y="2132856"/>
            <a:ext cx="6124575" cy="4094163"/>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sp>
        <p:nvSpPr>
          <p:cNvPr id="6"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56</a:t>
            </a:fld>
            <a:endParaRPr lang="de-DE" altLang="de-DE"/>
          </a:p>
        </p:txBody>
      </p:sp>
    </p:spTree>
    <p:extLst>
      <p:ext uri="{BB962C8B-B14F-4D97-AF65-F5344CB8AC3E}">
        <p14:creationId xmlns:p14="http://schemas.microsoft.com/office/powerpoint/2010/main" val="1912732225"/>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TOF13 </a:t>
            </a:r>
            <a:r>
              <a:rPr lang="en-US" altLang="de-DE" sz="2800" b="1" dirty="0" smtClean="0"/>
              <a:t>Simulations - </a:t>
            </a:r>
            <a:r>
              <a:rPr lang="en-US" altLang="de-DE" sz="2800" b="1" dirty="0"/>
              <a:t>Time resolution</a:t>
            </a:r>
          </a:p>
        </p:txBody>
      </p:sp>
      <p:pic>
        <p:nvPicPr>
          <p:cNvPr id="46083"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3000"/>
                    </a14:imgEffect>
                  </a14:imgLayer>
                </a14:imgProps>
              </a:ext>
              <a:ext uri="{28A0092B-C50C-407E-A947-70E740481C1C}">
                <a14:useLocalDpi xmlns:a14="http://schemas.microsoft.com/office/drawing/2010/main" val="0"/>
              </a:ext>
            </a:extLst>
          </a:blip>
          <a:srcRect t="7607" r="5244" b="5948"/>
          <a:stretch>
            <a:fillRect/>
          </a:stretch>
        </p:blipFill>
        <p:spPr bwMode="auto">
          <a:xfrm>
            <a:off x="395536" y="908720"/>
            <a:ext cx="7083896" cy="2569843"/>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46084" name="Textfeld 5"/>
          <p:cNvSpPr txBox="1">
            <a:spLocks noChangeArrowheads="1"/>
          </p:cNvSpPr>
          <p:nvPr/>
        </p:nvSpPr>
        <p:spPr bwMode="auto">
          <a:xfrm>
            <a:off x="2278063" y="9906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baseline="30000"/>
              <a:t>58</a:t>
            </a:r>
            <a:r>
              <a:rPr lang="de-DE" altLang="de-DE"/>
              <a:t>Ni at 500 </a:t>
            </a:r>
            <a:r>
              <a:rPr lang="de-DE" altLang="de-DE" i="1"/>
              <a:t>A</a:t>
            </a:r>
            <a:r>
              <a:rPr lang="de-DE" altLang="de-DE"/>
              <a:t>MeV</a:t>
            </a:r>
          </a:p>
        </p:txBody>
      </p:sp>
      <p:pic>
        <p:nvPicPr>
          <p:cNvPr id="4608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536" y="3717032"/>
            <a:ext cx="3189164" cy="2548357"/>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grpSp>
        <p:nvGrpSpPr>
          <p:cNvPr id="46086" name="Gruppieren 6"/>
          <p:cNvGrpSpPr>
            <a:grpSpLocks/>
          </p:cNvGrpSpPr>
          <p:nvPr/>
        </p:nvGrpSpPr>
        <p:grpSpPr bwMode="auto">
          <a:xfrm>
            <a:off x="3779912" y="4440014"/>
            <a:ext cx="2400300" cy="1077218"/>
            <a:chOff x="3810000" y="4267200"/>
            <a:chExt cx="2400300" cy="1077379"/>
          </a:xfrm>
        </p:grpSpPr>
        <p:sp>
          <p:nvSpPr>
            <p:cNvPr id="46089" name="Textfeld 2"/>
            <p:cNvSpPr txBox="1">
              <a:spLocks noChangeArrowheads="1"/>
            </p:cNvSpPr>
            <p:nvPr/>
          </p:nvSpPr>
          <p:spPr bwMode="auto">
            <a:xfrm>
              <a:off x="4800600" y="4267200"/>
              <a:ext cx="1409700" cy="1077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de-DE" altLang="de-DE" sz="1600" dirty="0"/>
                <a:t>All</a:t>
              </a:r>
            </a:p>
            <a:p>
              <a:pPr algn="l" eaLnBrk="1" hangingPunct="1"/>
              <a:r>
                <a:rPr lang="de-DE" altLang="de-DE" sz="1600" dirty="0" err="1"/>
                <a:t>Scintillator</a:t>
              </a:r>
              <a:endParaRPr lang="de-DE" altLang="de-DE" sz="1600" dirty="0"/>
            </a:p>
            <a:p>
              <a:pPr algn="l" eaLnBrk="1" hangingPunct="1"/>
              <a:r>
                <a:rPr lang="de-DE" altLang="de-DE" sz="1600" dirty="0"/>
                <a:t>PM</a:t>
              </a:r>
            </a:p>
            <a:p>
              <a:pPr algn="l" eaLnBrk="1" hangingPunct="1"/>
              <a:r>
                <a:rPr lang="de-DE" altLang="de-DE" sz="1600" dirty="0"/>
                <a:t>Electronics</a:t>
              </a:r>
            </a:p>
          </p:txBody>
        </p:sp>
        <p:cxnSp>
          <p:nvCxnSpPr>
            <p:cNvPr id="5" name="Gerade Verbindung 4"/>
            <p:cNvCxnSpPr/>
            <p:nvPr/>
          </p:nvCxnSpPr>
          <p:spPr>
            <a:xfrm>
              <a:off x="3829050" y="4479957"/>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p:nvCxnSpPr>
          <p:spPr>
            <a:xfrm>
              <a:off x="3829050" y="4724468"/>
              <a:ext cx="914400"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3810000" y="4999147"/>
              <a:ext cx="914400" cy="0"/>
            </a:xfrm>
            <a:prstGeom prst="line">
              <a:avLst/>
            </a:prstGeom>
            <a:ln w="38100">
              <a:solidFill>
                <a:srgbClr val="C00000"/>
              </a:solidFill>
              <a:prstDash val="lgDashDot"/>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a:off x="3810000" y="5257948"/>
              <a:ext cx="914400" cy="0"/>
            </a:xfrm>
            <a:prstGeom prst="line">
              <a:avLst/>
            </a:prstGeom>
            <a:ln w="25400">
              <a:solidFill>
                <a:schemeClr val="tx1">
                  <a:alpha val="48000"/>
                </a:schemeClr>
              </a:solidFill>
            </a:ln>
          </p:spPr>
          <p:style>
            <a:lnRef idx="1">
              <a:schemeClr val="accent1"/>
            </a:lnRef>
            <a:fillRef idx="0">
              <a:schemeClr val="accent1"/>
            </a:fillRef>
            <a:effectRef idx="0">
              <a:schemeClr val="accent1"/>
            </a:effectRef>
            <a:fontRef idx="minor">
              <a:schemeClr val="tx1"/>
            </a:fontRef>
          </p:style>
        </p:cxnSp>
      </p:grpSp>
      <p:sp>
        <p:nvSpPr>
          <p:cNvPr id="46087" name="Textfeld 7"/>
          <p:cNvSpPr txBox="1">
            <a:spLocks noChangeArrowheads="1"/>
          </p:cNvSpPr>
          <p:nvPr/>
        </p:nvSpPr>
        <p:spPr bwMode="auto">
          <a:xfrm>
            <a:off x="7648129" y="1772816"/>
            <a:ext cx="1244351" cy="674200"/>
          </a:xfrm>
          <a:prstGeom prst="rect">
            <a:avLst/>
          </a:prstGeom>
          <a:solidFill>
            <a:srgbClr val="FFCC99">
              <a:alpha val="86000"/>
            </a:srgbClr>
          </a:solidFill>
          <a:ln w="12700">
            <a:solidFill>
              <a:srgbClr val="FFC000"/>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dirty="0" err="1"/>
              <a:t>Measured</a:t>
            </a:r>
            <a:r>
              <a:rPr lang="de-DE" altLang="de-DE" sz="1600" dirty="0"/>
              <a:t>:</a:t>
            </a:r>
          </a:p>
          <a:p>
            <a:pPr algn="ctr" eaLnBrk="1" hangingPunct="1"/>
            <a:r>
              <a:rPr lang="de-DE" altLang="de-DE" sz="1600" dirty="0"/>
              <a:t>14 </a:t>
            </a:r>
            <a:r>
              <a:rPr lang="de-DE" altLang="de-DE" sz="1600" dirty="0" err="1"/>
              <a:t>ps</a:t>
            </a:r>
            <a:endParaRPr lang="de-DE" altLang="de-DE" sz="1600" dirty="0"/>
          </a:p>
        </p:txBody>
      </p:sp>
      <p:sp>
        <p:nvSpPr>
          <p:cNvPr id="46088" name="Textfeld 9"/>
          <p:cNvSpPr txBox="1">
            <a:spLocks noChangeArrowheads="1"/>
          </p:cNvSpPr>
          <p:nvPr/>
        </p:nvSpPr>
        <p:spPr bwMode="auto">
          <a:xfrm>
            <a:off x="6012160" y="3984542"/>
            <a:ext cx="2857500" cy="2102574"/>
          </a:xfrm>
          <a:prstGeom prst="rect">
            <a:avLst/>
          </a:prstGeom>
          <a:solidFill>
            <a:srgbClr val="FFCC99">
              <a:alpha val="86000"/>
            </a:srgbClr>
          </a:solidFill>
          <a:ln w="12700">
            <a:solidFill>
              <a:srgbClr val="FFC000"/>
            </a:solidFill>
            <a:miter lim="800000"/>
            <a:headEnd/>
            <a:tailEnd/>
          </a:ln>
          <a:extLst/>
        </p:spPr>
        <p:txBody>
          <a:bodyPr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4625" indent="-174625" algn="l" eaLnBrk="1" hangingPunct="1">
              <a:buFont typeface="Arial" panose="020B0604020202020204" pitchFamily="34" charset="0"/>
              <a:buChar char="•"/>
            </a:pPr>
            <a:r>
              <a:rPr lang="de-DE" altLang="de-DE" sz="1400" dirty="0" err="1" smtClean="0"/>
              <a:t>Simulations</a:t>
            </a:r>
            <a:r>
              <a:rPr lang="de-DE" altLang="de-DE" sz="1400" dirty="0" smtClean="0"/>
              <a:t> </a:t>
            </a:r>
            <a:r>
              <a:rPr lang="de-DE" altLang="de-DE" sz="1400" dirty="0"/>
              <a:t>in </a:t>
            </a:r>
            <a:r>
              <a:rPr lang="de-DE" altLang="de-DE" sz="1400" dirty="0" err="1"/>
              <a:t>agreement</a:t>
            </a:r>
            <a:r>
              <a:rPr lang="de-DE" altLang="de-DE" sz="1400" dirty="0"/>
              <a:t> </a:t>
            </a:r>
            <a:r>
              <a:rPr lang="de-DE" altLang="de-DE" sz="1400" dirty="0" err="1"/>
              <a:t>with</a:t>
            </a:r>
            <a:r>
              <a:rPr lang="de-DE" altLang="de-DE" sz="1400" dirty="0"/>
              <a:t> </a:t>
            </a:r>
            <a:r>
              <a:rPr lang="de-DE" altLang="de-DE" sz="1400" dirty="0" err="1" smtClean="0"/>
              <a:t>experiment</a:t>
            </a:r>
            <a:endParaRPr lang="de-DE" altLang="de-DE" sz="1400" dirty="0"/>
          </a:p>
          <a:p>
            <a:pPr marL="174625" indent="-174625" algn="l" eaLnBrk="1" hangingPunct="1">
              <a:buFont typeface="Arial" panose="020B0604020202020204" pitchFamily="34" charset="0"/>
              <a:buChar char="•"/>
            </a:pPr>
            <a:r>
              <a:rPr lang="de-DE" altLang="de-DE" sz="1400" dirty="0" smtClean="0"/>
              <a:t>Show </a:t>
            </a:r>
            <a:r>
              <a:rPr lang="de-DE" altLang="de-DE" sz="1400" dirty="0" err="1"/>
              <a:t>that</a:t>
            </a:r>
            <a:r>
              <a:rPr lang="de-DE" altLang="de-DE" sz="1400" dirty="0"/>
              <a:t> </a:t>
            </a:r>
            <a:r>
              <a:rPr lang="de-DE" altLang="de-DE" sz="1400" dirty="0" err="1"/>
              <a:t>we</a:t>
            </a:r>
            <a:r>
              <a:rPr lang="de-DE" altLang="de-DE" sz="1400" dirty="0"/>
              <a:t> </a:t>
            </a:r>
            <a:r>
              <a:rPr lang="de-DE" altLang="de-DE" sz="1400" dirty="0" err="1"/>
              <a:t>can</a:t>
            </a:r>
            <a:r>
              <a:rPr lang="de-DE" altLang="de-DE" sz="1400" dirty="0"/>
              <a:t> </a:t>
            </a:r>
            <a:r>
              <a:rPr lang="de-DE" altLang="de-DE" sz="1400" dirty="0" err="1"/>
              <a:t>reach</a:t>
            </a:r>
            <a:r>
              <a:rPr lang="de-DE" altLang="de-DE" sz="1400" dirty="0"/>
              <a:t> </a:t>
            </a:r>
            <a:r>
              <a:rPr lang="de-DE" altLang="de-DE" sz="1400" dirty="0" err="1"/>
              <a:t>needed</a:t>
            </a:r>
            <a:r>
              <a:rPr lang="de-DE" altLang="de-DE" sz="1400" dirty="0"/>
              <a:t> </a:t>
            </a:r>
            <a:r>
              <a:rPr lang="de-DE" altLang="de-DE" sz="1400" dirty="0" err="1"/>
              <a:t>resolution</a:t>
            </a:r>
            <a:r>
              <a:rPr lang="de-DE" altLang="de-DE" sz="1400" dirty="0"/>
              <a:t> also </a:t>
            </a:r>
            <a:r>
              <a:rPr lang="de-DE" altLang="de-DE" sz="1400" dirty="0" err="1"/>
              <a:t>with</a:t>
            </a:r>
            <a:r>
              <a:rPr lang="de-DE" altLang="de-DE" sz="1400" dirty="0"/>
              <a:t> 208Pb at </a:t>
            </a:r>
            <a:r>
              <a:rPr lang="de-DE" altLang="de-DE" sz="1400" dirty="0" smtClean="0"/>
              <a:t>1AGeV</a:t>
            </a:r>
            <a:endParaRPr lang="de-DE" altLang="de-DE" sz="1400" dirty="0"/>
          </a:p>
          <a:p>
            <a:pPr marL="174625" indent="-174625" algn="l" eaLnBrk="1" hangingPunct="1">
              <a:buFont typeface="Arial" panose="020B0604020202020204" pitchFamily="34" charset="0"/>
              <a:buChar char="•"/>
            </a:pPr>
            <a:r>
              <a:rPr lang="de-DE" altLang="de-DE" sz="1400" dirty="0" smtClean="0"/>
              <a:t>Show </a:t>
            </a:r>
            <a:r>
              <a:rPr lang="de-DE" altLang="de-DE" sz="1400" dirty="0" err="1"/>
              <a:t>that</a:t>
            </a:r>
            <a:r>
              <a:rPr lang="de-DE" altLang="de-DE" sz="1400" dirty="0"/>
              <a:t> </a:t>
            </a:r>
            <a:r>
              <a:rPr lang="de-DE" altLang="de-DE" sz="1400" dirty="0" err="1"/>
              <a:t>strongest</a:t>
            </a:r>
            <a:r>
              <a:rPr lang="de-DE" altLang="de-DE" sz="1400" dirty="0"/>
              <a:t> </a:t>
            </a:r>
            <a:r>
              <a:rPr lang="de-DE" altLang="de-DE" sz="1400" dirty="0" err="1"/>
              <a:t>contribution</a:t>
            </a:r>
            <a:r>
              <a:rPr lang="de-DE" altLang="de-DE" sz="1400" dirty="0"/>
              <a:t> </a:t>
            </a:r>
            <a:r>
              <a:rPr lang="de-DE" altLang="de-DE" sz="1400" dirty="0" err="1"/>
              <a:t>comes</a:t>
            </a:r>
            <a:r>
              <a:rPr lang="de-DE" altLang="de-DE" sz="1400" dirty="0"/>
              <a:t> </a:t>
            </a:r>
            <a:r>
              <a:rPr lang="de-DE" altLang="de-DE" sz="1400" dirty="0" err="1"/>
              <a:t>from</a:t>
            </a:r>
            <a:r>
              <a:rPr lang="de-DE" altLang="de-DE" sz="1400" dirty="0"/>
              <a:t> </a:t>
            </a:r>
            <a:r>
              <a:rPr lang="de-DE" altLang="de-DE" sz="1400" dirty="0" err="1"/>
              <a:t>electronics</a:t>
            </a:r>
            <a:r>
              <a:rPr lang="de-DE" altLang="de-DE" sz="1400" dirty="0"/>
              <a:t> → </a:t>
            </a:r>
            <a:r>
              <a:rPr lang="de-DE" altLang="de-DE" sz="1400" dirty="0" err="1"/>
              <a:t>No</a:t>
            </a:r>
            <a:r>
              <a:rPr lang="de-DE" altLang="de-DE" sz="1400" dirty="0"/>
              <a:t> </a:t>
            </a:r>
            <a:r>
              <a:rPr lang="de-DE" altLang="de-DE" sz="1400" dirty="0" err="1"/>
              <a:t>need</a:t>
            </a:r>
            <a:r>
              <a:rPr lang="de-DE" altLang="de-DE" sz="1400" dirty="0"/>
              <a:t> </a:t>
            </a:r>
            <a:r>
              <a:rPr lang="de-DE" altLang="de-DE" sz="1400" dirty="0" err="1"/>
              <a:t>for</a:t>
            </a:r>
            <a:r>
              <a:rPr lang="de-DE" altLang="de-DE" sz="1400" dirty="0"/>
              <a:t> expensive PMs!</a:t>
            </a:r>
          </a:p>
        </p:txBody>
      </p:sp>
      <p:sp>
        <p:nvSpPr>
          <p:cNvPr id="15"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57</a:t>
            </a:fld>
            <a:endParaRPr lang="de-DE" altLang="de-DE"/>
          </a:p>
        </p:txBody>
      </p:sp>
    </p:spTree>
    <p:extLst>
      <p:ext uri="{BB962C8B-B14F-4D97-AF65-F5344CB8AC3E}">
        <p14:creationId xmlns:p14="http://schemas.microsoft.com/office/powerpoint/2010/main" val="2266477179"/>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3"/>
          <p:cNvSpPr txBox="1">
            <a:spLocks noChangeArrowheads="1"/>
          </p:cNvSpPr>
          <p:nvPr/>
        </p:nvSpPr>
        <p:spPr bwMode="auto">
          <a:xfrm>
            <a:off x="0" y="44624"/>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DAQ </a:t>
            </a:r>
            <a:r>
              <a:rPr lang="en-US" altLang="de-DE" sz="2800" b="1" dirty="0" smtClean="0"/>
              <a:t>- </a:t>
            </a:r>
            <a:r>
              <a:rPr lang="en-US" altLang="de-DE" sz="2800" b="1" dirty="0"/>
              <a:t>Completed </a:t>
            </a:r>
            <a:r>
              <a:rPr lang="en-US" altLang="de-DE" sz="2800" b="1" dirty="0" smtClean="0"/>
              <a:t>Production</a:t>
            </a:r>
            <a:endParaRPr lang="en-US" altLang="de-DE" sz="2800" b="1" dirty="0"/>
          </a:p>
        </p:txBody>
      </p:sp>
      <p:sp>
        <p:nvSpPr>
          <p:cNvPr id="47107" name="Text Box 4"/>
          <p:cNvSpPr txBox="1">
            <a:spLocks noChangeArrowheads="1"/>
          </p:cNvSpPr>
          <p:nvPr/>
        </p:nvSpPr>
        <p:spPr bwMode="auto">
          <a:xfrm>
            <a:off x="394375" y="954600"/>
            <a:ext cx="8354090" cy="674200"/>
          </a:xfrm>
          <a:prstGeom prst="rect">
            <a:avLst/>
          </a:prstGeom>
          <a:solidFill>
            <a:srgbClr val="8FBB77">
              <a:alpha val="26000"/>
            </a:srgbClr>
          </a:solidFill>
          <a:ln w="12700">
            <a:solidFill>
              <a:srgbClr val="8FBB77"/>
            </a:solidFill>
          </a:ln>
          <a:effectLst/>
          <a:extLst/>
        </p:spPr>
        <p:txBody>
          <a:bodyPr wrap="square" tIns="90000" bIns="90000" anchor="ctr" anchorCtr="0">
            <a:spAutoFit/>
          </a:bodyPr>
          <a:lstStyle>
            <a:lvl1pPr marL="152400" indent="-1524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indent="0" algn="ctr" eaLnBrk="1" hangingPunct="1">
              <a:spcBef>
                <a:spcPct val="50000"/>
              </a:spcBef>
            </a:pPr>
            <a:r>
              <a:rPr lang="en-GB" altLang="de-DE" sz="1600" b="1" dirty="0"/>
              <a:t>Distributed Prototype DAQ system with ‘</a:t>
            </a:r>
            <a:r>
              <a:rPr lang="en-GB" altLang="de-DE" sz="1600" b="1" i="1" dirty="0"/>
              <a:t>foreign</a:t>
            </a:r>
            <a:r>
              <a:rPr lang="en-GB" altLang="de-DE" sz="1600" b="1" dirty="0"/>
              <a:t>’ systems including trigger and timestamp distribution (several 100 m) was successfully </a:t>
            </a:r>
            <a:r>
              <a:rPr lang="en-GB" altLang="de-DE" sz="1600" b="1" dirty="0" smtClean="0"/>
              <a:t>tested</a:t>
            </a:r>
            <a:endParaRPr lang="en-US" altLang="de-DE" sz="1600" b="1" dirty="0"/>
          </a:p>
        </p:txBody>
      </p:sp>
      <p:pic>
        <p:nvPicPr>
          <p:cNvPr id="4710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5536" y="1945205"/>
            <a:ext cx="6191834" cy="4364115"/>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47109" name="Textfeld 7"/>
          <p:cNvSpPr txBox="1">
            <a:spLocks noChangeArrowheads="1"/>
          </p:cNvSpPr>
          <p:nvPr/>
        </p:nvSpPr>
        <p:spPr bwMode="auto">
          <a:xfrm>
            <a:off x="6732240" y="3933056"/>
            <a:ext cx="1829347" cy="920422"/>
          </a:xfrm>
          <a:prstGeom prst="rect">
            <a:avLst/>
          </a:prstGeom>
          <a:solidFill>
            <a:srgbClr val="FFCC99">
              <a:alpha val="86000"/>
            </a:srgbClr>
          </a:solidFill>
          <a:ln w="12700">
            <a:solidFill>
              <a:srgbClr val="FFC000"/>
            </a:solidFill>
          </a:ln>
          <a:extLst/>
        </p:spPr>
        <p:txBody>
          <a:bodyPr wrap="non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b="1" dirty="0"/>
              <a:t>Components</a:t>
            </a:r>
          </a:p>
          <a:p>
            <a:pPr algn="ctr" eaLnBrk="1" hangingPunct="1"/>
            <a:r>
              <a:rPr lang="de-DE" altLang="de-DE" sz="1600" b="1" dirty="0"/>
              <a:t>&amp; </a:t>
            </a:r>
            <a:r>
              <a:rPr lang="de-DE" altLang="de-DE" sz="1600" b="1" dirty="0" err="1"/>
              <a:t>software</a:t>
            </a:r>
            <a:r>
              <a:rPr lang="de-DE" altLang="de-DE" sz="1600" b="1" dirty="0"/>
              <a:t> </a:t>
            </a:r>
            <a:r>
              <a:rPr lang="de-DE" altLang="de-DE" sz="1600" b="1" dirty="0" err="1"/>
              <a:t>are</a:t>
            </a:r>
            <a:endParaRPr lang="de-DE" altLang="de-DE" sz="1600" b="1" dirty="0"/>
          </a:p>
          <a:p>
            <a:pPr algn="ctr" eaLnBrk="1" hangingPunct="1"/>
            <a:r>
              <a:rPr lang="de-DE" altLang="de-DE" sz="1600" b="1" dirty="0" err="1"/>
              <a:t>readily</a:t>
            </a:r>
            <a:r>
              <a:rPr lang="de-DE" altLang="de-DE" sz="1600" b="1" dirty="0"/>
              <a:t> </a:t>
            </a:r>
            <a:r>
              <a:rPr lang="de-DE" altLang="de-DE" sz="1600" b="1" dirty="0" err="1"/>
              <a:t>available</a:t>
            </a:r>
            <a:r>
              <a:rPr lang="de-DE" altLang="de-DE" sz="1600" b="1" dirty="0"/>
              <a:t> </a:t>
            </a:r>
          </a:p>
        </p:txBody>
      </p:sp>
      <p:sp>
        <p:nvSpPr>
          <p:cNvPr id="7"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58</a:t>
            </a:fld>
            <a:endParaRPr lang="de-DE" altLang="de-DE"/>
          </a:p>
        </p:txBody>
      </p:sp>
    </p:spTree>
    <p:extLst>
      <p:ext uri="{BB962C8B-B14F-4D97-AF65-F5344CB8AC3E}">
        <p14:creationId xmlns:p14="http://schemas.microsoft.com/office/powerpoint/2010/main" val="33145900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0" y="2546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de-DE" sz="2800" b="1" dirty="0"/>
              <a:t>DAQ </a:t>
            </a:r>
            <a:r>
              <a:rPr lang="en-US" altLang="de-DE" sz="2800" b="1" dirty="0" smtClean="0"/>
              <a:t>- </a:t>
            </a:r>
            <a:r>
              <a:rPr lang="en-US" altLang="de-DE" sz="2800" b="1" dirty="0"/>
              <a:t>Started </a:t>
            </a:r>
            <a:r>
              <a:rPr lang="en-US" altLang="de-DE" sz="2800" b="1" dirty="0" smtClean="0"/>
              <a:t>Production</a:t>
            </a:r>
            <a:endParaRPr lang="en-US" altLang="de-DE" sz="2800" b="1" dirty="0"/>
          </a:p>
        </p:txBody>
      </p:sp>
      <p:sp>
        <p:nvSpPr>
          <p:cNvPr id="48131" name="Text Box 4"/>
          <p:cNvSpPr txBox="1">
            <a:spLocks noChangeArrowheads="1"/>
          </p:cNvSpPr>
          <p:nvPr/>
        </p:nvSpPr>
        <p:spPr bwMode="auto">
          <a:xfrm>
            <a:off x="251520" y="908720"/>
            <a:ext cx="8640960" cy="1782196"/>
          </a:xfrm>
          <a:prstGeom prst="rect">
            <a:avLst/>
          </a:prstGeom>
          <a:solidFill>
            <a:srgbClr val="FFCC99">
              <a:alpha val="86000"/>
            </a:srgbClr>
          </a:solidFill>
          <a:ln w="12700">
            <a:solidFill>
              <a:srgbClr val="FFC000"/>
            </a:solidFill>
          </a:ln>
          <a:effectLst/>
          <a:extLst/>
        </p:spPr>
        <p:txBody>
          <a:bodyPr wrap="square" tIns="90000" bIns="90000" anchor="ctr" anchorCtr="0">
            <a:spAutoFit/>
          </a:bodyPr>
          <a:lstStyle>
            <a:lvl1pPr marL="152400" indent="-1524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273050" indent="-273050" algn="just" eaLnBrk="1" hangingPunct="1">
              <a:spcBef>
                <a:spcPct val="50000"/>
              </a:spcBef>
              <a:buFontTx/>
              <a:buChar char="•"/>
            </a:pPr>
            <a:r>
              <a:rPr lang="en-US" altLang="de-DE" sz="1600" b="1" dirty="0"/>
              <a:t>First new multichannel front-end electronic card TAMEX for high-resolution time and charge measurements have been equipped with electronic components and tested during S438 experiment with </a:t>
            </a:r>
            <a:r>
              <a:rPr lang="en-US" altLang="de-DE" sz="1600" b="1" dirty="0" err="1"/>
              <a:t>NeuLAND</a:t>
            </a:r>
            <a:r>
              <a:rPr lang="en-US" altLang="de-DE" sz="1600" b="1" dirty="0"/>
              <a:t> and TOF13 </a:t>
            </a:r>
            <a:r>
              <a:rPr lang="en-US" altLang="de-DE" sz="1600" b="1" dirty="0" smtClean="0"/>
              <a:t>detectors</a:t>
            </a:r>
            <a:endParaRPr lang="en-US" altLang="de-DE" sz="1600" b="1" dirty="0"/>
          </a:p>
          <a:p>
            <a:pPr marL="273050" indent="-273050" algn="just" eaLnBrk="1" hangingPunct="1">
              <a:spcBef>
                <a:spcPct val="50000"/>
              </a:spcBef>
              <a:buFontTx/>
              <a:buChar char="•"/>
            </a:pPr>
            <a:r>
              <a:rPr lang="en-US" altLang="de-DE" sz="1600" b="1" dirty="0"/>
              <a:t>Charge measurements have been benchmarked using a novel QTC board which has been integrated as option for the TAMEX readout, time over threshold methods and a </a:t>
            </a:r>
            <a:r>
              <a:rPr lang="en-US" altLang="de-DE" sz="1600" b="1" dirty="0" smtClean="0"/>
              <a:t>QDC</a:t>
            </a:r>
            <a:endParaRPr lang="en-US" altLang="de-DE" sz="1600" b="1" dirty="0"/>
          </a:p>
        </p:txBody>
      </p:sp>
      <p:pic>
        <p:nvPicPr>
          <p:cNvPr id="48132" name="Picture 2" descr="https://www.gsi.de/fileadmin/_processed_/csm_tamex1_9c7df769aa.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 contrast="5000"/>
                    </a14:imgEffect>
                  </a14:imgLayer>
                </a14:imgProps>
              </a:ext>
              <a:ext uri="{28A0092B-C50C-407E-A947-70E740481C1C}">
                <a14:useLocalDpi xmlns:a14="http://schemas.microsoft.com/office/drawing/2010/main" val="0"/>
              </a:ext>
            </a:extLst>
          </a:blip>
          <a:srcRect/>
          <a:stretch>
            <a:fillRect/>
          </a:stretch>
        </p:blipFill>
        <p:spPr bwMode="auto">
          <a:xfrm>
            <a:off x="2195736" y="2852936"/>
            <a:ext cx="4800600" cy="3600450"/>
          </a:xfrm>
          <a:prstGeom prst="rect">
            <a:avLst/>
          </a:prstGeom>
          <a:noFill/>
          <a:ln w="12700">
            <a:solidFill>
              <a:schemeClr val="bg2"/>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59</a:t>
            </a:fld>
            <a:endParaRPr lang="de-DE" altLang="de-DE"/>
          </a:p>
        </p:txBody>
      </p:sp>
    </p:spTree>
    <p:extLst>
      <p:ext uri="{BB962C8B-B14F-4D97-AF65-F5344CB8AC3E}">
        <p14:creationId xmlns:p14="http://schemas.microsoft.com/office/powerpoint/2010/main" val="1207269650"/>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6</a:t>
            </a:fld>
            <a:endParaRPr lang="de-DE" altLang="de-DE" dirty="0"/>
          </a:p>
        </p:txBody>
      </p:sp>
      <p:sp>
        <p:nvSpPr>
          <p:cNvPr id="3" name="Textfeld 2"/>
          <p:cNvSpPr txBox="1"/>
          <p:nvPr/>
        </p:nvSpPr>
        <p:spPr>
          <a:xfrm>
            <a:off x="0" y="0"/>
            <a:ext cx="9144000" cy="523220"/>
          </a:xfrm>
          <a:prstGeom prst="rect">
            <a:avLst/>
          </a:prstGeom>
          <a:noFill/>
        </p:spPr>
        <p:txBody>
          <a:bodyPr wrap="square" rtlCol="0">
            <a:spAutoFit/>
          </a:bodyPr>
          <a:lstStyle/>
          <a:p>
            <a:pPr algn="ctr"/>
            <a:r>
              <a:rPr lang="de-DE" sz="2800" b="1" dirty="0" smtClean="0"/>
              <a:t>SPARC</a:t>
            </a:r>
            <a:endParaRPr lang="de-DE" sz="2800" b="1" dirty="0"/>
          </a:p>
        </p:txBody>
      </p:sp>
      <p:sp>
        <p:nvSpPr>
          <p:cNvPr id="4" name="Textfeld 3"/>
          <p:cNvSpPr txBox="1"/>
          <p:nvPr/>
        </p:nvSpPr>
        <p:spPr>
          <a:xfrm>
            <a:off x="251520" y="1242000"/>
            <a:ext cx="7560840" cy="3536522"/>
          </a:xfrm>
          <a:prstGeom prst="rect">
            <a:avLst/>
          </a:prstGeom>
          <a:solidFill>
            <a:srgbClr val="8FBB77">
              <a:alpha val="26000"/>
            </a:srgbClr>
          </a:solidFill>
          <a:ln w="12700">
            <a:solidFill>
              <a:srgbClr val="8FBB77"/>
            </a:solidFill>
          </a:ln>
          <a:effectLst>
            <a:outerShdw blurRad="50800" dist="38100" dir="2700000" algn="tl" rotWithShape="0">
              <a:schemeClr val="bg2">
                <a:alpha val="40000"/>
              </a:schemeClr>
            </a:outerShdw>
          </a:effectLst>
        </p:spPr>
        <p:txBody>
          <a:bodyPr wrap="square" tIns="90000" bIns="90000" rtlCol="0" anchor="ctr" anchorCtr="0">
            <a:spAutoFit/>
          </a:bodyPr>
          <a:lstStyle/>
          <a:p>
            <a:pPr marL="177800" algn="ctr"/>
            <a:r>
              <a:rPr lang="de-DE" sz="1600" b="1" dirty="0" err="1" smtClean="0"/>
              <a:t>Collaboration</a:t>
            </a:r>
            <a:r>
              <a:rPr lang="de-DE" sz="1600" b="1" dirty="0" smtClean="0"/>
              <a:t> </a:t>
            </a:r>
            <a:r>
              <a:rPr lang="de-DE" sz="1600" b="1" dirty="0" err="1" smtClean="0"/>
              <a:t>for</a:t>
            </a:r>
            <a:r>
              <a:rPr lang="de-DE" sz="1600" b="1" dirty="0" smtClean="0"/>
              <a:t> SPARC</a:t>
            </a:r>
            <a:r>
              <a:rPr lang="de-DE" sz="1600" dirty="0" smtClean="0"/>
              <a:t> </a:t>
            </a:r>
            <a:br>
              <a:rPr lang="de-DE" sz="1600" dirty="0" smtClean="0"/>
            </a:br>
            <a:r>
              <a:rPr lang="de-DE" sz="1600" dirty="0" smtClean="0"/>
              <a:t>(</a:t>
            </a:r>
            <a:r>
              <a:rPr lang="de-DE" sz="1400" b="1" i="1" dirty="0" err="1" smtClean="0"/>
              <a:t>S</a:t>
            </a:r>
            <a:r>
              <a:rPr lang="de-DE" sz="1400" i="1" dirty="0" err="1" smtClean="0"/>
              <a:t>tored</a:t>
            </a:r>
            <a:r>
              <a:rPr lang="de-DE" sz="1400" i="1" dirty="0" smtClean="0"/>
              <a:t> </a:t>
            </a:r>
            <a:r>
              <a:rPr lang="de-DE" sz="1400" b="1" i="1" dirty="0" err="1" smtClean="0"/>
              <a:t>P</a:t>
            </a:r>
            <a:r>
              <a:rPr lang="de-DE" sz="1400" i="1" dirty="0" err="1" smtClean="0"/>
              <a:t>articles</a:t>
            </a:r>
            <a:r>
              <a:rPr lang="de-DE" sz="1400" i="1" dirty="0" smtClean="0"/>
              <a:t> </a:t>
            </a:r>
            <a:r>
              <a:rPr lang="de-DE" sz="1400" b="1" i="1" dirty="0" err="1" smtClean="0"/>
              <a:t>A</a:t>
            </a:r>
            <a:r>
              <a:rPr lang="de-DE" sz="1400" i="1" dirty="0" err="1" smtClean="0"/>
              <a:t>tomic</a:t>
            </a:r>
            <a:r>
              <a:rPr lang="de-DE" sz="1400" i="1" dirty="0" smtClean="0"/>
              <a:t> </a:t>
            </a:r>
            <a:r>
              <a:rPr lang="de-DE" sz="1400" b="1" i="1" dirty="0" err="1" smtClean="0"/>
              <a:t>P</a:t>
            </a:r>
            <a:r>
              <a:rPr lang="de-DE" sz="1400" i="1" dirty="0" err="1" smtClean="0"/>
              <a:t>hysics</a:t>
            </a:r>
            <a:r>
              <a:rPr lang="de-DE" sz="1400" i="1" dirty="0" smtClean="0"/>
              <a:t> </a:t>
            </a:r>
            <a:r>
              <a:rPr lang="de-DE" sz="1400" b="1" i="1" dirty="0" smtClean="0"/>
              <a:t>R</a:t>
            </a:r>
            <a:r>
              <a:rPr lang="de-DE" sz="1400" i="1" dirty="0" smtClean="0"/>
              <a:t>esearch </a:t>
            </a:r>
            <a:r>
              <a:rPr lang="de-DE" sz="1400" b="1" i="1" dirty="0" err="1" smtClean="0"/>
              <a:t>C</a:t>
            </a:r>
            <a:r>
              <a:rPr lang="de-DE" sz="1400" i="1" dirty="0" err="1" smtClean="0"/>
              <a:t>ollaboration</a:t>
            </a:r>
            <a:r>
              <a:rPr lang="de-DE" sz="1400" dirty="0" smtClean="0"/>
              <a:t>) </a:t>
            </a:r>
            <a:r>
              <a:rPr lang="de-DE" sz="1600" b="1" dirty="0" smtClean="0"/>
              <a:t>:</a:t>
            </a:r>
          </a:p>
          <a:p>
            <a:pPr marL="447675" indent="-269875" algn="l"/>
            <a:endParaRPr lang="de-DE" sz="1600" dirty="0"/>
          </a:p>
          <a:p>
            <a:pPr marL="447675" indent="-269875" algn="l">
              <a:buFont typeface="Arial" panose="020B0604020202020204" pitchFamily="34" charset="0"/>
              <a:buChar char="•"/>
            </a:pPr>
            <a:r>
              <a:rPr lang="de-DE" sz="1400" dirty="0" smtClean="0"/>
              <a:t>FZ Jülich, Germany</a:t>
            </a:r>
          </a:p>
          <a:p>
            <a:pPr marL="447675" indent="-269875" algn="l">
              <a:buFont typeface="Arial" panose="020B0604020202020204" pitchFamily="34" charset="0"/>
              <a:buChar char="•"/>
            </a:pPr>
            <a:r>
              <a:rPr lang="de-DE" sz="1400" dirty="0" smtClean="0"/>
              <a:t>HCJRG-108</a:t>
            </a:r>
          </a:p>
          <a:p>
            <a:pPr marL="447675" indent="-269875" algn="l">
              <a:buFont typeface="Arial" panose="020B0604020202020204" pitchFamily="34" charset="0"/>
              <a:buChar char="•"/>
            </a:pPr>
            <a:r>
              <a:rPr lang="de-DE" sz="1400" dirty="0"/>
              <a:t>Helmholtz </a:t>
            </a:r>
            <a:r>
              <a:rPr lang="de-DE" sz="1400" dirty="0" err="1"/>
              <a:t>Association</a:t>
            </a:r>
            <a:r>
              <a:rPr lang="de-DE" sz="1400" dirty="0"/>
              <a:t>, Helmholtz Institute Jena, Germany</a:t>
            </a:r>
          </a:p>
          <a:p>
            <a:pPr marL="447675" indent="-269875" algn="l">
              <a:buFont typeface="Arial" panose="020B0604020202020204" pitchFamily="34" charset="0"/>
              <a:buChar char="•"/>
            </a:pPr>
            <a:r>
              <a:rPr lang="de-DE" sz="1400" dirty="0" smtClean="0"/>
              <a:t>Helmholtz </a:t>
            </a:r>
            <a:r>
              <a:rPr lang="de-DE" sz="1400" dirty="0"/>
              <a:t>Center Dresden </a:t>
            </a:r>
            <a:r>
              <a:rPr lang="de-DE" sz="1400" dirty="0" err="1"/>
              <a:t>Rossendorf</a:t>
            </a:r>
            <a:r>
              <a:rPr lang="de-DE" sz="1400" dirty="0"/>
              <a:t>  (HZDR), Germany</a:t>
            </a:r>
          </a:p>
          <a:p>
            <a:pPr marL="447675" indent="-269875" algn="l">
              <a:buFont typeface="Arial" panose="020B0604020202020204" pitchFamily="34" charset="0"/>
              <a:buChar char="•"/>
            </a:pPr>
            <a:r>
              <a:rPr lang="de-DE" sz="1400" dirty="0"/>
              <a:t>Johannes Gutenberg University Mainz, Germany</a:t>
            </a:r>
          </a:p>
          <a:p>
            <a:pPr marL="447675" indent="-269875" algn="l">
              <a:buFont typeface="Arial" panose="020B0604020202020204" pitchFamily="34" charset="0"/>
              <a:buChar char="•"/>
            </a:pPr>
            <a:r>
              <a:rPr lang="de-DE" sz="1400" dirty="0" smtClean="0"/>
              <a:t>Johann Wolfgang Goethe University Frankfurt Main, Germany</a:t>
            </a:r>
          </a:p>
          <a:p>
            <a:pPr marL="447675" indent="-269875" algn="l">
              <a:buFont typeface="Arial" panose="020B0604020202020204" pitchFamily="34" charset="0"/>
              <a:buChar char="•"/>
            </a:pPr>
            <a:r>
              <a:rPr lang="de-DE" sz="1400" dirty="0"/>
              <a:t>Justus-Liebig-University </a:t>
            </a:r>
            <a:r>
              <a:rPr lang="de-DE" sz="1400" dirty="0" err="1"/>
              <a:t>Giessen</a:t>
            </a:r>
            <a:r>
              <a:rPr lang="de-DE" sz="1400" dirty="0"/>
              <a:t>, Germany</a:t>
            </a:r>
          </a:p>
          <a:p>
            <a:pPr marL="447675" indent="-269875" algn="l">
              <a:buFont typeface="Arial" panose="020B0604020202020204" pitchFamily="34" charset="0"/>
              <a:buChar char="•"/>
            </a:pPr>
            <a:r>
              <a:rPr lang="de-DE" sz="1400" dirty="0" err="1"/>
              <a:t>OPac</a:t>
            </a:r>
            <a:endParaRPr lang="de-DE" sz="1400" dirty="0"/>
          </a:p>
          <a:p>
            <a:pPr marL="447675" indent="-269875" algn="l">
              <a:buFont typeface="Arial" panose="020B0604020202020204" pitchFamily="34" charset="0"/>
              <a:buChar char="•"/>
            </a:pPr>
            <a:r>
              <a:rPr lang="de-DE" sz="1400" dirty="0" smtClean="0"/>
              <a:t>Technical University Darmstadt, Germany</a:t>
            </a:r>
          </a:p>
          <a:p>
            <a:pPr marL="447675" indent="-269875" algn="l">
              <a:buFont typeface="Arial" panose="020B0604020202020204" pitchFamily="34" charset="0"/>
              <a:buChar char="•"/>
            </a:pPr>
            <a:r>
              <a:rPr lang="de-DE" sz="1400" dirty="0" smtClean="0"/>
              <a:t>University Kassel, Germany</a:t>
            </a:r>
          </a:p>
          <a:p>
            <a:pPr marL="447675" indent="-269875" algn="l">
              <a:buFont typeface="Arial" panose="020B0604020202020204" pitchFamily="34" charset="0"/>
              <a:buChar char="•"/>
            </a:pPr>
            <a:r>
              <a:rPr lang="de-DE" sz="1400" dirty="0" err="1" smtClean="0"/>
              <a:t>Westphalian</a:t>
            </a:r>
            <a:r>
              <a:rPr lang="de-DE" sz="1400" dirty="0" smtClean="0"/>
              <a:t> Wilhelms-University Münster, Germany</a:t>
            </a:r>
          </a:p>
          <a:p>
            <a:pPr marL="447675" indent="-269875" algn="l">
              <a:buFont typeface="Arial" panose="020B0604020202020204" pitchFamily="34" charset="0"/>
              <a:buChar char="•"/>
            </a:pPr>
            <a:endParaRPr lang="de-DE" sz="1600" dirty="0"/>
          </a:p>
        </p:txBody>
      </p:sp>
      <p:pic>
        <p:nvPicPr>
          <p:cNvPr id="6"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0000" y="764784"/>
            <a:ext cx="2239342" cy="7200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uppieren 6"/>
          <p:cNvGrpSpPr/>
          <p:nvPr/>
        </p:nvGrpSpPr>
        <p:grpSpPr>
          <a:xfrm>
            <a:off x="5544000" y="4982585"/>
            <a:ext cx="1368152" cy="1614767"/>
            <a:chOff x="3635896" y="2040487"/>
            <a:chExt cx="1440160" cy="1892569"/>
          </a:xfrm>
        </p:grpSpPr>
        <p:sp>
          <p:nvSpPr>
            <p:cNvPr id="8" name="Rechteck 7"/>
            <p:cNvSpPr/>
            <p:nvPr/>
          </p:nvSpPr>
          <p:spPr>
            <a:xfrm>
              <a:off x="3635896" y="2040487"/>
              <a:ext cx="1440160" cy="1892569"/>
            </a:xfrm>
            <a:prstGeom prst="rect">
              <a:avLst/>
            </a:prstGeom>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8"/>
            <p:cNvGrpSpPr/>
            <p:nvPr/>
          </p:nvGrpSpPr>
          <p:grpSpPr>
            <a:xfrm>
              <a:off x="3678300" y="2156584"/>
              <a:ext cx="1325748" cy="1716237"/>
              <a:chOff x="3678300" y="2156584"/>
              <a:chExt cx="1325748" cy="1716237"/>
            </a:xfrm>
            <a:solidFill>
              <a:schemeClr val="accent5"/>
            </a:solidFill>
          </p:grpSpPr>
          <p:pic>
            <p:nvPicPr>
              <p:cNvPr id="11" name="Picture 7" descr="C:\Users\phillenb\AppData\Local\Temp\Rar$DRa0.581\jlu-logo.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6455" y="2875191"/>
                <a:ext cx="1145586" cy="481801"/>
              </a:xfrm>
              <a:prstGeom prst="rect">
                <a:avLst/>
              </a:prstGeom>
              <a:grpFill/>
              <a:ln>
                <a:noFill/>
              </a:ln>
              <a:extLst/>
            </p:spPr>
          </p:pic>
          <p:pic>
            <p:nvPicPr>
              <p:cNvPr id="12" name="Picture 10" descr="Datei:Goethe-Logo.sv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455" y="2156584"/>
                <a:ext cx="1145585" cy="624344"/>
              </a:xfrm>
              <a:prstGeom prst="rect">
                <a:avLst/>
              </a:prstGeom>
              <a:grpFill/>
              <a:ln>
                <a:noFill/>
              </a:ln>
              <a:extLst/>
            </p:spPr>
          </p:pic>
          <p:pic>
            <p:nvPicPr>
              <p:cNvPr id="13" name="Picture 25" descr="HCJR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8300" y="3429000"/>
                <a:ext cx="1325748" cy="443821"/>
              </a:xfrm>
              <a:prstGeom prst="rect">
                <a:avLst/>
              </a:prstGeom>
              <a:grpFill/>
              <a:ln>
                <a:noFill/>
              </a:ln>
            </p:spPr>
          </p:pic>
        </p:grpSp>
      </p:grpSp>
      <p:grpSp>
        <p:nvGrpSpPr>
          <p:cNvPr id="14" name="Gruppieren 13"/>
          <p:cNvGrpSpPr/>
          <p:nvPr/>
        </p:nvGrpSpPr>
        <p:grpSpPr>
          <a:xfrm>
            <a:off x="2694397" y="6093297"/>
            <a:ext cx="2594093" cy="504056"/>
            <a:chOff x="1473850" y="6183894"/>
            <a:chExt cx="2594093" cy="529011"/>
          </a:xfrm>
        </p:grpSpPr>
        <p:sp>
          <p:nvSpPr>
            <p:cNvPr id="15" name="Rechteck 14"/>
            <p:cNvSpPr/>
            <p:nvPr/>
          </p:nvSpPr>
          <p:spPr>
            <a:xfrm>
              <a:off x="1473850" y="6183894"/>
              <a:ext cx="2594093" cy="529011"/>
            </a:xfrm>
            <a:prstGeom prst="rect">
              <a:avLst/>
            </a:prstGeom>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Picture 1"/>
            <p:cNvPicPr>
              <a:picLocks noChangeAspect="1"/>
            </p:cNvPicPr>
            <p:nvPr/>
          </p:nvPicPr>
          <p:blipFill>
            <a:blip r:embed="rId6"/>
            <a:stretch>
              <a:fillRect/>
            </a:stretch>
          </p:blipFill>
          <p:spPr>
            <a:xfrm>
              <a:off x="1630672" y="6290560"/>
              <a:ext cx="1219048" cy="402286"/>
            </a:xfrm>
            <a:prstGeom prst="rect">
              <a:avLst/>
            </a:prstGeom>
            <a:solidFill>
              <a:schemeClr val="accent5"/>
            </a:solidFill>
          </p:spPr>
        </p:pic>
        <p:pic>
          <p:nvPicPr>
            <p:cNvPr id="18" name="Picture 27" descr="HCJR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0486" y="6290560"/>
              <a:ext cx="1060617" cy="355063"/>
            </a:xfrm>
            <a:prstGeom prst="rect">
              <a:avLst/>
            </a:prstGeom>
            <a:solidFill>
              <a:schemeClr val="accent5"/>
            </a:solidFill>
          </p:spPr>
        </p:pic>
      </p:grpSp>
      <p:pic>
        <p:nvPicPr>
          <p:cNvPr id="19" name="Picture 3"/>
          <p:cNvPicPr>
            <a:picLocks noChangeAspect="1"/>
          </p:cNvPicPr>
          <p:nvPr/>
        </p:nvPicPr>
        <p:blipFill>
          <a:blip r:embed="rId8"/>
          <a:stretch>
            <a:fillRect/>
          </a:stretch>
        </p:blipFill>
        <p:spPr>
          <a:xfrm>
            <a:off x="242213" y="4869160"/>
            <a:ext cx="1440160" cy="466685"/>
          </a:xfrm>
          <a:prstGeom prst="rect">
            <a:avLst/>
          </a:prstGeom>
          <a:ln w="12700">
            <a:solidFill>
              <a:schemeClr val="tx1"/>
            </a:solidFill>
          </a:ln>
        </p:spPr>
      </p:pic>
      <p:pic>
        <p:nvPicPr>
          <p:cNvPr id="20" name="Picture 2" descr="https://www.gsi.de/fileadmin/oeffentlichkeitsarbeit/logos/GSI_Logo_rgb.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4791" y="792000"/>
            <a:ext cx="1145585" cy="381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p:cNvPicPr>
            <a:picLocks noChangeAspect="1"/>
          </p:cNvPicPr>
          <p:nvPr/>
        </p:nvPicPr>
        <p:blipFill>
          <a:blip r:embed="rId10"/>
          <a:stretch>
            <a:fillRect/>
          </a:stretch>
        </p:blipFill>
        <p:spPr>
          <a:xfrm>
            <a:off x="2051720" y="4869160"/>
            <a:ext cx="1152128" cy="637104"/>
          </a:xfrm>
          <a:prstGeom prst="rect">
            <a:avLst/>
          </a:prstGeom>
          <a:ln w="12700">
            <a:solidFill>
              <a:schemeClr val="tx1"/>
            </a:solidFill>
          </a:ln>
        </p:spPr>
      </p:pic>
      <p:pic>
        <p:nvPicPr>
          <p:cNvPr id="22" name="Picture 2"/>
          <p:cNvPicPr>
            <a:picLocks noChangeAspect="1"/>
          </p:cNvPicPr>
          <p:nvPr/>
        </p:nvPicPr>
        <p:blipFill>
          <a:blip r:embed="rId11"/>
          <a:stretch>
            <a:fillRect/>
          </a:stretch>
        </p:blipFill>
        <p:spPr>
          <a:xfrm>
            <a:off x="242213" y="5589240"/>
            <a:ext cx="1317815" cy="605160"/>
          </a:xfrm>
          <a:prstGeom prst="rect">
            <a:avLst/>
          </a:prstGeom>
          <a:ln w="12700">
            <a:solidFill>
              <a:schemeClr val="tx1"/>
            </a:solidFill>
          </a:ln>
        </p:spPr>
      </p:pic>
      <p:pic>
        <p:nvPicPr>
          <p:cNvPr id="23" name="Picture 2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763688" y="5589240"/>
            <a:ext cx="792088" cy="7920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
          <p:cNvPicPr>
            <a:picLocks noChangeAspect="1"/>
          </p:cNvPicPr>
          <p:nvPr/>
        </p:nvPicPr>
        <p:blipFill>
          <a:blip r:embed="rId13"/>
          <a:stretch>
            <a:fillRect/>
          </a:stretch>
        </p:blipFill>
        <p:spPr>
          <a:xfrm>
            <a:off x="3581648" y="4869160"/>
            <a:ext cx="1062360" cy="1062360"/>
          </a:xfrm>
          <a:prstGeom prst="rect">
            <a:avLst/>
          </a:prstGeom>
          <a:ln w="12700">
            <a:solidFill>
              <a:schemeClr val="tx1"/>
            </a:solidFill>
          </a:ln>
        </p:spPr>
      </p:pic>
      <p:pic>
        <p:nvPicPr>
          <p:cNvPr id="25"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64288" y="1521534"/>
            <a:ext cx="1723881" cy="5075818"/>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86414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p:cNvSpPr txBox="1">
            <a:spLocks noChangeArrowheads="1"/>
          </p:cNvSpPr>
          <p:nvPr/>
        </p:nvSpPr>
        <p:spPr bwMode="auto">
          <a:xfrm>
            <a:off x="1042988" y="3141663"/>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sz="1600"/>
          </a:p>
        </p:txBody>
      </p:sp>
      <p:sp>
        <p:nvSpPr>
          <p:cNvPr id="51203" name="Titel 1"/>
          <p:cNvSpPr txBox="1">
            <a:spLocks/>
          </p:cNvSpPr>
          <p:nvPr/>
        </p:nvSpPr>
        <p:spPr bwMode="auto">
          <a:xfrm>
            <a:off x="0" y="116632"/>
            <a:ext cx="91440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de-DE" sz="2400" b="1" dirty="0">
                <a:cs typeface="Arial" panose="020B0604020202020204" pitchFamily="34" charset="0"/>
              </a:rPr>
              <a:t>HISPEC P</a:t>
            </a:r>
            <a:r>
              <a:rPr lang="de-DE" altLang="de-DE" sz="2400" b="1" dirty="0" smtClean="0">
                <a:cs typeface="Arial" panose="020B0604020202020204" pitchFamily="34" charset="0"/>
              </a:rPr>
              <a:t>hase </a:t>
            </a:r>
            <a:r>
              <a:rPr lang="de-DE" altLang="de-DE" sz="2400" b="1" dirty="0">
                <a:cs typeface="Arial" panose="020B0604020202020204" pitchFamily="34" charset="0"/>
              </a:rPr>
              <a:t>0 </a:t>
            </a:r>
            <a:r>
              <a:rPr lang="de-DE" altLang="de-DE" sz="2400" b="1" dirty="0" err="1" smtClean="0">
                <a:cs typeface="Arial" panose="020B0604020202020204" pitchFamily="34" charset="0"/>
              </a:rPr>
              <a:t>Successfully</a:t>
            </a:r>
            <a:r>
              <a:rPr lang="de-DE" altLang="de-DE" sz="2400" b="1" dirty="0" smtClean="0">
                <a:cs typeface="Arial" panose="020B0604020202020204" pitchFamily="34" charset="0"/>
              </a:rPr>
              <a:t> </a:t>
            </a:r>
            <a:r>
              <a:rPr lang="de-DE" altLang="de-DE" sz="2400" b="1" dirty="0" err="1" smtClean="0">
                <a:cs typeface="Arial" panose="020B0604020202020204" pitchFamily="34" charset="0"/>
              </a:rPr>
              <a:t>used</a:t>
            </a:r>
            <a:r>
              <a:rPr lang="de-DE" altLang="de-DE" sz="2400" b="1" dirty="0" smtClean="0">
                <a:cs typeface="Arial" panose="020B0604020202020204" pitchFamily="34" charset="0"/>
              </a:rPr>
              <a:t> </a:t>
            </a:r>
            <a:r>
              <a:rPr lang="de-DE" altLang="de-DE" sz="2400" b="1" dirty="0" err="1">
                <a:cs typeface="Arial" panose="020B0604020202020204" pitchFamily="34" charset="0"/>
              </a:rPr>
              <a:t>for</a:t>
            </a:r>
            <a:r>
              <a:rPr lang="de-DE" altLang="de-DE" sz="2400" b="1" dirty="0">
                <a:cs typeface="Arial" panose="020B0604020202020204" pitchFamily="34" charset="0"/>
              </a:rPr>
              <a:t> </a:t>
            </a:r>
            <a:r>
              <a:rPr lang="de-DE" altLang="de-DE" sz="2400" b="1" dirty="0" err="1">
                <a:cs typeface="Arial" panose="020B0604020202020204" pitchFamily="34" charset="0"/>
              </a:rPr>
              <a:t>P</a:t>
            </a:r>
            <a:r>
              <a:rPr lang="de-DE" altLang="de-DE" sz="2400" b="1" dirty="0" err="1" smtClean="0">
                <a:cs typeface="Arial" panose="020B0604020202020204" pitchFamily="34" charset="0"/>
              </a:rPr>
              <a:t>hysics</a:t>
            </a:r>
            <a:r>
              <a:rPr lang="de-DE" altLang="de-DE" sz="2400" b="1" dirty="0" smtClean="0">
                <a:cs typeface="Arial" panose="020B0604020202020204" pitchFamily="34" charset="0"/>
              </a:rPr>
              <a:t> </a:t>
            </a:r>
            <a:r>
              <a:rPr lang="de-DE" altLang="de-DE" sz="2400" b="1" dirty="0" err="1">
                <a:cs typeface="Arial" panose="020B0604020202020204" pitchFamily="34" charset="0"/>
              </a:rPr>
              <a:t>C</a:t>
            </a:r>
            <a:r>
              <a:rPr lang="de-DE" altLang="de-DE" sz="2400" b="1" dirty="0" err="1" smtClean="0">
                <a:cs typeface="Arial" panose="020B0604020202020204" pitchFamily="34" charset="0"/>
              </a:rPr>
              <a:t>ampaign</a:t>
            </a:r>
            <a:r>
              <a:rPr lang="de-DE" altLang="de-DE" sz="2400" b="1" dirty="0">
                <a:solidFill>
                  <a:schemeClr val="accent2"/>
                </a:solidFill>
                <a:cs typeface="Arial" panose="020B0604020202020204" pitchFamily="34" charset="0"/>
                <a:sym typeface="Symbol" pitchFamily="18" charset="2"/>
              </a:rPr>
              <a:t/>
            </a:r>
            <a:br>
              <a:rPr lang="de-DE" altLang="de-DE" sz="2400" b="1" dirty="0">
                <a:solidFill>
                  <a:schemeClr val="accent2"/>
                </a:solidFill>
                <a:cs typeface="Arial" panose="020B0604020202020204" pitchFamily="34" charset="0"/>
                <a:sym typeface="Symbol" pitchFamily="18" charset="2"/>
              </a:rPr>
            </a:br>
            <a:endParaRPr lang="de-DE" altLang="de-DE" sz="2400" b="1" dirty="0">
              <a:solidFill>
                <a:srgbClr val="00599D"/>
              </a:solidFill>
              <a:cs typeface="Arial" panose="020B0604020202020204" pitchFamily="34" charset="0"/>
            </a:endParaRPr>
          </a:p>
        </p:txBody>
      </p:sp>
      <p:grpSp>
        <p:nvGrpSpPr>
          <p:cNvPr id="5" name="Gruppieren 4"/>
          <p:cNvGrpSpPr/>
          <p:nvPr/>
        </p:nvGrpSpPr>
        <p:grpSpPr>
          <a:xfrm>
            <a:off x="685800" y="899939"/>
            <a:ext cx="7558608" cy="5337373"/>
            <a:chOff x="685800" y="899939"/>
            <a:chExt cx="7886700" cy="5913437"/>
          </a:xfrm>
        </p:grpSpPr>
        <p:pic>
          <p:nvPicPr>
            <p:cNvPr id="51204" name="Picture 4" descr="Set-up-May-2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99939"/>
              <a:ext cx="7886700" cy="59134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2962275"/>
              <a:ext cx="7754937" cy="9334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708688"/>
                    </a:outerShdw>
                  </a:effectLst>
                </a14:hiddenEffects>
              </a:ext>
            </a:extLst>
          </p:spPr>
        </p:pic>
        <p:sp>
          <p:nvSpPr>
            <p:cNvPr id="51206" name="Textfeld 1"/>
            <p:cNvSpPr txBox="1">
              <a:spLocks noChangeArrowheads="1"/>
            </p:cNvSpPr>
            <p:nvPr/>
          </p:nvSpPr>
          <p:spPr bwMode="auto">
            <a:xfrm rot="20112020">
              <a:off x="5611813" y="5563330"/>
              <a:ext cx="2949575" cy="716090"/>
            </a:xfrm>
            <a:prstGeom prst="rect">
              <a:avLst/>
            </a:prstGeom>
            <a:solidFill>
              <a:schemeClr val="bg1"/>
            </a:solidFill>
            <a:ln w="9525">
              <a:noFill/>
              <a:miter lim="800000"/>
              <a:headEnd/>
              <a:tailEnd/>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b="1" dirty="0">
                  <a:solidFill>
                    <a:srgbClr val="A50021"/>
                  </a:solidFill>
                  <a:cs typeface="Arial" panose="020B0604020202020204" pitchFamily="34" charset="0"/>
                </a:rPr>
                <a:t>First </a:t>
              </a:r>
              <a:r>
                <a:rPr lang="de-DE" altLang="de-DE" b="1" dirty="0" err="1">
                  <a:solidFill>
                    <a:srgbClr val="A50021"/>
                  </a:solidFill>
                  <a:cs typeface="Arial" panose="020B0604020202020204" pitchFamily="34" charset="0"/>
                </a:rPr>
                <a:t>implementation</a:t>
              </a:r>
              <a:r>
                <a:rPr lang="de-DE" altLang="de-DE" b="1" dirty="0">
                  <a:solidFill>
                    <a:srgbClr val="A50021"/>
                  </a:solidFill>
                  <a:cs typeface="Arial" panose="020B0604020202020204" pitchFamily="34" charset="0"/>
                </a:rPr>
                <a:t> </a:t>
              </a:r>
              <a:r>
                <a:rPr lang="de-DE" altLang="de-DE" b="1" dirty="0" err="1">
                  <a:solidFill>
                    <a:srgbClr val="A50021"/>
                  </a:solidFill>
                  <a:cs typeface="Arial" panose="020B0604020202020204" pitchFamily="34" charset="0"/>
                </a:rPr>
                <a:t>of</a:t>
              </a:r>
              <a:r>
                <a:rPr lang="de-DE" altLang="de-DE" b="1" dirty="0">
                  <a:solidFill>
                    <a:srgbClr val="A50021"/>
                  </a:solidFill>
                  <a:cs typeface="Arial" panose="020B0604020202020204" pitchFamily="34" charset="0"/>
                </a:rPr>
                <a:t> FAIR/NUSTAR/HISPEC</a:t>
              </a:r>
            </a:p>
          </p:txBody>
        </p:sp>
        <p:sp>
          <p:nvSpPr>
            <p:cNvPr id="2" name="Textfeld 1"/>
            <p:cNvSpPr txBox="1"/>
            <p:nvPr/>
          </p:nvSpPr>
          <p:spPr>
            <a:xfrm>
              <a:off x="742429" y="984303"/>
              <a:ext cx="7754938" cy="1122062"/>
            </a:xfrm>
            <a:prstGeom prst="rect">
              <a:avLst/>
            </a:prstGeom>
            <a:solidFill>
              <a:schemeClr val="bg1">
                <a:alpha val="93000"/>
              </a:schemeClr>
            </a:solidFill>
            <a:ln>
              <a:noFill/>
            </a:ln>
          </p:spPr>
          <p:txBody>
            <a:bodyPr tIns="90000" bIns="90000" anchor="ctr" anchorCtr="0">
              <a:spAutoFit/>
            </a:bodyPr>
            <a:lstStyle/>
            <a:p>
              <a:pPr algn="ctr">
                <a:defRPr/>
              </a:pPr>
              <a:r>
                <a:rPr lang="de-DE" dirty="0">
                  <a:solidFill>
                    <a:srgbClr val="002060"/>
                  </a:solidFill>
                </a:rPr>
                <a:t>The </a:t>
              </a:r>
              <a:r>
                <a:rPr lang="de-DE" dirty="0" err="1">
                  <a:solidFill>
                    <a:srgbClr val="002060"/>
                  </a:solidFill>
                </a:rPr>
                <a:t>fully</a:t>
              </a:r>
              <a:r>
                <a:rPr lang="de-DE" dirty="0">
                  <a:solidFill>
                    <a:srgbClr val="002060"/>
                  </a:solidFill>
                </a:rPr>
                <a:t> </a:t>
              </a:r>
              <a:r>
                <a:rPr lang="de-DE" dirty="0" err="1">
                  <a:solidFill>
                    <a:srgbClr val="002060"/>
                  </a:solidFill>
                </a:rPr>
                <a:t>functional</a:t>
              </a:r>
              <a:r>
                <a:rPr lang="de-DE" dirty="0">
                  <a:solidFill>
                    <a:srgbClr val="002060"/>
                  </a:solidFill>
                </a:rPr>
                <a:t> </a:t>
              </a:r>
              <a:r>
                <a:rPr lang="de-DE" dirty="0" err="1">
                  <a:solidFill>
                    <a:srgbClr val="002060"/>
                  </a:solidFill>
                </a:rPr>
                <a:t>set-up</a:t>
              </a:r>
              <a:r>
                <a:rPr lang="de-DE" dirty="0">
                  <a:solidFill>
                    <a:srgbClr val="002060"/>
                  </a:solidFill>
                </a:rPr>
                <a:t> </a:t>
              </a:r>
              <a:r>
                <a:rPr lang="de-DE" dirty="0" err="1">
                  <a:solidFill>
                    <a:srgbClr val="002060"/>
                  </a:solidFill>
                </a:rPr>
                <a:t>has</a:t>
              </a:r>
              <a:r>
                <a:rPr lang="de-DE" dirty="0">
                  <a:solidFill>
                    <a:srgbClr val="002060"/>
                  </a:solidFill>
                </a:rPr>
                <a:t> </a:t>
              </a:r>
              <a:r>
                <a:rPr lang="de-DE" dirty="0" err="1">
                  <a:solidFill>
                    <a:srgbClr val="002060"/>
                  </a:solidFill>
                </a:rPr>
                <a:t>been</a:t>
              </a:r>
              <a:r>
                <a:rPr lang="de-DE" dirty="0">
                  <a:solidFill>
                    <a:srgbClr val="002060"/>
                  </a:solidFill>
                </a:rPr>
                <a:t> </a:t>
              </a:r>
              <a:r>
                <a:rPr lang="de-DE" dirty="0" err="1">
                  <a:solidFill>
                    <a:srgbClr val="002060"/>
                  </a:solidFill>
                </a:rPr>
                <a:t>commissioned</a:t>
              </a:r>
              <a:r>
                <a:rPr lang="de-DE" dirty="0">
                  <a:solidFill>
                    <a:srgbClr val="002060"/>
                  </a:solidFill>
                </a:rPr>
                <a:t> in 2012 and </a:t>
              </a:r>
              <a:r>
                <a:rPr lang="de-DE" dirty="0" err="1">
                  <a:solidFill>
                    <a:srgbClr val="002060"/>
                  </a:solidFill>
                </a:rPr>
                <a:t>employed</a:t>
              </a:r>
              <a:r>
                <a:rPr lang="de-DE" dirty="0">
                  <a:solidFill>
                    <a:srgbClr val="002060"/>
                  </a:solidFill>
                </a:rPr>
                <a:t> </a:t>
              </a:r>
              <a:r>
                <a:rPr lang="de-DE" dirty="0" err="1">
                  <a:solidFill>
                    <a:srgbClr val="002060"/>
                  </a:solidFill>
                </a:rPr>
                <a:t>until</a:t>
              </a:r>
              <a:r>
                <a:rPr lang="de-DE" dirty="0">
                  <a:solidFill>
                    <a:srgbClr val="002060"/>
                  </a:solidFill>
                </a:rPr>
                <a:t> April 2014 </a:t>
              </a:r>
              <a:r>
                <a:rPr lang="de-DE" dirty="0" err="1">
                  <a:solidFill>
                    <a:srgbClr val="002060"/>
                  </a:solidFill>
                </a:rPr>
                <a:t>for</a:t>
              </a:r>
              <a:r>
                <a:rPr lang="de-DE" dirty="0">
                  <a:solidFill>
                    <a:srgbClr val="002060"/>
                  </a:solidFill>
                </a:rPr>
                <a:t> </a:t>
              </a:r>
              <a:r>
                <a:rPr lang="de-DE" dirty="0" err="1">
                  <a:solidFill>
                    <a:srgbClr val="002060"/>
                  </a:solidFill>
                </a:rPr>
                <a:t>gamma</a:t>
              </a:r>
              <a:r>
                <a:rPr lang="de-DE" dirty="0">
                  <a:solidFill>
                    <a:srgbClr val="002060"/>
                  </a:solidFill>
                </a:rPr>
                <a:t> </a:t>
              </a:r>
              <a:r>
                <a:rPr lang="de-DE" dirty="0" err="1">
                  <a:solidFill>
                    <a:srgbClr val="002060"/>
                  </a:solidFill>
                </a:rPr>
                <a:t>spectroscopy</a:t>
              </a:r>
              <a:r>
                <a:rPr lang="de-DE" dirty="0">
                  <a:solidFill>
                    <a:srgbClr val="002060"/>
                  </a:solidFill>
                </a:rPr>
                <a:t> </a:t>
              </a:r>
              <a:r>
                <a:rPr lang="de-DE" dirty="0" err="1">
                  <a:solidFill>
                    <a:srgbClr val="002060"/>
                  </a:solidFill>
                </a:rPr>
                <a:t>experiments</a:t>
              </a:r>
              <a:r>
                <a:rPr lang="de-DE" dirty="0">
                  <a:solidFill>
                    <a:srgbClr val="002060"/>
                  </a:solidFill>
                </a:rPr>
                <a:t> at </a:t>
              </a:r>
              <a:r>
                <a:rPr lang="de-DE" dirty="0" err="1">
                  <a:solidFill>
                    <a:srgbClr val="002060"/>
                  </a:solidFill>
                </a:rPr>
                <a:t>the</a:t>
              </a:r>
              <a:r>
                <a:rPr lang="de-DE" dirty="0">
                  <a:solidFill>
                    <a:srgbClr val="002060"/>
                  </a:solidFill>
                </a:rPr>
                <a:t> FRS at GSI</a:t>
              </a:r>
            </a:p>
          </p:txBody>
        </p:sp>
      </p:grpSp>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6" name="Foliennummernplatzhalter 5"/>
          <p:cNvSpPr>
            <a:spLocks noGrp="1"/>
          </p:cNvSpPr>
          <p:nvPr>
            <p:ph type="sldNum" sz="quarter" idx="10"/>
          </p:nvPr>
        </p:nvSpPr>
        <p:spPr/>
        <p:txBody>
          <a:bodyPr/>
          <a:lstStyle/>
          <a:p>
            <a:pPr>
              <a:defRPr/>
            </a:pPr>
            <a:fld id="{0E96D1CE-466B-4BA2-A52F-D805C2047C43}" type="slidenum">
              <a:rPr lang="de-DE" altLang="de-DE" smtClean="0"/>
              <a:pPr>
                <a:defRPr/>
              </a:pPr>
              <a:t>60</a:t>
            </a:fld>
            <a:endParaRPr lang="de-DE" altLang="de-DE"/>
          </a:p>
        </p:txBody>
      </p:sp>
    </p:spTree>
    <p:extLst>
      <p:ext uri="{BB962C8B-B14F-4D97-AF65-F5344CB8AC3E}">
        <p14:creationId xmlns:p14="http://schemas.microsoft.com/office/powerpoint/2010/main" val="15847303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el 1"/>
          <p:cNvSpPr txBox="1">
            <a:spLocks/>
          </p:cNvSpPr>
          <p:nvPr/>
        </p:nvSpPr>
        <p:spPr bwMode="auto">
          <a:xfrm>
            <a:off x="0" y="58142"/>
            <a:ext cx="91440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de-DE" sz="2800" b="1" dirty="0">
                <a:cs typeface="Arial" panose="020B0604020202020204" pitchFamily="34" charset="0"/>
              </a:rPr>
              <a:t>DESPEC – DEGAS TDR </a:t>
            </a:r>
            <a:r>
              <a:rPr lang="de-DE" altLang="de-DE" sz="2800" b="1" dirty="0" err="1">
                <a:cs typeface="Arial" panose="020B0604020202020204" pitchFamily="34" charset="0"/>
              </a:rPr>
              <a:t>S</a:t>
            </a:r>
            <a:r>
              <a:rPr lang="de-DE" altLang="de-DE" sz="2800" b="1" dirty="0" err="1" smtClean="0">
                <a:cs typeface="Arial" panose="020B0604020202020204" pitchFamily="34" charset="0"/>
              </a:rPr>
              <a:t>ubmitted</a:t>
            </a:r>
            <a:r>
              <a:rPr lang="de-DE" altLang="de-DE" sz="2800" dirty="0">
                <a:solidFill>
                  <a:schemeClr val="accent2"/>
                </a:solidFill>
                <a:latin typeface="Calibri" pitchFamily="34" charset="0"/>
                <a:sym typeface="Symbol" pitchFamily="18" charset="2"/>
              </a:rPr>
              <a:t/>
            </a:r>
            <a:br>
              <a:rPr lang="de-DE" altLang="de-DE" sz="2800" dirty="0">
                <a:solidFill>
                  <a:schemeClr val="accent2"/>
                </a:solidFill>
                <a:latin typeface="Calibri" pitchFamily="34" charset="0"/>
                <a:sym typeface="Symbol" pitchFamily="18" charset="2"/>
              </a:rPr>
            </a:br>
            <a:endParaRPr lang="de-DE" altLang="de-DE" sz="2800" dirty="0">
              <a:solidFill>
                <a:srgbClr val="00599D"/>
              </a:solidFill>
            </a:endParaRPr>
          </a:p>
        </p:txBody>
      </p:sp>
      <p:sp>
        <p:nvSpPr>
          <p:cNvPr id="2" name="Textfeld 1"/>
          <p:cNvSpPr txBox="1"/>
          <p:nvPr/>
        </p:nvSpPr>
        <p:spPr>
          <a:xfrm>
            <a:off x="251521" y="869688"/>
            <a:ext cx="8622604" cy="674200"/>
          </a:xfrm>
          <a:prstGeom prst="rect">
            <a:avLst/>
          </a:prstGeom>
          <a:solidFill>
            <a:srgbClr val="FFCC99">
              <a:alpha val="86000"/>
            </a:srgbClr>
          </a:solidFill>
          <a:ln w="12700">
            <a:solidFill>
              <a:srgbClr val="F3900D"/>
            </a:solidFill>
          </a:ln>
        </p:spPr>
        <p:txBody>
          <a:bodyPr wrap="square" tIns="90000" bIns="90000" anchor="ctr" anchorCtr="0">
            <a:spAutoFit/>
          </a:bodyPr>
          <a:lstStyle>
            <a:defPPr>
              <a:defRPr lang="de-DE"/>
            </a:defPPr>
            <a:lvl1pPr algn="l">
              <a:defRPr sz="1600"/>
            </a:lvl1pPr>
          </a:lstStyle>
          <a:p>
            <a:pPr algn="ctr"/>
            <a:r>
              <a:rPr lang="de-DE" b="1" dirty="0" err="1"/>
              <a:t>Following</a:t>
            </a:r>
            <a:r>
              <a:rPr lang="de-DE" b="1" dirty="0"/>
              <a:t> extensive R&amp;D </a:t>
            </a:r>
            <a:r>
              <a:rPr lang="de-DE" b="1" dirty="0" err="1"/>
              <a:t>work</a:t>
            </a:r>
            <a:r>
              <a:rPr lang="de-DE" b="1" dirty="0"/>
              <a:t> a TDR </a:t>
            </a:r>
            <a:r>
              <a:rPr lang="de-DE" b="1" dirty="0" err="1"/>
              <a:t>for</a:t>
            </a:r>
            <a:r>
              <a:rPr lang="de-DE" b="1" dirty="0"/>
              <a:t> </a:t>
            </a:r>
            <a:r>
              <a:rPr lang="de-DE" b="1" dirty="0" err="1"/>
              <a:t>the</a:t>
            </a:r>
            <a:r>
              <a:rPr lang="de-DE" b="1" dirty="0"/>
              <a:t> </a:t>
            </a:r>
            <a:r>
              <a:rPr lang="de-DE" b="1" dirty="0" err="1"/>
              <a:t>first</a:t>
            </a:r>
            <a:r>
              <a:rPr lang="de-DE" b="1" dirty="0"/>
              <a:t> </a:t>
            </a:r>
            <a:r>
              <a:rPr lang="de-DE" b="1" dirty="0" err="1"/>
              <a:t>two</a:t>
            </a:r>
            <a:r>
              <a:rPr lang="de-DE" b="1" dirty="0"/>
              <a:t> </a:t>
            </a:r>
            <a:r>
              <a:rPr lang="de-DE" b="1" dirty="0" err="1"/>
              <a:t>phases</a:t>
            </a:r>
            <a:r>
              <a:rPr lang="de-DE" b="1" dirty="0"/>
              <a:t> </a:t>
            </a:r>
            <a:r>
              <a:rPr lang="de-DE" b="1" dirty="0" err="1"/>
              <a:t>of</a:t>
            </a:r>
            <a:r>
              <a:rPr lang="de-DE" b="1" dirty="0"/>
              <a:t> DEGAS </a:t>
            </a:r>
            <a:r>
              <a:rPr lang="de-DE" b="1" dirty="0" err="1"/>
              <a:t>has</a:t>
            </a:r>
            <a:r>
              <a:rPr lang="de-DE" b="1" dirty="0"/>
              <a:t> </a:t>
            </a:r>
            <a:r>
              <a:rPr lang="de-DE" b="1" dirty="0" err="1"/>
              <a:t>been</a:t>
            </a:r>
            <a:r>
              <a:rPr lang="de-DE" b="1" dirty="0"/>
              <a:t> </a:t>
            </a:r>
            <a:r>
              <a:rPr lang="de-DE" b="1" dirty="0" err="1"/>
              <a:t>written</a:t>
            </a:r>
            <a:r>
              <a:rPr lang="de-DE" b="1" dirty="0"/>
              <a:t> and </a:t>
            </a:r>
            <a:r>
              <a:rPr lang="de-DE" b="1" dirty="0" err="1"/>
              <a:t>submitted</a:t>
            </a:r>
            <a:r>
              <a:rPr lang="de-DE" b="1" dirty="0"/>
              <a:t> </a:t>
            </a:r>
            <a:r>
              <a:rPr lang="de-DE" b="1" dirty="0" err="1"/>
              <a:t>to</a:t>
            </a:r>
            <a:r>
              <a:rPr lang="de-DE" b="1" dirty="0"/>
              <a:t> FAIR in August </a:t>
            </a:r>
          </a:p>
        </p:txBody>
      </p:sp>
      <p:grpSp>
        <p:nvGrpSpPr>
          <p:cNvPr id="5" name="Gruppieren 4"/>
          <p:cNvGrpSpPr/>
          <p:nvPr/>
        </p:nvGrpSpPr>
        <p:grpSpPr>
          <a:xfrm>
            <a:off x="251520" y="1700808"/>
            <a:ext cx="8640960" cy="1800001"/>
            <a:chOff x="251520" y="1773015"/>
            <a:chExt cx="8640960" cy="1800001"/>
          </a:xfrm>
        </p:grpSpPr>
        <p:grpSp>
          <p:nvGrpSpPr>
            <p:cNvPr id="4" name="Gruppieren 3"/>
            <p:cNvGrpSpPr/>
            <p:nvPr/>
          </p:nvGrpSpPr>
          <p:grpSpPr>
            <a:xfrm>
              <a:off x="251520" y="1773015"/>
              <a:ext cx="5624468" cy="1800001"/>
              <a:chOff x="195263" y="1835273"/>
              <a:chExt cx="5624468" cy="1639328"/>
            </a:xfrm>
          </p:grpSpPr>
          <p:pic>
            <p:nvPicPr>
              <p:cNvPr id="52228" name="Picture 71686"/>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95263" y="1835273"/>
                <a:ext cx="2810965" cy="1639328"/>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2229" name="Picture 71687"/>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971800" y="1835273"/>
                <a:ext cx="2847931" cy="1639328"/>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grpSp>
        <p:pic>
          <p:nvPicPr>
            <p:cNvPr id="52230" name="Grafik 9"/>
            <p:cNvPicPr>
              <a:picLocks noChangeAspect="1" noChangeArrowheads="1"/>
            </p:cNvPicPr>
            <p:nvPr/>
          </p:nvPicPr>
          <p:blipFill>
            <a:blip r:embed="rId7" cstate="print">
              <a:lum bright="3000" contrast="34000"/>
              <a:extLst>
                <a:ext uri="{28A0092B-C50C-407E-A947-70E740481C1C}">
                  <a14:useLocalDpi xmlns:a14="http://schemas.microsoft.com/office/drawing/2010/main" val="0"/>
                </a:ext>
              </a:extLst>
            </a:blip>
            <a:srcRect/>
            <a:stretch>
              <a:fillRect/>
            </a:stretch>
          </p:blipFill>
          <p:spPr bwMode="auto">
            <a:xfrm>
              <a:off x="5960046" y="1773015"/>
              <a:ext cx="2932434" cy="1800001"/>
            </a:xfrm>
            <a:prstGeom prst="rect">
              <a:avLst/>
            </a:prstGeom>
            <a:noFill/>
            <a:ln w="12700">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sp>
        <p:nvSpPr>
          <p:cNvPr id="11" name="Textfeld 10"/>
          <p:cNvSpPr txBox="1"/>
          <p:nvPr/>
        </p:nvSpPr>
        <p:spPr>
          <a:xfrm>
            <a:off x="251520" y="3573016"/>
            <a:ext cx="8622605" cy="1659085"/>
          </a:xfrm>
          <a:prstGeom prst="rect">
            <a:avLst/>
          </a:prstGeom>
          <a:solidFill>
            <a:srgbClr val="FFCC99">
              <a:alpha val="86000"/>
            </a:srgbClr>
          </a:solidFill>
          <a:ln w="12700">
            <a:solidFill>
              <a:srgbClr val="F3900D"/>
            </a:solidFill>
          </a:ln>
        </p:spPr>
        <p:txBody>
          <a:bodyPr wrap="square" tIns="90000" bIns="90000" anchor="ctr" anchorCtr="0">
            <a:spAutoFit/>
          </a:bodyPr>
          <a:lstStyle/>
          <a:p>
            <a:pPr algn="just">
              <a:defRPr/>
            </a:pPr>
            <a:r>
              <a:rPr lang="de-DE" sz="1600" dirty="0"/>
              <a:t>DEGAS will </a:t>
            </a:r>
            <a:r>
              <a:rPr lang="de-DE" sz="1600" dirty="0" err="1"/>
              <a:t>be</a:t>
            </a:r>
            <a:r>
              <a:rPr lang="de-DE" sz="1600" dirty="0"/>
              <a:t> a </a:t>
            </a:r>
            <a:r>
              <a:rPr lang="de-DE" sz="1600" dirty="0" err="1"/>
              <a:t>highly</a:t>
            </a:r>
            <a:r>
              <a:rPr lang="de-DE" sz="1600" dirty="0"/>
              <a:t> sensitive </a:t>
            </a:r>
            <a:r>
              <a:rPr lang="de-DE" sz="1600" dirty="0" err="1"/>
              <a:t>gamma</a:t>
            </a:r>
            <a:r>
              <a:rPr lang="de-DE" sz="1600" dirty="0"/>
              <a:t> </a:t>
            </a:r>
            <a:r>
              <a:rPr lang="de-DE" sz="1600" dirty="0" err="1"/>
              <a:t>array</a:t>
            </a:r>
            <a:r>
              <a:rPr lang="de-DE" sz="1600" dirty="0"/>
              <a:t> </a:t>
            </a:r>
            <a:r>
              <a:rPr lang="de-DE" sz="1600" dirty="0" err="1"/>
              <a:t>for</a:t>
            </a:r>
            <a:r>
              <a:rPr lang="de-DE" sz="1600" dirty="0"/>
              <a:t> </a:t>
            </a:r>
            <a:r>
              <a:rPr lang="de-DE" sz="1600" dirty="0" err="1"/>
              <a:t>decay</a:t>
            </a:r>
            <a:r>
              <a:rPr lang="de-DE" sz="1600" dirty="0"/>
              <a:t> </a:t>
            </a:r>
            <a:r>
              <a:rPr lang="de-DE" sz="1600" dirty="0" err="1"/>
              <a:t>spectroscopy</a:t>
            </a:r>
            <a:r>
              <a:rPr lang="de-DE" sz="1600" dirty="0"/>
              <a:t> </a:t>
            </a:r>
            <a:r>
              <a:rPr lang="de-DE" sz="1600" dirty="0" err="1"/>
              <a:t>together</a:t>
            </a:r>
            <a:r>
              <a:rPr lang="de-DE" sz="1600" dirty="0"/>
              <a:t> </a:t>
            </a:r>
            <a:r>
              <a:rPr lang="de-DE" sz="1600" dirty="0" err="1"/>
              <a:t>with</a:t>
            </a:r>
            <a:r>
              <a:rPr lang="de-DE" sz="1600" dirty="0"/>
              <a:t> </a:t>
            </a:r>
            <a:r>
              <a:rPr lang="de-DE" sz="1600" dirty="0" err="1"/>
              <a:t>the</a:t>
            </a:r>
            <a:r>
              <a:rPr lang="de-DE" sz="1600" dirty="0"/>
              <a:t> </a:t>
            </a:r>
            <a:r>
              <a:rPr lang="de-DE" sz="1600" dirty="0" err="1"/>
              <a:t>implantation</a:t>
            </a:r>
            <a:r>
              <a:rPr lang="de-DE" sz="1600" dirty="0"/>
              <a:t> </a:t>
            </a:r>
            <a:r>
              <a:rPr lang="de-DE" sz="1600" dirty="0" err="1"/>
              <a:t>array</a:t>
            </a:r>
            <a:r>
              <a:rPr lang="de-DE" sz="1600" dirty="0"/>
              <a:t> AIDA. DEGAS </a:t>
            </a:r>
            <a:r>
              <a:rPr lang="de-DE" sz="1600" dirty="0" err="1"/>
              <a:t>is</a:t>
            </a:r>
            <a:r>
              <a:rPr lang="de-DE" sz="1600" dirty="0"/>
              <a:t> </a:t>
            </a:r>
            <a:r>
              <a:rPr lang="de-DE" sz="1600" dirty="0" err="1"/>
              <a:t>the</a:t>
            </a:r>
            <a:r>
              <a:rPr lang="de-DE" sz="1600" dirty="0"/>
              <a:t> </a:t>
            </a:r>
            <a:r>
              <a:rPr lang="de-DE" sz="1600" dirty="0" err="1"/>
              <a:t>core</a:t>
            </a:r>
            <a:r>
              <a:rPr lang="de-DE" sz="1600" dirty="0"/>
              <a:t> </a:t>
            </a:r>
            <a:r>
              <a:rPr lang="de-DE" sz="1600" dirty="0" err="1"/>
              <a:t>device</a:t>
            </a:r>
            <a:r>
              <a:rPr lang="de-DE" sz="1600" dirty="0"/>
              <a:t> </a:t>
            </a:r>
            <a:r>
              <a:rPr lang="de-DE" sz="1600" dirty="0" err="1"/>
              <a:t>of</a:t>
            </a:r>
            <a:r>
              <a:rPr lang="de-DE" sz="1600" dirty="0"/>
              <a:t> DESPEC and will </a:t>
            </a:r>
            <a:r>
              <a:rPr lang="de-DE" sz="1600" dirty="0" err="1"/>
              <a:t>be</a:t>
            </a:r>
            <a:r>
              <a:rPr lang="de-DE" sz="1600" dirty="0"/>
              <a:t> </a:t>
            </a:r>
            <a:r>
              <a:rPr lang="de-DE" sz="1600" dirty="0" err="1"/>
              <a:t>realized</a:t>
            </a:r>
            <a:r>
              <a:rPr lang="de-DE" sz="1600" dirty="0"/>
              <a:t> in </a:t>
            </a:r>
            <a:r>
              <a:rPr lang="de-DE" sz="1600" dirty="0" err="1"/>
              <a:t>three</a:t>
            </a:r>
            <a:r>
              <a:rPr lang="de-DE" sz="1600" dirty="0"/>
              <a:t> </a:t>
            </a:r>
            <a:r>
              <a:rPr lang="de-DE" sz="1600" dirty="0" err="1"/>
              <a:t>phases</a:t>
            </a:r>
            <a:r>
              <a:rPr lang="de-DE" sz="1600" dirty="0"/>
              <a:t>:</a:t>
            </a:r>
          </a:p>
          <a:p>
            <a:pPr marL="285750" indent="-285750" algn="l">
              <a:buFont typeface="Arial" panose="020B0604020202020204" pitchFamily="34" charset="0"/>
              <a:buChar char="•"/>
              <a:defRPr/>
            </a:pPr>
            <a:r>
              <a:rPr lang="de-DE" sz="1600" dirty="0"/>
              <a:t>Phase I: 26 Triple EUROBALL Cluster </a:t>
            </a:r>
            <a:r>
              <a:rPr lang="de-DE" sz="1600" dirty="0" err="1"/>
              <a:t>Ge</a:t>
            </a:r>
            <a:r>
              <a:rPr lang="de-DE" sz="1600" dirty="0"/>
              <a:t> </a:t>
            </a:r>
            <a:r>
              <a:rPr lang="de-DE" sz="1600" dirty="0" err="1"/>
              <a:t>detectors</a:t>
            </a:r>
            <a:r>
              <a:rPr lang="de-DE" sz="1600" dirty="0"/>
              <a:t> </a:t>
            </a:r>
            <a:r>
              <a:rPr lang="de-DE" sz="1600" dirty="0" err="1"/>
              <a:t>reconfigured</a:t>
            </a:r>
            <a:r>
              <a:rPr lang="de-DE" sz="1600" dirty="0"/>
              <a:t> </a:t>
            </a:r>
            <a:r>
              <a:rPr lang="de-DE" sz="1600" dirty="0" err="1"/>
              <a:t>from</a:t>
            </a:r>
            <a:r>
              <a:rPr lang="de-DE" sz="1600" dirty="0"/>
              <a:t> RISING</a:t>
            </a:r>
          </a:p>
          <a:p>
            <a:pPr marL="285750" indent="-285750" algn="l">
              <a:buFont typeface="Arial" panose="020B0604020202020204" pitchFamily="34" charset="0"/>
              <a:buChar char="•"/>
              <a:defRPr/>
            </a:pPr>
            <a:r>
              <a:rPr lang="de-DE" sz="1600" dirty="0"/>
              <a:t>Phase II: </a:t>
            </a:r>
            <a:r>
              <a:rPr lang="de-DE" sz="1600" dirty="0" err="1"/>
              <a:t>Complementing</a:t>
            </a:r>
            <a:r>
              <a:rPr lang="de-DE" sz="1600" dirty="0"/>
              <a:t> </a:t>
            </a:r>
            <a:r>
              <a:rPr lang="de-DE" sz="1600" dirty="0" err="1"/>
              <a:t>phase</a:t>
            </a:r>
            <a:r>
              <a:rPr lang="de-DE" sz="1600" dirty="0"/>
              <a:t> I </a:t>
            </a:r>
            <a:r>
              <a:rPr lang="de-DE" sz="1600" dirty="0" err="1"/>
              <a:t>detectors</a:t>
            </a:r>
            <a:r>
              <a:rPr lang="de-DE" sz="1600" dirty="0"/>
              <a:t> </a:t>
            </a:r>
            <a:r>
              <a:rPr lang="de-DE" sz="1600" dirty="0" err="1"/>
              <a:t>by</a:t>
            </a:r>
            <a:r>
              <a:rPr lang="de-DE" sz="1600" dirty="0"/>
              <a:t> AGATA type </a:t>
            </a:r>
            <a:r>
              <a:rPr lang="de-DE" sz="1600" dirty="0" err="1"/>
              <a:t>clusters</a:t>
            </a:r>
            <a:endParaRPr lang="de-DE" sz="1600" dirty="0"/>
          </a:p>
          <a:p>
            <a:pPr marL="285750" indent="-285750" algn="l">
              <a:buFont typeface="Arial" panose="020B0604020202020204" pitchFamily="34" charset="0"/>
              <a:buChar char="•"/>
              <a:defRPr/>
            </a:pPr>
            <a:r>
              <a:rPr lang="de-DE" sz="1600" dirty="0"/>
              <a:t>Phase III: Further </a:t>
            </a:r>
            <a:r>
              <a:rPr lang="de-DE" sz="1600" dirty="0" err="1"/>
              <a:t>development</a:t>
            </a:r>
            <a:r>
              <a:rPr lang="de-DE" sz="1600" dirty="0"/>
              <a:t> </a:t>
            </a:r>
            <a:r>
              <a:rPr lang="de-DE" sz="1600" dirty="0" err="1"/>
              <a:t>into</a:t>
            </a:r>
            <a:r>
              <a:rPr lang="de-DE" sz="1600" dirty="0"/>
              <a:t> a </a:t>
            </a:r>
            <a:r>
              <a:rPr lang="de-DE" sz="1600" dirty="0" err="1"/>
              <a:t>full</a:t>
            </a:r>
            <a:r>
              <a:rPr lang="de-DE" sz="1600" dirty="0"/>
              <a:t> </a:t>
            </a:r>
            <a:r>
              <a:rPr lang="de-DE" sz="1600" dirty="0" err="1"/>
              <a:t>imaging</a:t>
            </a:r>
            <a:r>
              <a:rPr lang="de-DE" sz="1600" dirty="0"/>
              <a:t> </a:t>
            </a:r>
            <a:r>
              <a:rPr lang="de-DE" sz="1600" dirty="0" err="1"/>
              <a:t>array</a:t>
            </a:r>
            <a:endParaRPr lang="de-DE" sz="1600" dirty="0"/>
          </a:p>
        </p:txBody>
      </p:sp>
      <p:sp>
        <p:nvSpPr>
          <p:cNvPr id="52232" name="Textfeld 2"/>
          <p:cNvSpPr txBox="1">
            <a:spLocks noChangeArrowheads="1"/>
          </p:cNvSpPr>
          <p:nvPr/>
        </p:nvSpPr>
        <p:spPr bwMode="auto">
          <a:xfrm>
            <a:off x="251520" y="5347088"/>
            <a:ext cx="8622605" cy="674200"/>
          </a:xfrm>
          <a:prstGeom prst="rect">
            <a:avLst/>
          </a:prstGeom>
          <a:solidFill>
            <a:srgbClr val="8FBB77">
              <a:alpha val="26000"/>
            </a:srgbClr>
          </a:solidFill>
          <a:ln w="12700">
            <a:solidFill>
              <a:schemeClr val="accent2">
                <a:lumMod val="75000"/>
              </a:schemeClr>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b="1" dirty="0" err="1">
                <a:solidFill>
                  <a:schemeClr val="accent2">
                    <a:lumMod val="75000"/>
                  </a:schemeClr>
                </a:solidFill>
              </a:rPr>
              <a:t>Designed</a:t>
            </a:r>
            <a:r>
              <a:rPr lang="de-DE" altLang="de-DE" sz="1600" b="1" dirty="0">
                <a:solidFill>
                  <a:schemeClr val="accent2">
                    <a:lumMod val="75000"/>
                  </a:schemeClr>
                </a:solidFill>
              </a:rPr>
              <a:t> </a:t>
            </a:r>
            <a:r>
              <a:rPr lang="de-DE" altLang="de-DE" sz="1600" b="1" dirty="0" err="1">
                <a:solidFill>
                  <a:schemeClr val="accent2">
                    <a:lumMod val="75000"/>
                  </a:schemeClr>
                </a:solidFill>
              </a:rPr>
              <a:t>for</a:t>
            </a:r>
            <a:r>
              <a:rPr lang="de-DE" altLang="de-DE" sz="1600" b="1" dirty="0">
                <a:solidFill>
                  <a:schemeClr val="accent2">
                    <a:lumMod val="75000"/>
                  </a:schemeClr>
                </a:solidFill>
              </a:rPr>
              <a:t> a </a:t>
            </a:r>
            <a:r>
              <a:rPr lang="de-DE" altLang="de-DE" sz="1600" b="1" dirty="0" err="1">
                <a:solidFill>
                  <a:schemeClr val="accent2">
                    <a:lumMod val="75000"/>
                  </a:schemeClr>
                </a:solidFill>
              </a:rPr>
              <a:t>full</a:t>
            </a:r>
            <a:r>
              <a:rPr lang="de-DE" altLang="de-DE" sz="1600" b="1" dirty="0">
                <a:solidFill>
                  <a:schemeClr val="accent2">
                    <a:lumMod val="75000"/>
                  </a:schemeClr>
                </a:solidFill>
              </a:rPr>
              <a:t> </a:t>
            </a:r>
            <a:r>
              <a:rPr lang="de-DE" altLang="de-DE" sz="1600" b="1" dirty="0" err="1">
                <a:solidFill>
                  <a:schemeClr val="accent2">
                    <a:lumMod val="75000"/>
                  </a:schemeClr>
                </a:solidFill>
              </a:rPr>
              <a:t>energy</a:t>
            </a:r>
            <a:r>
              <a:rPr lang="de-DE" altLang="de-DE" sz="1600" b="1" dirty="0">
                <a:solidFill>
                  <a:schemeClr val="accent2">
                    <a:lumMod val="75000"/>
                  </a:schemeClr>
                </a:solidFill>
              </a:rPr>
              <a:t> </a:t>
            </a:r>
            <a:r>
              <a:rPr lang="de-DE" altLang="de-DE" sz="1600" b="1" dirty="0" err="1">
                <a:solidFill>
                  <a:schemeClr val="accent2">
                    <a:lumMod val="75000"/>
                  </a:schemeClr>
                </a:solidFill>
              </a:rPr>
              <a:t>efficiency</a:t>
            </a:r>
            <a:r>
              <a:rPr lang="de-DE" altLang="de-DE" sz="1600" b="1" dirty="0">
                <a:solidFill>
                  <a:schemeClr val="accent2">
                    <a:lumMod val="75000"/>
                  </a:schemeClr>
                </a:solidFill>
              </a:rPr>
              <a:t> &gt;20% DEGAS will </a:t>
            </a:r>
            <a:r>
              <a:rPr lang="de-DE" altLang="de-DE" sz="1600" b="1" dirty="0" err="1">
                <a:solidFill>
                  <a:schemeClr val="accent2">
                    <a:lumMod val="75000"/>
                  </a:schemeClr>
                </a:solidFill>
              </a:rPr>
              <a:t>even</a:t>
            </a:r>
            <a:r>
              <a:rPr lang="de-DE" altLang="de-DE" sz="1600" b="1" dirty="0">
                <a:solidFill>
                  <a:schemeClr val="accent2">
                    <a:lumMod val="75000"/>
                  </a:schemeClr>
                </a:solidFill>
              </a:rPr>
              <a:t> </a:t>
            </a:r>
            <a:r>
              <a:rPr lang="de-DE" altLang="de-DE" sz="1600" b="1" dirty="0" err="1">
                <a:solidFill>
                  <a:schemeClr val="accent2">
                    <a:lumMod val="75000"/>
                  </a:schemeClr>
                </a:solidFill>
              </a:rPr>
              <a:t>surpass</a:t>
            </a:r>
            <a:r>
              <a:rPr lang="de-DE" altLang="de-DE" sz="1600" b="1" dirty="0">
                <a:solidFill>
                  <a:schemeClr val="accent2">
                    <a:lumMod val="75000"/>
                  </a:schemeClr>
                </a:solidFill>
              </a:rPr>
              <a:t> </a:t>
            </a:r>
            <a:r>
              <a:rPr lang="de-DE" altLang="de-DE" sz="1600" b="1" dirty="0" err="1">
                <a:solidFill>
                  <a:schemeClr val="accent2">
                    <a:lumMod val="75000"/>
                  </a:schemeClr>
                </a:solidFill>
              </a:rPr>
              <a:t>the</a:t>
            </a:r>
            <a:r>
              <a:rPr lang="de-DE" altLang="de-DE" sz="1600" b="1" dirty="0">
                <a:solidFill>
                  <a:schemeClr val="accent2">
                    <a:lumMod val="75000"/>
                  </a:schemeClr>
                </a:solidFill>
              </a:rPr>
              <a:t> RISING </a:t>
            </a:r>
            <a:r>
              <a:rPr lang="de-DE" altLang="de-DE" sz="1600" b="1" dirty="0" err="1">
                <a:solidFill>
                  <a:schemeClr val="accent2">
                    <a:lumMod val="75000"/>
                  </a:schemeClr>
                </a:solidFill>
              </a:rPr>
              <a:t>array</a:t>
            </a:r>
            <a:r>
              <a:rPr lang="de-DE" altLang="de-DE" sz="1600" b="1" dirty="0">
                <a:solidFill>
                  <a:schemeClr val="accent2">
                    <a:lumMod val="75000"/>
                  </a:schemeClr>
                </a:solidFill>
              </a:rPr>
              <a:t> </a:t>
            </a:r>
            <a:r>
              <a:rPr lang="de-DE" altLang="de-DE" sz="1600" b="1" dirty="0" err="1">
                <a:solidFill>
                  <a:schemeClr val="accent2">
                    <a:lumMod val="75000"/>
                  </a:schemeClr>
                </a:solidFill>
              </a:rPr>
              <a:t>which</a:t>
            </a:r>
            <a:r>
              <a:rPr lang="de-DE" altLang="de-DE" sz="1600" b="1" dirty="0">
                <a:solidFill>
                  <a:schemeClr val="accent2">
                    <a:lumMod val="75000"/>
                  </a:schemeClr>
                </a:solidFill>
              </a:rPr>
              <a:t> </a:t>
            </a:r>
            <a:r>
              <a:rPr lang="de-DE" altLang="de-DE" sz="1600" b="1" dirty="0" err="1">
                <a:solidFill>
                  <a:schemeClr val="accent2">
                    <a:lumMod val="75000"/>
                  </a:schemeClr>
                </a:solidFill>
              </a:rPr>
              <a:t>holds</a:t>
            </a:r>
            <a:r>
              <a:rPr lang="de-DE" altLang="de-DE" sz="1600" b="1" dirty="0">
                <a:solidFill>
                  <a:schemeClr val="accent2">
                    <a:lumMod val="75000"/>
                  </a:schemeClr>
                </a:solidFill>
              </a:rPr>
              <a:t> </a:t>
            </a:r>
            <a:r>
              <a:rPr lang="de-DE" altLang="de-DE" sz="1600" b="1" dirty="0" err="1">
                <a:solidFill>
                  <a:schemeClr val="accent2">
                    <a:lumMod val="75000"/>
                  </a:schemeClr>
                </a:solidFill>
              </a:rPr>
              <a:t>the</a:t>
            </a:r>
            <a:r>
              <a:rPr lang="de-DE" altLang="de-DE" sz="1600" b="1" dirty="0">
                <a:solidFill>
                  <a:schemeClr val="accent2">
                    <a:lumMod val="75000"/>
                  </a:schemeClr>
                </a:solidFill>
              </a:rPr>
              <a:t> </a:t>
            </a:r>
            <a:r>
              <a:rPr lang="de-DE" altLang="de-DE" sz="1600" b="1" dirty="0" err="1">
                <a:solidFill>
                  <a:schemeClr val="accent2">
                    <a:lumMod val="75000"/>
                  </a:schemeClr>
                </a:solidFill>
              </a:rPr>
              <a:t>world</a:t>
            </a:r>
            <a:r>
              <a:rPr lang="de-DE" altLang="de-DE" sz="1600" b="1" dirty="0">
                <a:solidFill>
                  <a:schemeClr val="accent2">
                    <a:lumMod val="75000"/>
                  </a:schemeClr>
                </a:solidFill>
              </a:rPr>
              <a:t> </a:t>
            </a:r>
            <a:r>
              <a:rPr lang="de-DE" altLang="de-DE" sz="1600" b="1" dirty="0" err="1">
                <a:solidFill>
                  <a:schemeClr val="accent2">
                    <a:lumMod val="75000"/>
                  </a:schemeClr>
                </a:solidFill>
              </a:rPr>
              <a:t>record</a:t>
            </a:r>
            <a:r>
              <a:rPr lang="de-DE" altLang="de-DE" sz="1600" b="1" dirty="0">
                <a:solidFill>
                  <a:schemeClr val="accent2">
                    <a:lumMod val="75000"/>
                  </a:schemeClr>
                </a:solidFill>
              </a:rPr>
              <a:t> in </a:t>
            </a:r>
            <a:r>
              <a:rPr lang="de-DE" altLang="de-DE" sz="1600" b="1" dirty="0" err="1">
                <a:solidFill>
                  <a:schemeClr val="accent2">
                    <a:lumMod val="75000"/>
                  </a:schemeClr>
                </a:solidFill>
              </a:rPr>
              <a:t>efficiency</a:t>
            </a:r>
            <a:r>
              <a:rPr lang="de-DE" altLang="de-DE" sz="1600" b="1" dirty="0">
                <a:solidFill>
                  <a:schemeClr val="accent2">
                    <a:lumMod val="75000"/>
                  </a:schemeClr>
                </a:solidFill>
              </a:rPr>
              <a:t> </a:t>
            </a:r>
            <a:r>
              <a:rPr lang="de-DE" altLang="de-DE" sz="1600" b="1" dirty="0" err="1">
                <a:solidFill>
                  <a:schemeClr val="accent2">
                    <a:lumMod val="75000"/>
                  </a:schemeClr>
                </a:solidFill>
              </a:rPr>
              <a:t>and</a:t>
            </a:r>
            <a:r>
              <a:rPr lang="de-DE" altLang="de-DE" sz="1600" b="1" dirty="0">
                <a:solidFill>
                  <a:schemeClr val="accent2">
                    <a:lumMod val="75000"/>
                  </a:schemeClr>
                </a:solidFill>
              </a:rPr>
              <a:t> </a:t>
            </a:r>
            <a:r>
              <a:rPr lang="de-DE" altLang="de-DE" sz="1600" b="1" dirty="0" err="1">
                <a:solidFill>
                  <a:schemeClr val="accent2">
                    <a:lumMod val="75000"/>
                  </a:schemeClr>
                </a:solidFill>
              </a:rPr>
              <a:t>sensitivity</a:t>
            </a:r>
            <a:r>
              <a:rPr lang="de-DE" altLang="de-DE" sz="1600" b="1" dirty="0">
                <a:solidFill>
                  <a:schemeClr val="accent2">
                    <a:lumMod val="75000"/>
                  </a:schemeClr>
                </a:solidFill>
              </a:rPr>
              <a:t> </a:t>
            </a:r>
            <a:r>
              <a:rPr lang="de-DE" altLang="de-DE" sz="1600" b="1" dirty="0" err="1">
                <a:solidFill>
                  <a:schemeClr val="accent2">
                    <a:lumMod val="75000"/>
                  </a:schemeClr>
                </a:solidFill>
              </a:rPr>
              <a:t>for</a:t>
            </a:r>
            <a:r>
              <a:rPr lang="de-DE" altLang="de-DE" sz="1600" b="1" dirty="0">
                <a:solidFill>
                  <a:schemeClr val="accent2">
                    <a:lumMod val="75000"/>
                  </a:schemeClr>
                </a:solidFill>
              </a:rPr>
              <a:t> </a:t>
            </a:r>
            <a:r>
              <a:rPr lang="de-DE" altLang="de-DE" sz="1600" b="1" dirty="0" err="1">
                <a:solidFill>
                  <a:schemeClr val="accent2">
                    <a:lumMod val="75000"/>
                  </a:schemeClr>
                </a:solidFill>
              </a:rPr>
              <a:t>decay</a:t>
            </a:r>
            <a:r>
              <a:rPr lang="de-DE" altLang="de-DE" sz="1600" b="1" dirty="0">
                <a:solidFill>
                  <a:schemeClr val="accent2">
                    <a:lumMod val="75000"/>
                  </a:schemeClr>
                </a:solidFill>
              </a:rPr>
              <a:t> </a:t>
            </a:r>
            <a:r>
              <a:rPr lang="de-DE" altLang="de-DE" sz="1600" b="1" dirty="0" err="1">
                <a:solidFill>
                  <a:schemeClr val="accent2">
                    <a:lumMod val="75000"/>
                  </a:schemeClr>
                </a:solidFill>
              </a:rPr>
              <a:t>experiments</a:t>
            </a:r>
            <a:r>
              <a:rPr lang="de-DE" altLang="de-DE" sz="1600" b="1" dirty="0">
                <a:solidFill>
                  <a:schemeClr val="accent2">
                    <a:lumMod val="75000"/>
                  </a:schemeClr>
                </a:solidFill>
              </a:rPr>
              <a:t>!</a:t>
            </a:r>
          </a:p>
        </p:txBody>
      </p:sp>
      <p:sp>
        <p:nvSpPr>
          <p:cNvPr id="10"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6" name="Foliennummernplatzhalter 5"/>
          <p:cNvSpPr>
            <a:spLocks noGrp="1"/>
          </p:cNvSpPr>
          <p:nvPr>
            <p:ph type="sldNum" sz="quarter" idx="10"/>
          </p:nvPr>
        </p:nvSpPr>
        <p:spPr/>
        <p:txBody>
          <a:bodyPr/>
          <a:lstStyle/>
          <a:p>
            <a:pPr>
              <a:defRPr/>
            </a:pPr>
            <a:fld id="{0E96D1CE-466B-4BA2-A52F-D805C2047C43}" type="slidenum">
              <a:rPr lang="de-DE" altLang="de-DE" smtClean="0"/>
              <a:pPr>
                <a:defRPr/>
              </a:pPr>
              <a:t>61</a:t>
            </a:fld>
            <a:endParaRPr lang="de-DE" altLang="de-DE"/>
          </a:p>
        </p:txBody>
      </p:sp>
    </p:spTree>
    <p:extLst>
      <p:ext uri="{BB962C8B-B14F-4D97-AF65-F5344CB8AC3E}">
        <p14:creationId xmlns:p14="http://schemas.microsoft.com/office/powerpoint/2010/main" val="1059924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el 1"/>
          <p:cNvSpPr txBox="1">
            <a:spLocks/>
          </p:cNvSpPr>
          <p:nvPr/>
        </p:nvSpPr>
        <p:spPr bwMode="auto">
          <a:xfrm>
            <a:off x="0" y="58142"/>
            <a:ext cx="9144000" cy="49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de-DE" sz="2800" b="1" dirty="0">
                <a:cs typeface="Arial" panose="020B0604020202020204" pitchFamily="34" charset="0"/>
              </a:rPr>
              <a:t>DESPEC – DEGAS EDAQ E</a:t>
            </a:r>
            <a:r>
              <a:rPr lang="de-DE" altLang="de-DE" sz="2800" b="1" dirty="0" smtClean="0">
                <a:cs typeface="Arial" panose="020B0604020202020204" pitchFamily="34" charset="0"/>
              </a:rPr>
              <a:t>valuation</a:t>
            </a:r>
            <a:endParaRPr lang="de-DE" altLang="de-DE" sz="2800" b="1" dirty="0">
              <a:solidFill>
                <a:srgbClr val="00599D"/>
              </a:solidFill>
              <a:cs typeface="Arial" panose="020B0604020202020204" pitchFamily="34" charset="0"/>
            </a:endParaRPr>
          </a:p>
        </p:txBody>
      </p:sp>
      <p:sp>
        <p:nvSpPr>
          <p:cNvPr id="2" name="Textfeld 1"/>
          <p:cNvSpPr txBox="1"/>
          <p:nvPr/>
        </p:nvSpPr>
        <p:spPr>
          <a:xfrm>
            <a:off x="4567238" y="990600"/>
            <a:ext cx="4149725" cy="1905307"/>
          </a:xfrm>
          <a:prstGeom prst="rect">
            <a:avLst/>
          </a:prstGeom>
          <a:solidFill>
            <a:srgbClr val="8FBB77">
              <a:alpha val="26000"/>
            </a:srgbClr>
          </a:solidFill>
          <a:ln w="12700">
            <a:solidFill>
              <a:srgbClr val="8FBB77"/>
            </a:solidFill>
          </a:ln>
        </p:spPr>
        <p:txBody>
          <a:bodyPr tIns="90000" bIns="90000" anchor="ctr" anchorCtr="0">
            <a:spAutoFit/>
          </a:bodyPr>
          <a:lstStyle/>
          <a:p>
            <a:pPr algn="just">
              <a:defRPr/>
            </a:pPr>
            <a:r>
              <a:rPr lang="de-DE" sz="1600" b="1" dirty="0" err="1"/>
              <a:t>Currently</a:t>
            </a:r>
            <a:r>
              <a:rPr lang="de-DE" sz="1600" b="1" dirty="0"/>
              <a:t> </a:t>
            </a:r>
            <a:r>
              <a:rPr lang="de-DE" sz="1600" b="1" dirty="0" err="1"/>
              <a:t>several</a:t>
            </a:r>
            <a:r>
              <a:rPr lang="de-DE" sz="1600" b="1" dirty="0"/>
              <a:t> </a:t>
            </a:r>
            <a:r>
              <a:rPr lang="de-DE" sz="1600" b="1" dirty="0" err="1"/>
              <a:t>options</a:t>
            </a:r>
            <a:r>
              <a:rPr lang="de-DE" sz="1600" b="1" dirty="0"/>
              <a:t> </a:t>
            </a:r>
            <a:r>
              <a:rPr lang="de-DE" sz="1600" b="1" dirty="0" err="1"/>
              <a:t>for</a:t>
            </a:r>
            <a:r>
              <a:rPr lang="de-DE" sz="1600" b="1" dirty="0"/>
              <a:t> </a:t>
            </a:r>
            <a:r>
              <a:rPr lang="de-DE" sz="1600" b="1" dirty="0" err="1"/>
              <a:t>the</a:t>
            </a:r>
            <a:r>
              <a:rPr lang="de-DE" sz="1600" b="1" dirty="0"/>
              <a:t> </a:t>
            </a:r>
            <a:r>
              <a:rPr lang="de-DE" sz="1600" b="1" dirty="0" err="1"/>
              <a:t>data</a:t>
            </a:r>
            <a:r>
              <a:rPr lang="de-DE" sz="1600" b="1" dirty="0"/>
              <a:t> </a:t>
            </a:r>
            <a:r>
              <a:rPr lang="de-DE" sz="1600" b="1" dirty="0" err="1"/>
              <a:t>acquisition</a:t>
            </a:r>
            <a:r>
              <a:rPr lang="de-DE" sz="1600" b="1" dirty="0"/>
              <a:t> </a:t>
            </a:r>
            <a:r>
              <a:rPr lang="de-DE" sz="1600" b="1" dirty="0" err="1"/>
              <a:t>of</a:t>
            </a:r>
            <a:r>
              <a:rPr lang="de-DE" sz="1600" b="1" dirty="0"/>
              <a:t> DEGAS </a:t>
            </a:r>
            <a:r>
              <a:rPr lang="de-DE" sz="1600" b="1" dirty="0" err="1"/>
              <a:t>phase</a:t>
            </a:r>
            <a:r>
              <a:rPr lang="de-DE" sz="1600" b="1" dirty="0"/>
              <a:t> I </a:t>
            </a:r>
            <a:r>
              <a:rPr lang="de-DE" sz="1600" b="1" dirty="0" err="1"/>
              <a:t>are</a:t>
            </a:r>
            <a:r>
              <a:rPr lang="de-DE" sz="1600" b="1" dirty="0"/>
              <a:t> </a:t>
            </a:r>
            <a:r>
              <a:rPr lang="de-DE" sz="1600" b="1" dirty="0" err="1"/>
              <a:t>under</a:t>
            </a:r>
            <a:r>
              <a:rPr lang="de-DE" sz="1600" b="1" dirty="0"/>
              <a:t> </a:t>
            </a:r>
            <a:r>
              <a:rPr lang="de-DE" sz="1600" b="1" dirty="0" err="1" smtClean="0"/>
              <a:t>evaluation</a:t>
            </a:r>
            <a:r>
              <a:rPr lang="de-DE" sz="1600" b="1" dirty="0" smtClean="0"/>
              <a:t>. A </a:t>
            </a:r>
            <a:r>
              <a:rPr lang="de-DE" sz="1600" b="1" dirty="0"/>
              <a:t>FEBEX </a:t>
            </a:r>
            <a:r>
              <a:rPr lang="de-DE" sz="1600" b="1" dirty="0" err="1"/>
              <a:t>based</a:t>
            </a:r>
            <a:r>
              <a:rPr lang="de-DE" sz="1600" b="1" dirty="0"/>
              <a:t> </a:t>
            </a:r>
            <a:r>
              <a:rPr lang="de-DE" sz="1600" b="1" dirty="0" err="1"/>
              <a:t>system</a:t>
            </a:r>
            <a:r>
              <a:rPr lang="de-DE" sz="1600" b="1" dirty="0"/>
              <a:t> </a:t>
            </a:r>
            <a:r>
              <a:rPr lang="de-DE" sz="1600" b="1" dirty="0" err="1"/>
              <a:t>has</a:t>
            </a:r>
            <a:r>
              <a:rPr lang="de-DE" sz="1600" b="1" dirty="0"/>
              <a:t> </a:t>
            </a:r>
            <a:r>
              <a:rPr lang="de-DE" sz="1600" b="1" dirty="0" err="1"/>
              <a:t>already</a:t>
            </a:r>
            <a:r>
              <a:rPr lang="de-DE" sz="1600" b="1" dirty="0"/>
              <a:t> </a:t>
            </a:r>
            <a:r>
              <a:rPr lang="de-DE" sz="1600" b="1" dirty="0" err="1"/>
              <a:t>proven</a:t>
            </a:r>
            <a:r>
              <a:rPr lang="de-DE" sz="1600" b="1" dirty="0"/>
              <a:t> </a:t>
            </a:r>
            <a:r>
              <a:rPr lang="de-DE" sz="1600" b="1" dirty="0" err="1"/>
              <a:t>to</a:t>
            </a:r>
            <a:r>
              <a:rPr lang="de-DE" sz="1600" b="1" dirty="0"/>
              <a:t> </a:t>
            </a:r>
            <a:r>
              <a:rPr lang="de-DE" sz="1600" b="1" dirty="0" err="1"/>
              <a:t>fullfill</a:t>
            </a:r>
            <a:r>
              <a:rPr lang="de-DE" sz="1600" b="1" dirty="0"/>
              <a:t> </a:t>
            </a:r>
            <a:r>
              <a:rPr lang="de-DE" sz="1600" b="1" dirty="0" err="1"/>
              <a:t>the</a:t>
            </a:r>
            <a:r>
              <a:rPr lang="de-DE" sz="1600" b="1" dirty="0"/>
              <a:t> </a:t>
            </a:r>
            <a:r>
              <a:rPr lang="de-DE" sz="1600" b="1" dirty="0" err="1"/>
              <a:t>basic</a:t>
            </a:r>
            <a:r>
              <a:rPr lang="de-DE" sz="1600" b="1" dirty="0"/>
              <a:t> </a:t>
            </a:r>
            <a:r>
              <a:rPr lang="de-DE" sz="1600" b="1" dirty="0" err="1"/>
              <a:t>requirements</a:t>
            </a:r>
            <a:r>
              <a:rPr lang="de-DE" sz="1600" b="1" dirty="0"/>
              <a:t>. Other </a:t>
            </a:r>
            <a:r>
              <a:rPr lang="de-DE" sz="1600" b="1" dirty="0" err="1"/>
              <a:t>options</a:t>
            </a:r>
            <a:r>
              <a:rPr lang="de-DE" sz="1600" b="1" dirty="0"/>
              <a:t> </a:t>
            </a:r>
            <a:r>
              <a:rPr lang="de-DE" sz="1600" b="1" dirty="0" err="1"/>
              <a:t>to</a:t>
            </a:r>
            <a:r>
              <a:rPr lang="de-DE" sz="1600" b="1" dirty="0"/>
              <a:t> </a:t>
            </a:r>
            <a:r>
              <a:rPr lang="de-DE" sz="1600" b="1" dirty="0" err="1"/>
              <a:t>be</a:t>
            </a:r>
            <a:r>
              <a:rPr lang="de-DE" sz="1600" b="1" dirty="0"/>
              <a:t> </a:t>
            </a:r>
            <a:r>
              <a:rPr lang="de-DE" sz="1600" b="1" dirty="0" err="1"/>
              <a:t>checked</a:t>
            </a:r>
            <a:r>
              <a:rPr lang="de-DE" sz="1600" b="1" dirty="0"/>
              <a:t> </a:t>
            </a:r>
            <a:r>
              <a:rPr lang="de-DE" sz="1600" b="1" dirty="0" err="1"/>
              <a:t>are</a:t>
            </a:r>
            <a:r>
              <a:rPr lang="de-DE" sz="1600" b="1" dirty="0"/>
              <a:t> </a:t>
            </a:r>
            <a:r>
              <a:rPr lang="de-DE" sz="1600" b="1" dirty="0" err="1"/>
              <a:t>commercial</a:t>
            </a:r>
            <a:r>
              <a:rPr lang="de-DE" sz="1600" b="1" dirty="0"/>
              <a:t> </a:t>
            </a:r>
            <a:r>
              <a:rPr lang="de-DE" sz="1600" b="1" dirty="0" err="1"/>
              <a:t>digitizers</a:t>
            </a:r>
            <a:r>
              <a:rPr lang="de-DE" sz="1600" b="1" dirty="0"/>
              <a:t> and </a:t>
            </a:r>
            <a:r>
              <a:rPr lang="de-DE" sz="1600" b="1" dirty="0" err="1"/>
              <a:t>the</a:t>
            </a:r>
            <a:r>
              <a:rPr lang="de-DE" sz="1600" b="1" dirty="0"/>
              <a:t> </a:t>
            </a:r>
            <a:r>
              <a:rPr lang="de-DE" sz="1600" b="1" dirty="0" err="1"/>
              <a:t>new</a:t>
            </a:r>
            <a:r>
              <a:rPr lang="de-DE" sz="1600" b="1" dirty="0"/>
              <a:t> AGATA </a:t>
            </a:r>
            <a:r>
              <a:rPr lang="de-DE" sz="1600" b="1" dirty="0" err="1" smtClean="0"/>
              <a:t>electronics</a:t>
            </a:r>
            <a:r>
              <a:rPr lang="de-DE" sz="1600" b="1" dirty="0"/>
              <a:t>.</a:t>
            </a:r>
          </a:p>
        </p:txBody>
      </p:sp>
      <p:pic>
        <p:nvPicPr>
          <p:cNvPr id="53252" name="Grafik 8"/>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bright="3000" contrast="20000"/>
                    </a14:imgEffect>
                  </a14:imgLayer>
                </a14:imgProps>
              </a:ext>
              <a:ext uri="{28A0092B-C50C-407E-A947-70E740481C1C}">
                <a14:useLocalDpi xmlns:a14="http://schemas.microsoft.com/office/drawing/2010/main" val="0"/>
              </a:ext>
            </a:extLst>
          </a:blip>
          <a:srcRect/>
          <a:stretch>
            <a:fillRect/>
          </a:stretch>
        </p:blipFill>
        <p:spPr bwMode="auto">
          <a:xfrm>
            <a:off x="394955" y="982400"/>
            <a:ext cx="3961021" cy="4936231"/>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3253" name="Grafik 9"/>
          <p:cNvPicPr>
            <a:picLocks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4860032" y="2996952"/>
            <a:ext cx="3605697" cy="2724791"/>
          </a:xfrm>
          <a:prstGeom prst="rect">
            <a:avLst/>
          </a:prstGeom>
          <a:noFill/>
          <a:ln w="12700">
            <a:solidFill>
              <a:srgbClr val="2AABFA"/>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3254" name="Textfeld 2"/>
          <p:cNvSpPr txBox="1">
            <a:spLocks noChangeArrowheads="1"/>
          </p:cNvSpPr>
          <p:nvPr/>
        </p:nvSpPr>
        <p:spPr bwMode="auto">
          <a:xfrm>
            <a:off x="4860033" y="5805264"/>
            <a:ext cx="3605696" cy="397201"/>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400" b="1" dirty="0"/>
              <a:t>AGATA – DIGIOPT12 </a:t>
            </a:r>
            <a:r>
              <a:rPr lang="de-DE" altLang="de-DE" sz="1400" b="1" dirty="0" err="1"/>
              <a:t>module</a:t>
            </a:r>
            <a:endParaRPr lang="de-DE" altLang="de-DE" sz="1400" b="1" dirty="0"/>
          </a:p>
        </p:txBody>
      </p:sp>
      <p:sp>
        <p:nvSpPr>
          <p:cNvPr id="53255" name="Textfeld 3"/>
          <p:cNvSpPr txBox="1">
            <a:spLocks noChangeArrowheads="1"/>
          </p:cNvSpPr>
          <p:nvPr/>
        </p:nvSpPr>
        <p:spPr bwMode="auto">
          <a:xfrm>
            <a:off x="394955" y="6021288"/>
            <a:ext cx="3961020" cy="427979"/>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b="1" dirty="0"/>
              <a:t>FEBEX </a:t>
            </a:r>
            <a:r>
              <a:rPr lang="de-DE" altLang="de-DE" sz="1600" b="1" dirty="0" err="1"/>
              <a:t>system</a:t>
            </a:r>
            <a:r>
              <a:rPr lang="de-DE" altLang="de-DE" sz="1600" b="1" dirty="0"/>
              <a:t> </a:t>
            </a:r>
            <a:r>
              <a:rPr lang="de-DE" altLang="de-DE" sz="1600" b="1" dirty="0" err="1"/>
              <a:t>for</a:t>
            </a:r>
            <a:r>
              <a:rPr lang="de-DE" altLang="de-DE" sz="1600" b="1" dirty="0"/>
              <a:t> DEGAS Phase I</a:t>
            </a:r>
          </a:p>
        </p:txBody>
      </p:sp>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4" name="Foliennummernplatzhalter 3"/>
          <p:cNvSpPr>
            <a:spLocks noGrp="1"/>
          </p:cNvSpPr>
          <p:nvPr>
            <p:ph type="sldNum" sz="quarter" idx="10"/>
          </p:nvPr>
        </p:nvSpPr>
        <p:spPr/>
        <p:txBody>
          <a:bodyPr/>
          <a:lstStyle/>
          <a:p>
            <a:pPr>
              <a:defRPr/>
            </a:pPr>
            <a:fld id="{0E96D1CE-466B-4BA2-A52F-D805C2047C43}" type="slidenum">
              <a:rPr lang="de-DE" altLang="de-DE" smtClean="0"/>
              <a:pPr>
                <a:defRPr/>
              </a:pPr>
              <a:t>62</a:t>
            </a:fld>
            <a:endParaRPr lang="de-DE" altLang="de-DE"/>
          </a:p>
        </p:txBody>
      </p:sp>
    </p:spTree>
    <p:extLst>
      <p:ext uri="{BB962C8B-B14F-4D97-AF65-F5344CB8AC3E}">
        <p14:creationId xmlns:p14="http://schemas.microsoft.com/office/powerpoint/2010/main" val="14057245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idx="4294967295"/>
          </p:nvPr>
        </p:nvSpPr>
        <p:spPr bwMode="auto">
          <a:xfrm>
            <a:off x="0" y="44624"/>
            <a:ext cx="9144000" cy="5486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sz="2800" b="1" dirty="0" smtClean="0">
                <a:solidFill>
                  <a:schemeClr val="tx1"/>
                </a:solidFill>
                <a:latin typeface="Arial" panose="020B0604020202020204" pitchFamily="34" charset="0"/>
                <a:cs typeface="Arial" panose="020B0604020202020204" pitchFamily="34" charset="0"/>
              </a:rPr>
              <a:t>TOF Detector Test Bench</a:t>
            </a:r>
            <a:endParaRPr lang="de-DE" altLang="de-DE" sz="2800" b="1" dirty="0" smtClean="0">
              <a:solidFill>
                <a:schemeClr val="tx1"/>
              </a:solidFill>
              <a:latin typeface="Arial" panose="020B0604020202020204" pitchFamily="34" charset="0"/>
              <a:cs typeface="Arial" panose="020B0604020202020204" pitchFamily="34" charset="0"/>
            </a:endParaRPr>
          </a:p>
        </p:txBody>
      </p:sp>
      <p:grpSp>
        <p:nvGrpSpPr>
          <p:cNvPr id="56323" name="Group 1074"/>
          <p:cNvGrpSpPr>
            <a:grpSpLocks/>
          </p:cNvGrpSpPr>
          <p:nvPr/>
        </p:nvGrpSpPr>
        <p:grpSpPr bwMode="auto">
          <a:xfrm>
            <a:off x="662359" y="3894286"/>
            <a:ext cx="4557713" cy="2559050"/>
            <a:chOff x="371" y="778"/>
            <a:chExt cx="2885" cy="1881"/>
          </a:xfrm>
        </p:grpSpPr>
        <p:sp>
          <p:nvSpPr>
            <p:cNvPr id="56331" name="Freeform 4"/>
            <p:cNvSpPr>
              <a:spLocks/>
            </p:cNvSpPr>
            <p:nvPr/>
          </p:nvSpPr>
          <p:spPr bwMode="auto">
            <a:xfrm>
              <a:off x="738" y="1354"/>
              <a:ext cx="13" cy="54"/>
            </a:xfrm>
            <a:custGeom>
              <a:avLst/>
              <a:gdLst>
                <a:gd name="T0" fmla="*/ 2147483647 w 13"/>
                <a:gd name="T1" fmla="*/ 0 h 54"/>
                <a:gd name="T2" fmla="*/ 0 w 13"/>
                <a:gd name="T3" fmla="*/ 2147483647 h 54"/>
                <a:gd name="T4" fmla="*/ 0 w 13"/>
                <a:gd name="T5" fmla="*/ 2147483647 h 54"/>
                <a:gd name="T6" fmla="*/ 2147483647 w 13"/>
                <a:gd name="T7" fmla="*/ 2147483647 h 54"/>
                <a:gd name="T8" fmla="*/ 2147483647 w 13"/>
                <a:gd name="T9" fmla="*/ 2147483647 h 54"/>
                <a:gd name="T10" fmla="*/ 2147483647 w 13"/>
                <a:gd name="T11" fmla="*/ 0 h 54"/>
                <a:gd name="T12" fmla="*/ 2147483647 w 13"/>
                <a:gd name="T13" fmla="*/ 0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54">
                  <a:moveTo>
                    <a:pt x="3" y="0"/>
                  </a:moveTo>
                  <a:lnTo>
                    <a:pt x="0" y="23"/>
                  </a:lnTo>
                  <a:lnTo>
                    <a:pt x="0" y="54"/>
                  </a:lnTo>
                  <a:lnTo>
                    <a:pt x="11" y="54"/>
                  </a:lnTo>
                  <a:lnTo>
                    <a:pt x="11" y="23"/>
                  </a:lnTo>
                  <a:lnTo>
                    <a:pt x="13" y="0"/>
                  </a:lnTo>
                  <a:lnTo>
                    <a:pt x="3"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32" name="Freeform 5"/>
            <p:cNvSpPr>
              <a:spLocks/>
            </p:cNvSpPr>
            <p:nvPr/>
          </p:nvSpPr>
          <p:spPr bwMode="auto">
            <a:xfrm>
              <a:off x="741" y="1290"/>
              <a:ext cx="21" cy="54"/>
            </a:xfrm>
            <a:custGeom>
              <a:avLst/>
              <a:gdLst>
                <a:gd name="T0" fmla="*/ 2147483647 w 21"/>
                <a:gd name="T1" fmla="*/ 0 h 54"/>
                <a:gd name="T2" fmla="*/ 2147483647 w 21"/>
                <a:gd name="T3" fmla="*/ 2147483647 h 54"/>
                <a:gd name="T4" fmla="*/ 2147483647 w 21"/>
                <a:gd name="T5" fmla="*/ 2147483647 h 54"/>
                <a:gd name="T6" fmla="*/ 0 w 21"/>
                <a:gd name="T7" fmla="*/ 2147483647 h 54"/>
                <a:gd name="T8" fmla="*/ 2147483647 w 21"/>
                <a:gd name="T9" fmla="*/ 2147483647 h 54"/>
                <a:gd name="T10" fmla="*/ 2147483647 w 21"/>
                <a:gd name="T11" fmla="*/ 2147483647 h 54"/>
                <a:gd name="T12" fmla="*/ 2147483647 w 21"/>
                <a:gd name="T13" fmla="*/ 2147483647 h 54"/>
                <a:gd name="T14" fmla="*/ 2147483647 w 21"/>
                <a:gd name="T15" fmla="*/ 0 h 54"/>
                <a:gd name="T16" fmla="*/ 2147483647 w 21"/>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54">
                  <a:moveTo>
                    <a:pt x="10" y="0"/>
                  </a:moveTo>
                  <a:lnTo>
                    <a:pt x="8" y="2"/>
                  </a:lnTo>
                  <a:lnTo>
                    <a:pt x="3" y="31"/>
                  </a:lnTo>
                  <a:lnTo>
                    <a:pt x="0" y="51"/>
                  </a:lnTo>
                  <a:lnTo>
                    <a:pt x="10" y="54"/>
                  </a:lnTo>
                  <a:lnTo>
                    <a:pt x="16" y="31"/>
                  </a:lnTo>
                  <a:lnTo>
                    <a:pt x="18" y="5"/>
                  </a:lnTo>
                  <a:lnTo>
                    <a:pt x="21" y="0"/>
                  </a:lnTo>
                  <a:lnTo>
                    <a:pt x="10"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33" name="Freeform 6"/>
            <p:cNvSpPr>
              <a:spLocks/>
            </p:cNvSpPr>
            <p:nvPr/>
          </p:nvSpPr>
          <p:spPr bwMode="auto">
            <a:xfrm>
              <a:off x="754" y="1225"/>
              <a:ext cx="26" cy="54"/>
            </a:xfrm>
            <a:custGeom>
              <a:avLst/>
              <a:gdLst>
                <a:gd name="T0" fmla="*/ 2147483647 w 26"/>
                <a:gd name="T1" fmla="*/ 0 h 54"/>
                <a:gd name="T2" fmla="*/ 2147483647 w 26"/>
                <a:gd name="T3" fmla="*/ 2147483647 h 54"/>
                <a:gd name="T4" fmla="*/ 2147483647 w 26"/>
                <a:gd name="T5" fmla="*/ 2147483647 h 54"/>
                <a:gd name="T6" fmla="*/ 0 w 26"/>
                <a:gd name="T7" fmla="*/ 2147483647 h 54"/>
                <a:gd name="T8" fmla="*/ 2147483647 w 26"/>
                <a:gd name="T9" fmla="*/ 2147483647 h 54"/>
                <a:gd name="T10" fmla="*/ 2147483647 w 26"/>
                <a:gd name="T11" fmla="*/ 2147483647 h 54"/>
                <a:gd name="T12" fmla="*/ 2147483647 w 26"/>
                <a:gd name="T13" fmla="*/ 2147483647 h 54"/>
                <a:gd name="T14" fmla="*/ 2147483647 w 26"/>
                <a:gd name="T15" fmla="*/ 2147483647 h 54"/>
                <a:gd name="T16" fmla="*/ 2147483647 w 26"/>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54">
                  <a:moveTo>
                    <a:pt x="15" y="0"/>
                  </a:moveTo>
                  <a:lnTo>
                    <a:pt x="10" y="18"/>
                  </a:lnTo>
                  <a:lnTo>
                    <a:pt x="3" y="41"/>
                  </a:lnTo>
                  <a:lnTo>
                    <a:pt x="0" y="54"/>
                  </a:lnTo>
                  <a:lnTo>
                    <a:pt x="10" y="54"/>
                  </a:lnTo>
                  <a:lnTo>
                    <a:pt x="13" y="44"/>
                  </a:lnTo>
                  <a:lnTo>
                    <a:pt x="21" y="21"/>
                  </a:lnTo>
                  <a:lnTo>
                    <a:pt x="26" y="5"/>
                  </a:lnTo>
                  <a:lnTo>
                    <a:pt x="15"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34" name="Freeform 7"/>
            <p:cNvSpPr>
              <a:spLocks/>
            </p:cNvSpPr>
            <p:nvPr/>
          </p:nvSpPr>
          <p:spPr bwMode="auto">
            <a:xfrm>
              <a:off x="775" y="1168"/>
              <a:ext cx="33" cy="52"/>
            </a:xfrm>
            <a:custGeom>
              <a:avLst/>
              <a:gdLst>
                <a:gd name="T0" fmla="*/ 2147483647 w 33"/>
                <a:gd name="T1" fmla="*/ 0 h 52"/>
                <a:gd name="T2" fmla="*/ 2147483647 w 33"/>
                <a:gd name="T3" fmla="*/ 2147483647 h 52"/>
                <a:gd name="T4" fmla="*/ 2147483647 w 33"/>
                <a:gd name="T5" fmla="*/ 2147483647 h 52"/>
                <a:gd name="T6" fmla="*/ 0 w 33"/>
                <a:gd name="T7" fmla="*/ 2147483647 h 52"/>
                <a:gd name="T8" fmla="*/ 2147483647 w 33"/>
                <a:gd name="T9" fmla="*/ 2147483647 h 52"/>
                <a:gd name="T10" fmla="*/ 2147483647 w 33"/>
                <a:gd name="T11" fmla="*/ 2147483647 h 52"/>
                <a:gd name="T12" fmla="*/ 2147483647 w 33"/>
                <a:gd name="T13" fmla="*/ 2147483647 h 52"/>
                <a:gd name="T14" fmla="*/ 2147483647 w 33"/>
                <a:gd name="T15" fmla="*/ 2147483647 h 52"/>
                <a:gd name="T16" fmla="*/ 2147483647 w 33"/>
                <a:gd name="T17" fmla="*/ 0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 h="52">
                  <a:moveTo>
                    <a:pt x="23" y="0"/>
                  </a:moveTo>
                  <a:lnTo>
                    <a:pt x="20" y="8"/>
                  </a:lnTo>
                  <a:lnTo>
                    <a:pt x="7" y="29"/>
                  </a:lnTo>
                  <a:lnTo>
                    <a:pt x="0" y="49"/>
                  </a:lnTo>
                  <a:lnTo>
                    <a:pt x="10" y="52"/>
                  </a:lnTo>
                  <a:lnTo>
                    <a:pt x="18" y="34"/>
                  </a:lnTo>
                  <a:lnTo>
                    <a:pt x="28" y="13"/>
                  </a:lnTo>
                  <a:lnTo>
                    <a:pt x="33" y="6"/>
                  </a:lnTo>
                  <a:lnTo>
                    <a:pt x="23"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35" name="Freeform 8"/>
            <p:cNvSpPr>
              <a:spLocks/>
            </p:cNvSpPr>
            <p:nvPr/>
          </p:nvSpPr>
          <p:spPr bwMode="auto">
            <a:xfrm>
              <a:off x="806" y="1114"/>
              <a:ext cx="41" cy="49"/>
            </a:xfrm>
            <a:custGeom>
              <a:avLst/>
              <a:gdLst>
                <a:gd name="T0" fmla="*/ 2147483647 w 41"/>
                <a:gd name="T1" fmla="*/ 0 h 49"/>
                <a:gd name="T2" fmla="*/ 2147483647 w 41"/>
                <a:gd name="T3" fmla="*/ 2147483647 h 49"/>
                <a:gd name="T4" fmla="*/ 2147483647 w 41"/>
                <a:gd name="T5" fmla="*/ 2147483647 h 49"/>
                <a:gd name="T6" fmla="*/ 0 w 41"/>
                <a:gd name="T7" fmla="*/ 2147483647 h 49"/>
                <a:gd name="T8" fmla="*/ 0 w 41"/>
                <a:gd name="T9" fmla="*/ 2147483647 h 49"/>
                <a:gd name="T10" fmla="*/ 2147483647 w 41"/>
                <a:gd name="T11" fmla="*/ 2147483647 h 49"/>
                <a:gd name="T12" fmla="*/ 2147483647 w 41"/>
                <a:gd name="T13" fmla="*/ 2147483647 h 49"/>
                <a:gd name="T14" fmla="*/ 2147483647 w 41"/>
                <a:gd name="T15" fmla="*/ 2147483647 h 49"/>
                <a:gd name="T16" fmla="*/ 2147483647 w 41"/>
                <a:gd name="T17" fmla="*/ 2147483647 h 49"/>
                <a:gd name="T18" fmla="*/ 2147483647 w 41"/>
                <a:gd name="T19" fmla="*/ 2147483647 h 49"/>
                <a:gd name="T20" fmla="*/ 2147483647 w 41"/>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 h="49">
                  <a:moveTo>
                    <a:pt x="31" y="0"/>
                  </a:moveTo>
                  <a:lnTo>
                    <a:pt x="28" y="5"/>
                  </a:lnTo>
                  <a:lnTo>
                    <a:pt x="15" y="23"/>
                  </a:lnTo>
                  <a:lnTo>
                    <a:pt x="0" y="42"/>
                  </a:lnTo>
                  <a:lnTo>
                    <a:pt x="0" y="44"/>
                  </a:lnTo>
                  <a:lnTo>
                    <a:pt x="7" y="49"/>
                  </a:lnTo>
                  <a:lnTo>
                    <a:pt x="10" y="47"/>
                  </a:lnTo>
                  <a:lnTo>
                    <a:pt x="23" y="29"/>
                  </a:lnTo>
                  <a:lnTo>
                    <a:pt x="36" y="11"/>
                  </a:lnTo>
                  <a:lnTo>
                    <a:pt x="41" y="8"/>
                  </a:lnTo>
                  <a:lnTo>
                    <a:pt x="31"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36" name="Freeform 9"/>
            <p:cNvSpPr>
              <a:spLocks/>
            </p:cNvSpPr>
            <p:nvPr/>
          </p:nvSpPr>
          <p:spPr bwMode="auto">
            <a:xfrm>
              <a:off x="844" y="1070"/>
              <a:ext cx="47" cy="44"/>
            </a:xfrm>
            <a:custGeom>
              <a:avLst/>
              <a:gdLst>
                <a:gd name="T0" fmla="*/ 2147483647 w 47"/>
                <a:gd name="T1" fmla="*/ 0 h 44"/>
                <a:gd name="T2" fmla="*/ 2147483647 w 47"/>
                <a:gd name="T3" fmla="*/ 0 h 44"/>
                <a:gd name="T4" fmla="*/ 2147483647 w 47"/>
                <a:gd name="T5" fmla="*/ 2147483647 h 44"/>
                <a:gd name="T6" fmla="*/ 2147483647 w 47"/>
                <a:gd name="T7" fmla="*/ 2147483647 h 44"/>
                <a:gd name="T8" fmla="*/ 0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2147483647 w 47"/>
                <a:gd name="T21" fmla="*/ 0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44">
                  <a:moveTo>
                    <a:pt x="42" y="0"/>
                  </a:moveTo>
                  <a:lnTo>
                    <a:pt x="39" y="0"/>
                  </a:lnTo>
                  <a:lnTo>
                    <a:pt x="23" y="16"/>
                  </a:lnTo>
                  <a:lnTo>
                    <a:pt x="5" y="31"/>
                  </a:lnTo>
                  <a:lnTo>
                    <a:pt x="0" y="36"/>
                  </a:lnTo>
                  <a:lnTo>
                    <a:pt x="8" y="44"/>
                  </a:lnTo>
                  <a:lnTo>
                    <a:pt x="13" y="39"/>
                  </a:lnTo>
                  <a:lnTo>
                    <a:pt x="29" y="24"/>
                  </a:lnTo>
                  <a:lnTo>
                    <a:pt x="47" y="8"/>
                  </a:lnTo>
                  <a:lnTo>
                    <a:pt x="42"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37" name="Freeform 10"/>
            <p:cNvSpPr>
              <a:spLocks/>
            </p:cNvSpPr>
            <p:nvPr/>
          </p:nvSpPr>
          <p:spPr bwMode="auto">
            <a:xfrm>
              <a:off x="893" y="1032"/>
              <a:ext cx="52" cy="38"/>
            </a:xfrm>
            <a:custGeom>
              <a:avLst/>
              <a:gdLst>
                <a:gd name="T0" fmla="*/ 2147483647 w 52"/>
                <a:gd name="T1" fmla="*/ 0 h 38"/>
                <a:gd name="T2" fmla="*/ 2147483647 w 52"/>
                <a:gd name="T3" fmla="*/ 2147483647 h 38"/>
                <a:gd name="T4" fmla="*/ 0 w 52"/>
                <a:gd name="T5" fmla="*/ 2147483647 h 38"/>
                <a:gd name="T6" fmla="*/ 2147483647 w 52"/>
                <a:gd name="T7" fmla="*/ 2147483647 h 38"/>
                <a:gd name="T8" fmla="*/ 2147483647 w 52"/>
                <a:gd name="T9" fmla="*/ 2147483647 h 38"/>
                <a:gd name="T10" fmla="*/ 2147483647 w 52"/>
                <a:gd name="T11" fmla="*/ 2147483647 h 38"/>
                <a:gd name="T12" fmla="*/ 2147483647 w 52"/>
                <a:gd name="T13" fmla="*/ 0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38">
                  <a:moveTo>
                    <a:pt x="44" y="0"/>
                  </a:moveTo>
                  <a:lnTo>
                    <a:pt x="8" y="23"/>
                  </a:lnTo>
                  <a:lnTo>
                    <a:pt x="0" y="31"/>
                  </a:lnTo>
                  <a:lnTo>
                    <a:pt x="5" y="38"/>
                  </a:lnTo>
                  <a:lnTo>
                    <a:pt x="16" y="33"/>
                  </a:lnTo>
                  <a:lnTo>
                    <a:pt x="52" y="10"/>
                  </a:lnTo>
                  <a:lnTo>
                    <a:pt x="44"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38" name="Freeform 11"/>
            <p:cNvSpPr>
              <a:spLocks/>
            </p:cNvSpPr>
            <p:nvPr/>
          </p:nvSpPr>
          <p:spPr bwMode="auto">
            <a:xfrm>
              <a:off x="948" y="1003"/>
              <a:ext cx="54" cy="34"/>
            </a:xfrm>
            <a:custGeom>
              <a:avLst/>
              <a:gdLst>
                <a:gd name="T0" fmla="*/ 2147483647 w 54"/>
                <a:gd name="T1" fmla="*/ 0 h 34"/>
                <a:gd name="T2" fmla="*/ 2147483647 w 54"/>
                <a:gd name="T3" fmla="*/ 2147483647 h 34"/>
                <a:gd name="T4" fmla="*/ 0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0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34">
                  <a:moveTo>
                    <a:pt x="49" y="0"/>
                  </a:moveTo>
                  <a:lnTo>
                    <a:pt x="33" y="5"/>
                  </a:lnTo>
                  <a:lnTo>
                    <a:pt x="0" y="23"/>
                  </a:lnTo>
                  <a:lnTo>
                    <a:pt x="5" y="34"/>
                  </a:lnTo>
                  <a:lnTo>
                    <a:pt x="36" y="16"/>
                  </a:lnTo>
                  <a:lnTo>
                    <a:pt x="54" y="11"/>
                  </a:lnTo>
                  <a:lnTo>
                    <a:pt x="49"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39" name="Freeform 12"/>
            <p:cNvSpPr>
              <a:spLocks/>
            </p:cNvSpPr>
            <p:nvPr/>
          </p:nvSpPr>
          <p:spPr bwMode="auto">
            <a:xfrm>
              <a:off x="1007" y="980"/>
              <a:ext cx="54" cy="28"/>
            </a:xfrm>
            <a:custGeom>
              <a:avLst/>
              <a:gdLst>
                <a:gd name="T0" fmla="*/ 2147483647 w 54"/>
                <a:gd name="T1" fmla="*/ 0 h 28"/>
                <a:gd name="T2" fmla="*/ 2147483647 w 54"/>
                <a:gd name="T3" fmla="*/ 2147483647 h 28"/>
                <a:gd name="T4" fmla="*/ 0 w 54"/>
                <a:gd name="T5" fmla="*/ 2147483647 h 28"/>
                <a:gd name="T6" fmla="*/ 2147483647 w 54"/>
                <a:gd name="T7" fmla="*/ 2147483647 h 28"/>
                <a:gd name="T8" fmla="*/ 2147483647 w 54"/>
                <a:gd name="T9" fmla="*/ 2147483647 h 28"/>
                <a:gd name="T10" fmla="*/ 2147483647 w 54"/>
                <a:gd name="T11" fmla="*/ 2147483647 h 28"/>
                <a:gd name="T12" fmla="*/ 2147483647 w 54"/>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8">
                  <a:moveTo>
                    <a:pt x="49" y="0"/>
                  </a:moveTo>
                  <a:lnTo>
                    <a:pt x="15" y="13"/>
                  </a:lnTo>
                  <a:lnTo>
                    <a:pt x="0" y="18"/>
                  </a:lnTo>
                  <a:lnTo>
                    <a:pt x="2" y="28"/>
                  </a:lnTo>
                  <a:lnTo>
                    <a:pt x="21" y="21"/>
                  </a:lnTo>
                  <a:lnTo>
                    <a:pt x="54" y="10"/>
                  </a:lnTo>
                  <a:lnTo>
                    <a:pt x="49"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0" name="Freeform 13"/>
            <p:cNvSpPr>
              <a:spLocks/>
            </p:cNvSpPr>
            <p:nvPr/>
          </p:nvSpPr>
          <p:spPr bwMode="auto">
            <a:xfrm>
              <a:off x="1069" y="965"/>
              <a:ext cx="54" cy="23"/>
            </a:xfrm>
            <a:custGeom>
              <a:avLst/>
              <a:gdLst>
                <a:gd name="T0" fmla="*/ 2147483647 w 54"/>
                <a:gd name="T1" fmla="*/ 0 h 23"/>
                <a:gd name="T2" fmla="*/ 2147483647 w 54"/>
                <a:gd name="T3" fmla="*/ 2147483647 h 23"/>
                <a:gd name="T4" fmla="*/ 0 w 54"/>
                <a:gd name="T5" fmla="*/ 2147483647 h 23"/>
                <a:gd name="T6" fmla="*/ 2147483647 w 54"/>
                <a:gd name="T7" fmla="*/ 2147483647 h 23"/>
                <a:gd name="T8" fmla="*/ 2147483647 w 54"/>
                <a:gd name="T9" fmla="*/ 2147483647 h 23"/>
                <a:gd name="T10" fmla="*/ 2147483647 w 54"/>
                <a:gd name="T11" fmla="*/ 2147483647 h 23"/>
                <a:gd name="T12" fmla="*/ 2147483647 w 54"/>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3">
                  <a:moveTo>
                    <a:pt x="51" y="0"/>
                  </a:moveTo>
                  <a:lnTo>
                    <a:pt x="44" y="2"/>
                  </a:lnTo>
                  <a:lnTo>
                    <a:pt x="0" y="12"/>
                  </a:lnTo>
                  <a:lnTo>
                    <a:pt x="2" y="23"/>
                  </a:lnTo>
                  <a:lnTo>
                    <a:pt x="46" y="12"/>
                  </a:lnTo>
                  <a:lnTo>
                    <a:pt x="54" y="10"/>
                  </a:lnTo>
                  <a:lnTo>
                    <a:pt x="51"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1" name="Freeform 14"/>
            <p:cNvSpPr>
              <a:spLocks/>
            </p:cNvSpPr>
            <p:nvPr/>
          </p:nvSpPr>
          <p:spPr bwMode="auto">
            <a:xfrm>
              <a:off x="1131" y="957"/>
              <a:ext cx="57" cy="18"/>
            </a:xfrm>
            <a:custGeom>
              <a:avLst/>
              <a:gdLst>
                <a:gd name="T0" fmla="*/ 2147483647 w 57"/>
                <a:gd name="T1" fmla="*/ 0 h 18"/>
                <a:gd name="T2" fmla="*/ 2147483647 w 57"/>
                <a:gd name="T3" fmla="*/ 2147483647 h 18"/>
                <a:gd name="T4" fmla="*/ 0 w 57"/>
                <a:gd name="T5" fmla="*/ 2147483647 h 18"/>
                <a:gd name="T6" fmla="*/ 2147483647 w 57"/>
                <a:gd name="T7" fmla="*/ 2147483647 h 18"/>
                <a:gd name="T8" fmla="*/ 2147483647 w 57"/>
                <a:gd name="T9" fmla="*/ 2147483647 h 18"/>
                <a:gd name="T10" fmla="*/ 2147483647 w 57"/>
                <a:gd name="T11" fmla="*/ 2147483647 h 18"/>
                <a:gd name="T12" fmla="*/ 2147483647 w 57"/>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 h="18">
                  <a:moveTo>
                    <a:pt x="54" y="0"/>
                  </a:moveTo>
                  <a:lnTo>
                    <a:pt x="28" y="2"/>
                  </a:lnTo>
                  <a:lnTo>
                    <a:pt x="0" y="8"/>
                  </a:lnTo>
                  <a:lnTo>
                    <a:pt x="2" y="18"/>
                  </a:lnTo>
                  <a:lnTo>
                    <a:pt x="31" y="13"/>
                  </a:lnTo>
                  <a:lnTo>
                    <a:pt x="57" y="10"/>
                  </a:lnTo>
                  <a:lnTo>
                    <a:pt x="54"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2" name="Freeform 15"/>
            <p:cNvSpPr>
              <a:spLocks/>
            </p:cNvSpPr>
            <p:nvPr/>
          </p:nvSpPr>
          <p:spPr bwMode="auto">
            <a:xfrm>
              <a:off x="1195" y="954"/>
              <a:ext cx="55" cy="13"/>
            </a:xfrm>
            <a:custGeom>
              <a:avLst/>
              <a:gdLst>
                <a:gd name="T0" fmla="*/ 2147483647 w 55"/>
                <a:gd name="T1" fmla="*/ 0 h 13"/>
                <a:gd name="T2" fmla="*/ 2147483647 w 55"/>
                <a:gd name="T3" fmla="*/ 0 h 13"/>
                <a:gd name="T4" fmla="*/ 0 w 55"/>
                <a:gd name="T5" fmla="*/ 2147483647 h 13"/>
                <a:gd name="T6" fmla="*/ 2147483647 w 55"/>
                <a:gd name="T7" fmla="*/ 2147483647 h 13"/>
                <a:gd name="T8" fmla="*/ 2147483647 w 55"/>
                <a:gd name="T9" fmla="*/ 2147483647 h 13"/>
                <a:gd name="T10" fmla="*/ 2147483647 w 55"/>
                <a:gd name="T11" fmla="*/ 2147483647 h 13"/>
                <a:gd name="T12" fmla="*/ 2147483647 w 55"/>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13">
                  <a:moveTo>
                    <a:pt x="55" y="0"/>
                  </a:moveTo>
                  <a:lnTo>
                    <a:pt x="13" y="0"/>
                  </a:lnTo>
                  <a:lnTo>
                    <a:pt x="0" y="3"/>
                  </a:lnTo>
                  <a:lnTo>
                    <a:pt x="3" y="13"/>
                  </a:lnTo>
                  <a:lnTo>
                    <a:pt x="13" y="11"/>
                  </a:lnTo>
                  <a:lnTo>
                    <a:pt x="55" y="11"/>
                  </a:lnTo>
                  <a:lnTo>
                    <a:pt x="55" y="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3" name="Freeform 16"/>
            <p:cNvSpPr>
              <a:spLocks/>
            </p:cNvSpPr>
            <p:nvPr/>
          </p:nvSpPr>
          <p:spPr bwMode="auto">
            <a:xfrm>
              <a:off x="1260" y="954"/>
              <a:ext cx="54" cy="13"/>
            </a:xfrm>
            <a:custGeom>
              <a:avLst/>
              <a:gdLst>
                <a:gd name="T0" fmla="*/ 2147483647 w 54"/>
                <a:gd name="T1" fmla="*/ 2147483647 h 13"/>
                <a:gd name="T2" fmla="*/ 2147483647 w 54"/>
                <a:gd name="T3" fmla="*/ 0 h 13"/>
                <a:gd name="T4" fmla="*/ 0 w 54"/>
                <a:gd name="T5" fmla="*/ 0 h 13"/>
                <a:gd name="T6" fmla="*/ 0 w 54"/>
                <a:gd name="T7" fmla="*/ 2147483647 h 13"/>
                <a:gd name="T8" fmla="*/ 2147483647 w 54"/>
                <a:gd name="T9" fmla="*/ 2147483647 h 13"/>
                <a:gd name="T10" fmla="*/ 2147483647 w 54"/>
                <a:gd name="T11" fmla="*/ 2147483647 h 13"/>
                <a:gd name="T12" fmla="*/ 2147483647 w 54"/>
                <a:gd name="T13" fmla="*/ 2147483647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3">
                  <a:moveTo>
                    <a:pt x="54" y="3"/>
                  </a:moveTo>
                  <a:lnTo>
                    <a:pt x="46" y="0"/>
                  </a:lnTo>
                  <a:lnTo>
                    <a:pt x="0" y="0"/>
                  </a:lnTo>
                  <a:lnTo>
                    <a:pt x="0" y="11"/>
                  </a:lnTo>
                  <a:lnTo>
                    <a:pt x="44" y="11"/>
                  </a:lnTo>
                  <a:lnTo>
                    <a:pt x="54" y="13"/>
                  </a:lnTo>
                  <a:lnTo>
                    <a:pt x="54" y="3"/>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4" name="Freeform 17"/>
            <p:cNvSpPr>
              <a:spLocks/>
            </p:cNvSpPr>
            <p:nvPr/>
          </p:nvSpPr>
          <p:spPr bwMode="auto">
            <a:xfrm>
              <a:off x="1324" y="957"/>
              <a:ext cx="55" cy="18"/>
            </a:xfrm>
            <a:custGeom>
              <a:avLst/>
              <a:gdLst>
                <a:gd name="T0" fmla="*/ 2147483647 w 55"/>
                <a:gd name="T1" fmla="*/ 2147483647 h 18"/>
                <a:gd name="T2" fmla="*/ 2147483647 w 55"/>
                <a:gd name="T3" fmla="*/ 2147483647 h 18"/>
                <a:gd name="T4" fmla="*/ 0 w 55"/>
                <a:gd name="T5" fmla="*/ 0 h 18"/>
                <a:gd name="T6" fmla="*/ 0 w 55"/>
                <a:gd name="T7" fmla="*/ 2147483647 h 18"/>
                <a:gd name="T8" fmla="*/ 2147483647 w 55"/>
                <a:gd name="T9" fmla="*/ 2147483647 h 18"/>
                <a:gd name="T10" fmla="*/ 2147483647 w 55"/>
                <a:gd name="T11" fmla="*/ 2147483647 h 18"/>
                <a:gd name="T12" fmla="*/ 2147483647 w 55"/>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18">
                  <a:moveTo>
                    <a:pt x="55" y="8"/>
                  </a:moveTo>
                  <a:lnTo>
                    <a:pt x="29" y="2"/>
                  </a:lnTo>
                  <a:lnTo>
                    <a:pt x="0" y="0"/>
                  </a:lnTo>
                  <a:lnTo>
                    <a:pt x="0" y="10"/>
                  </a:lnTo>
                  <a:lnTo>
                    <a:pt x="29" y="13"/>
                  </a:lnTo>
                  <a:lnTo>
                    <a:pt x="55" y="18"/>
                  </a:lnTo>
                  <a:lnTo>
                    <a:pt x="55" y="8"/>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5" name="Freeform 18"/>
            <p:cNvSpPr>
              <a:spLocks/>
            </p:cNvSpPr>
            <p:nvPr/>
          </p:nvSpPr>
          <p:spPr bwMode="auto">
            <a:xfrm>
              <a:off x="1389" y="967"/>
              <a:ext cx="54" cy="21"/>
            </a:xfrm>
            <a:custGeom>
              <a:avLst/>
              <a:gdLst>
                <a:gd name="T0" fmla="*/ 2147483647 w 54"/>
                <a:gd name="T1" fmla="*/ 2147483647 h 21"/>
                <a:gd name="T2" fmla="*/ 2147483647 w 54"/>
                <a:gd name="T3" fmla="*/ 0 h 21"/>
                <a:gd name="T4" fmla="*/ 0 w 54"/>
                <a:gd name="T5" fmla="*/ 0 h 21"/>
                <a:gd name="T6" fmla="*/ 0 w 54"/>
                <a:gd name="T7" fmla="*/ 2147483647 h 21"/>
                <a:gd name="T8" fmla="*/ 2147483647 w 54"/>
                <a:gd name="T9" fmla="*/ 2147483647 h 21"/>
                <a:gd name="T10" fmla="*/ 2147483647 w 54"/>
                <a:gd name="T11" fmla="*/ 2147483647 h 21"/>
                <a:gd name="T12" fmla="*/ 2147483647 w 54"/>
                <a:gd name="T13" fmla="*/ 2147483647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1">
                  <a:moveTo>
                    <a:pt x="54" y="10"/>
                  </a:moveTo>
                  <a:lnTo>
                    <a:pt x="13" y="0"/>
                  </a:lnTo>
                  <a:lnTo>
                    <a:pt x="0" y="0"/>
                  </a:lnTo>
                  <a:lnTo>
                    <a:pt x="0" y="10"/>
                  </a:lnTo>
                  <a:lnTo>
                    <a:pt x="10" y="10"/>
                  </a:lnTo>
                  <a:lnTo>
                    <a:pt x="52" y="21"/>
                  </a:lnTo>
                  <a:lnTo>
                    <a:pt x="54" y="10"/>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6" name="Freeform 19"/>
            <p:cNvSpPr>
              <a:spLocks/>
            </p:cNvSpPr>
            <p:nvPr/>
          </p:nvSpPr>
          <p:spPr bwMode="auto">
            <a:xfrm>
              <a:off x="1451" y="983"/>
              <a:ext cx="54" cy="28"/>
            </a:xfrm>
            <a:custGeom>
              <a:avLst/>
              <a:gdLst>
                <a:gd name="T0" fmla="*/ 2147483647 w 54"/>
                <a:gd name="T1" fmla="*/ 2147483647 h 28"/>
                <a:gd name="T2" fmla="*/ 2147483647 w 54"/>
                <a:gd name="T3" fmla="*/ 2147483647 h 28"/>
                <a:gd name="T4" fmla="*/ 2147483647 w 54"/>
                <a:gd name="T5" fmla="*/ 0 h 28"/>
                <a:gd name="T6" fmla="*/ 0 w 54"/>
                <a:gd name="T7" fmla="*/ 2147483647 h 28"/>
                <a:gd name="T8" fmla="*/ 2147483647 w 54"/>
                <a:gd name="T9" fmla="*/ 2147483647 h 28"/>
                <a:gd name="T10" fmla="*/ 2147483647 w 54"/>
                <a:gd name="T11" fmla="*/ 2147483647 h 28"/>
                <a:gd name="T12" fmla="*/ 2147483647 w 54"/>
                <a:gd name="T13" fmla="*/ 214748364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8">
                  <a:moveTo>
                    <a:pt x="54" y="18"/>
                  </a:moveTo>
                  <a:lnTo>
                    <a:pt x="41" y="13"/>
                  </a:lnTo>
                  <a:lnTo>
                    <a:pt x="2" y="0"/>
                  </a:lnTo>
                  <a:lnTo>
                    <a:pt x="0" y="10"/>
                  </a:lnTo>
                  <a:lnTo>
                    <a:pt x="36" y="23"/>
                  </a:lnTo>
                  <a:lnTo>
                    <a:pt x="49" y="28"/>
                  </a:lnTo>
                  <a:lnTo>
                    <a:pt x="54" y="18"/>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7" name="Freeform 20"/>
            <p:cNvSpPr>
              <a:spLocks/>
            </p:cNvSpPr>
            <p:nvPr/>
          </p:nvSpPr>
          <p:spPr bwMode="auto">
            <a:xfrm>
              <a:off x="1510" y="1006"/>
              <a:ext cx="52" cy="33"/>
            </a:xfrm>
            <a:custGeom>
              <a:avLst/>
              <a:gdLst>
                <a:gd name="T0" fmla="*/ 2147483647 w 52"/>
                <a:gd name="T1" fmla="*/ 2147483647 h 33"/>
                <a:gd name="T2" fmla="*/ 2147483647 w 52"/>
                <a:gd name="T3" fmla="*/ 2147483647 h 33"/>
                <a:gd name="T4" fmla="*/ 2147483647 w 52"/>
                <a:gd name="T5" fmla="*/ 0 h 33"/>
                <a:gd name="T6" fmla="*/ 0 w 52"/>
                <a:gd name="T7" fmla="*/ 2147483647 h 33"/>
                <a:gd name="T8" fmla="*/ 2147483647 w 52"/>
                <a:gd name="T9" fmla="*/ 2147483647 h 33"/>
                <a:gd name="T10" fmla="*/ 2147483647 w 52"/>
                <a:gd name="T11" fmla="*/ 2147483647 h 33"/>
                <a:gd name="T12" fmla="*/ 2147483647 w 52"/>
                <a:gd name="T13" fmla="*/ 2147483647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33">
                  <a:moveTo>
                    <a:pt x="52" y="23"/>
                  </a:moveTo>
                  <a:lnTo>
                    <a:pt x="23" y="8"/>
                  </a:lnTo>
                  <a:lnTo>
                    <a:pt x="3" y="0"/>
                  </a:lnTo>
                  <a:lnTo>
                    <a:pt x="0" y="10"/>
                  </a:lnTo>
                  <a:lnTo>
                    <a:pt x="18" y="18"/>
                  </a:lnTo>
                  <a:lnTo>
                    <a:pt x="47" y="33"/>
                  </a:lnTo>
                  <a:lnTo>
                    <a:pt x="52" y="23"/>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8" name="Freeform 21"/>
            <p:cNvSpPr>
              <a:spLocks/>
            </p:cNvSpPr>
            <p:nvPr/>
          </p:nvSpPr>
          <p:spPr bwMode="auto">
            <a:xfrm>
              <a:off x="1567" y="1037"/>
              <a:ext cx="49" cy="39"/>
            </a:xfrm>
            <a:custGeom>
              <a:avLst/>
              <a:gdLst>
                <a:gd name="T0" fmla="*/ 2147483647 w 49"/>
                <a:gd name="T1" fmla="*/ 2147483647 h 39"/>
                <a:gd name="T2" fmla="*/ 2147483647 w 49"/>
                <a:gd name="T3" fmla="*/ 2147483647 h 39"/>
                <a:gd name="T4" fmla="*/ 2147483647 w 49"/>
                <a:gd name="T5" fmla="*/ 0 h 39"/>
                <a:gd name="T6" fmla="*/ 2147483647 w 49"/>
                <a:gd name="T7" fmla="*/ 0 h 39"/>
                <a:gd name="T8" fmla="*/ 0 w 49"/>
                <a:gd name="T9" fmla="*/ 2147483647 h 39"/>
                <a:gd name="T10" fmla="*/ 0 w 49"/>
                <a:gd name="T11" fmla="*/ 2147483647 h 39"/>
                <a:gd name="T12" fmla="*/ 2147483647 w 49"/>
                <a:gd name="T13" fmla="*/ 2147483647 h 39"/>
                <a:gd name="T14" fmla="*/ 2147483647 w 49"/>
                <a:gd name="T15" fmla="*/ 2147483647 h 39"/>
                <a:gd name="T16" fmla="*/ 2147483647 w 49"/>
                <a:gd name="T17" fmla="*/ 2147483647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39">
                  <a:moveTo>
                    <a:pt x="49" y="31"/>
                  </a:moveTo>
                  <a:lnTo>
                    <a:pt x="41" y="26"/>
                  </a:lnTo>
                  <a:lnTo>
                    <a:pt x="5" y="0"/>
                  </a:lnTo>
                  <a:lnTo>
                    <a:pt x="0" y="8"/>
                  </a:lnTo>
                  <a:lnTo>
                    <a:pt x="36" y="33"/>
                  </a:lnTo>
                  <a:lnTo>
                    <a:pt x="41" y="39"/>
                  </a:lnTo>
                  <a:lnTo>
                    <a:pt x="49" y="31"/>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49" name="Freeform 22"/>
            <p:cNvSpPr>
              <a:spLocks/>
            </p:cNvSpPr>
            <p:nvPr/>
          </p:nvSpPr>
          <p:spPr bwMode="auto">
            <a:xfrm>
              <a:off x="1616" y="1076"/>
              <a:ext cx="44" cy="46"/>
            </a:xfrm>
            <a:custGeom>
              <a:avLst/>
              <a:gdLst>
                <a:gd name="T0" fmla="*/ 2147483647 w 44"/>
                <a:gd name="T1" fmla="*/ 2147483647 h 46"/>
                <a:gd name="T2" fmla="*/ 2147483647 w 44"/>
                <a:gd name="T3" fmla="*/ 2147483647 h 46"/>
                <a:gd name="T4" fmla="*/ 2147483647 w 44"/>
                <a:gd name="T5" fmla="*/ 0 h 46"/>
                <a:gd name="T6" fmla="*/ 0 w 44"/>
                <a:gd name="T7" fmla="*/ 2147483647 h 46"/>
                <a:gd name="T8" fmla="*/ 2147483647 w 44"/>
                <a:gd name="T9" fmla="*/ 2147483647 h 46"/>
                <a:gd name="T10" fmla="*/ 2147483647 w 44"/>
                <a:gd name="T11" fmla="*/ 2147483647 h 46"/>
                <a:gd name="T12" fmla="*/ 2147483647 w 44"/>
                <a:gd name="T13" fmla="*/ 2147483647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46">
                  <a:moveTo>
                    <a:pt x="44" y="38"/>
                  </a:moveTo>
                  <a:lnTo>
                    <a:pt x="26" y="18"/>
                  </a:lnTo>
                  <a:lnTo>
                    <a:pt x="8" y="0"/>
                  </a:lnTo>
                  <a:lnTo>
                    <a:pt x="0" y="7"/>
                  </a:lnTo>
                  <a:lnTo>
                    <a:pt x="18" y="25"/>
                  </a:lnTo>
                  <a:lnTo>
                    <a:pt x="39" y="46"/>
                  </a:lnTo>
                  <a:lnTo>
                    <a:pt x="44" y="38"/>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0" name="Freeform 23"/>
            <p:cNvSpPr>
              <a:spLocks/>
            </p:cNvSpPr>
            <p:nvPr/>
          </p:nvSpPr>
          <p:spPr bwMode="auto">
            <a:xfrm>
              <a:off x="1660" y="1122"/>
              <a:ext cx="39" cy="52"/>
            </a:xfrm>
            <a:custGeom>
              <a:avLst/>
              <a:gdLst>
                <a:gd name="T0" fmla="*/ 2147483647 w 39"/>
                <a:gd name="T1" fmla="*/ 2147483647 h 52"/>
                <a:gd name="T2" fmla="*/ 2147483647 w 39"/>
                <a:gd name="T3" fmla="*/ 2147483647 h 52"/>
                <a:gd name="T4" fmla="*/ 2147483647 w 39"/>
                <a:gd name="T5" fmla="*/ 2147483647 h 52"/>
                <a:gd name="T6" fmla="*/ 2147483647 w 39"/>
                <a:gd name="T7" fmla="*/ 2147483647 h 52"/>
                <a:gd name="T8" fmla="*/ 2147483647 w 39"/>
                <a:gd name="T9" fmla="*/ 0 h 52"/>
                <a:gd name="T10" fmla="*/ 0 w 39"/>
                <a:gd name="T11" fmla="*/ 2147483647 h 52"/>
                <a:gd name="T12" fmla="*/ 2147483647 w 39"/>
                <a:gd name="T13" fmla="*/ 2147483647 h 52"/>
                <a:gd name="T14" fmla="*/ 2147483647 w 39"/>
                <a:gd name="T15" fmla="*/ 2147483647 h 52"/>
                <a:gd name="T16" fmla="*/ 2147483647 w 39"/>
                <a:gd name="T17" fmla="*/ 2147483647 h 52"/>
                <a:gd name="T18" fmla="*/ 2147483647 w 39"/>
                <a:gd name="T19" fmla="*/ 2147483647 h 52"/>
                <a:gd name="T20" fmla="*/ 2147483647 w 39"/>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 h="52">
                  <a:moveTo>
                    <a:pt x="39" y="46"/>
                  </a:moveTo>
                  <a:lnTo>
                    <a:pt x="39" y="44"/>
                  </a:lnTo>
                  <a:lnTo>
                    <a:pt x="26" y="23"/>
                  </a:lnTo>
                  <a:lnTo>
                    <a:pt x="13" y="5"/>
                  </a:lnTo>
                  <a:lnTo>
                    <a:pt x="8" y="0"/>
                  </a:lnTo>
                  <a:lnTo>
                    <a:pt x="0" y="8"/>
                  </a:lnTo>
                  <a:lnTo>
                    <a:pt x="5" y="13"/>
                  </a:lnTo>
                  <a:lnTo>
                    <a:pt x="18" y="28"/>
                  </a:lnTo>
                  <a:lnTo>
                    <a:pt x="28" y="49"/>
                  </a:lnTo>
                  <a:lnTo>
                    <a:pt x="31" y="52"/>
                  </a:lnTo>
                  <a:lnTo>
                    <a:pt x="39" y="46"/>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1" name="Freeform 24"/>
            <p:cNvSpPr>
              <a:spLocks/>
            </p:cNvSpPr>
            <p:nvPr/>
          </p:nvSpPr>
          <p:spPr bwMode="auto">
            <a:xfrm>
              <a:off x="1696" y="1176"/>
              <a:ext cx="31" cy="54"/>
            </a:xfrm>
            <a:custGeom>
              <a:avLst/>
              <a:gdLst>
                <a:gd name="T0" fmla="*/ 2147483647 w 31"/>
                <a:gd name="T1" fmla="*/ 2147483647 h 54"/>
                <a:gd name="T2" fmla="*/ 2147483647 w 31"/>
                <a:gd name="T3" fmla="*/ 2147483647 h 54"/>
                <a:gd name="T4" fmla="*/ 2147483647 w 31"/>
                <a:gd name="T5" fmla="*/ 2147483647 h 54"/>
                <a:gd name="T6" fmla="*/ 2147483647 w 31"/>
                <a:gd name="T7" fmla="*/ 0 h 54"/>
                <a:gd name="T8" fmla="*/ 0 w 31"/>
                <a:gd name="T9" fmla="*/ 2147483647 h 54"/>
                <a:gd name="T10" fmla="*/ 2147483647 w 31"/>
                <a:gd name="T11" fmla="*/ 2147483647 h 54"/>
                <a:gd name="T12" fmla="*/ 2147483647 w 31"/>
                <a:gd name="T13" fmla="*/ 2147483647 h 54"/>
                <a:gd name="T14" fmla="*/ 2147483647 w 31"/>
                <a:gd name="T15" fmla="*/ 2147483647 h 54"/>
                <a:gd name="T16" fmla="*/ 2147483647 w 31"/>
                <a:gd name="T17" fmla="*/ 2147483647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54">
                  <a:moveTo>
                    <a:pt x="31" y="49"/>
                  </a:moveTo>
                  <a:lnTo>
                    <a:pt x="23" y="31"/>
                  </a:lnTo>
                  <a:lnTo>
                    <a:pt x="13" y="8"/>
                  </a:lnTo>
                  <a:lnTo>
                    <a:pt x="8" y="0"/>
                  </a:lnTo>
                  <a:lnTo>
                    <a:pt x="0" y="5"/>
                  </a:lnTo>
                  <a:lnTo>
                    <a:pt x="5" y="13"/>
                  </a:lnTo>
                  <a:lnTo>
                    <a:pt x="13" y="34"/>
                  </a:lnTo>
                  <a:lnTo>
                    <a:pt x="23" y="54"/>
                  </a:lnTo>
                  <a:lnTo>
                    <a:pt x="31" y="49"/>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2" name="Freeform 25"/>
            <p:cNvSpPr>
              <a:spLocks/>
            </p:cNvSpPr>
            <p:nvPr/>
          </p:nvSpPr>
          <p:spPr bwMode="auto">
            <a:xfrm>
              <a:off x="1722" y="1235"/>
              <a:ext cx="26" cy="57"/>
            </a:xfrm>
            <a:custGeom>
              <a:avLst/>
              <a:gdLst>
                <a:gd name="T0" fmla="*/ 2147483647 w 26"/>
                <a:gd name="T1" fmla="*/ 2147483647 h 57"/>
                <a:gd name="T2" fmla="*/ 2147483647 w 26"/>
                <a:gd name="T3" fmla="*/ 2147483647 h 57"/>
                <a:gd name="T4" fmla="*/ 2147483647 w 26"/>
                <a:gd name="T5" fmla="*/ 2147483647 h 57"/>
                <a:gd name="T6" fmla="*/ 2147483647 w 26"/>
                <a:gd name="T7" fmla="*/ 0 h 57"/>
                <a:gd name="T8" fmla="*/ 0 w 26"/>
                <a:gd name="T9" fmla="*/ 2147483647 h 57"/>
                <a:gd name="T10" fmla="*/ 2147483647 w 26"/>
                <a:gd name="T11" fmla="*/ 2147483647 h 57"/>
                <a:gd name="T12" fmla="*/ 2147483647 w 26"/>
                <a:gd name="T13" fmla="*/ 2147483647 h 57"/>
                <a:gd name="T14" fmla="*/ 2147483647 w 26"/>
                <a:gd name="T15" fmla="*/ 2147483647 h 57"/>
                <a:gd name="T16" fmla="*/ 2147483647 w 26"/>
                <a:gd name="T17" fmla="*/ 2147483647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57">
                  <a:moveTo>
                    <a:pt x="26" y="55"/>
                  </a:moveTo>
                  <a:lnTo>
                    <a:pt x="23" y="42"/>
                  </a:lnTo>
                  <a:lnTo>
                    <a:pt x="15" y="16"/>
                  </a:lnTo>
                  <a:lnTo>
                    <a:pt x="10" y="0"/>
                  </a:lnTo>
                  <a:lnTo>
                    <a:pt x="0" y="6"/>
                  </a:lnTo>
                  <a:lnTo>
                    <a:pt x="5" y="21"/>
                  </a:lnTo>
                  <a:lnTo>
                    <a:pt x="13" y="44"/>
                  </a:lnTo>
                  <a:lnTo>
                    <a:pt x="15" y="57"/>
                  </a:lnTo>
                  <a:lnTo>
                    <a:pt x="26" y="55"/>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3" name="Freeform 26"/>
            <p:cNvSpPr>
              <a:spLocks/>
            </p:cNvSpPr>
            <p:nvPr/>
          </p:nvSpPr>
          <p:spPr bwMode="auto">
            <a:xfrm>
              <a:off x="1740" y="1300"/>
              <a:ext cx="18" cy="54"/>
            </a:xfrm>
            <a:custGeom>
              <a:avLst/>
              <a:gdLst>
                <a:gd name="T0" fmla="*/ 2147483647 w 18"/>
                <a:gd name="T1" fmla="*/ 2147483647 h 54"/>
                <a:gd name="T2" fmla="*/ 2147483647 w 18"/>
                <a:gd name="T3" fmla="*/ 2147483647 h 54"/>
                <a:gd name="T4" fmla="*/ 2147483647 w 18"/>
                <a:gd name="T5" fmla="*/ 0 h 54"/>
                <a:gd name="T6" fmla="*/ 2147483647 w 18"/>
                <a:gd name="T7" fmla="*/ 0 h 54"/>
                <a:gd name="T8" fmla="*/ 0 w 18"/>
                <a:gd name="T9" fmla="*/ 2147483647 h 54"/>
                <a:gd name="T10" fmla="*/ 0 w 18"/>
                <a:gd name="T11" fmla="*/ 2147483647 h 54"/>
                <a:gd name="T12" fmla="*/ 2147483647 w 18"/>
                <a:gd name="T13" fmla="*/ 2147483647 h 54"/>
                <a:gd name="T14" fmla="*/ 2147483647 w 18"/>
                <a:gd name="T15" fmla="*/ 2147483647 h 54"/>
                <a:gd name="T16" fmla="*/ 2147483647 w 18"/>
                <a:gd name="T17" fmla="*/ 2147483647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4">
                  <a:moveTo>
                    <a:pt x="18" y="52"/>
                  </a:moveTo>
                  <a:lnTo>
                    <a:pt x="13" y="28"/>
                  </a:lnTo>
                  <a:lnTo>
                    <a:pt x="10" y="0"/>
                  </a:lnTo>
                  <a:lnTo>
                    <a:pt x="0" y="3"/>
                  </a:lnTo>
                  <a:lnTo>
                    <a:pt x="3" y="28"/>
                  </a:lnTo>
                  <a:lnTo>
                    <a:pt x="5" y="54"/>
                  </a:lnTo>
                  <a:lnTo>
                    <a:pt x="18" y="52"/>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4" name="Freeform 27"/>
            <p:cNvSpPr>
              <a:spLocks/>
            </p:cNvSpPr>
            <p:nvPr/>
          </p:nvSpPr>
          <p:spPr bwMode="auto">
            <a:xfrm>
              <a:off x="1748" y="1365"/>
              <a:ext cx="13" cy="46"/>
            </a:xfrm>
            <a:custGeom>
              <a:avLst/>
              <a:gdLst>
                <a:gd name="T0" fmla="*/ 2147483647 w 13"/>
                <a:gd name="T1" fmla="*/ 2147483647 h 46"/>
                <a:gd name="T2" fmla="*/ 2147483647 w 13"/>
                <a:gd name="T3" fmla="*/ 2147483647 h 46"/>
                <a:gd name="T4" fmla="*/ 2147483647 w 13"/>
                <a:gd name="T5" fmla="*/ 0 h 46"/>
                <a:gd name="T6" fmla="*/ 0 w 13"/>
                <a:gd name="T7" fmla="*/ 0 h 46"/>
                <a:gd name="T8" fmla="*/ 0 w 13"/>
                <a:gd name="T9" fmla="*/ 2147483647 h 46"/>
                <a:gd name="T10" fmla="*/ 0 w 13"/>
                <a:gd name="T11" fmla="*/ 2147483647 h 46"/>
                <a:gd name="T12" fmla="*/ 2147483647 w 13"/>
                <a:gd name="T13" fmla="*/ 2147483647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6">
                  <a:moveTo>
                    <a:pt x="13" y="46"/>
                  </a:moveTo>
                  <a:lnTo>
                    <a:pt x="10" y="18"/>
                  </a:lnTo>
                  <a:lnTo>
                    <a:pt x="10" y="0"/>
                  </a:lnTo>
                  <a:lnTo>
                    <a:pt x="0" y="0"/>
                  </a:lnTo>
                  <a:lnTo>
                    <a:pt x="0" y="18"/>
                  </a:lnTo>
                  <a:lnTo>
                    <a:pt x="0" y="46"/>
                  </a:lnTo>
                  <a:lnTo>
                    <a:pt x="13" y="46"/>
                  </a:lnTo>
                  <a:close/>
                </a:path>
              </a:pathLst>
            </a:custGeom>
            <a:solidFill>
              <a:srgbClr val="4956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5" name="Freeform 28"/>
            <p:cNvSpPr>
              <a:spLocks/>
            </p:cNvSpPr>
            <p:nvPr/>
          </p:nvSpPr>
          <p:spPr bwMode="auto">
            <a:xfrm>
              <a:off x="1763" y="1491"/>
              <a:ext cx="13" cy="54"/>
            </a:xfrm>
            <a:custGeom>
              <a:avLst/>
              <a:gdLst>
                <a:gd name="T0" fmla="*/ 2147483647 w 13"/>
                <a:gd name="T1" fmla="*/ 2147483647 h 54"/>
                <a:gd name="T2" fmla="*/ 2147483647 w 13"/>
                <a:gd name="T3" fmla="*/ 2147483647 h 54"/>
                <a:gd name="T4" fmla="*/ 2147483647 w 13"/>
                <a:gd name="T5" fmla="*/ 0 h 54"/>
                <a:gd name="T6" fmla="*/ 0 w 13"/>
                <a:gd name="T7" fmla="*/ 0 h 54"/>
                <a:gd name="T8" fmla="*/ 0 w 13"/>
                <a:gd name="T9" fmla="*/ 2147483647 h 54"/>
                <a:gd name="T10" fmla="*/ 2147483647 w 13"/>
                <a:gd name="T11" fmla="*/ 2147483647 h 54"/>
                <a:gd name="T12" fmla="*/ 2147483647 w 13"/>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54">
                  <a:moveTo>
                    <a:pt x="13" y="54"/>
                  </a:moveTo>
                  <a:lnTo>
                    <a:pt x="11" y="31"/>
                  </a:lnTo>
                  <a:lnTo>
                    <a:pt x="11" y="0"/>
                  </a:lnTo>
                  <a:lnTo>
                    <a:pt x="0" y="0"/>
                  </a:lnTo>
                  <a:lnTo>
                    <a:pt x="0" y="31"/>
                  </a:lnTo>
                  <a:lnTo>
                    <a:pt x="3" y="54"/>
                  </a:lnTo>
                  <a:lnTo>
                    <a:pt x="13" y="54"/>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6" name="Freeform 29"/>
            <p:cNvSpPr>
              <a:spLocks/>
            </p:cNvSpPr>
            <p:nvPr/>
          </p:nvSpPr>
          <p:spPr bwMode="auto">
            <a:xfrm>
              <a:off x="1766" y="1555"/>
              <a:ext cx="20" cy="55"/>
            </a:xfrm>
            <a:custGeom>
              <a:avLst/>
              <a:gdLst>
                <a:gd name="T0" fmla="*/ 2147483647 w 20"/>
                <a:gd name="T1" fmla="*/ 2147483647 h 55"/>
                <a:gd name="T2" fmla="*/ 2147483647 w 20"/>
                <a:gd name="T3" fmla="*/ 2147483647 h 55"/>
                <a:gd name="T4" fmla="*/ 2147483647 w 20"/>
                <a:gd name="T5" fmla="*/ 2147483647 h 55"/>
                <a:gd name="T6" fmla="*/ 2147483647 w 20"/>
                <a:gd name="T7" fmla="*/ 0 h 55"/>
                <a:gd name="T8" fmla="*/ 0 w 20"/>
                <a:gd name="T9" fmla="*/ 0 h 55"/>
                <a:gd name="T10" fmla="*/ 2147483647 w 20"/>
                <a:gd name="T11" fmla="*/ 2147483647 h 55"/>
                <a:gd name="T12" fmla="*/ 2147483647 w 20"/>
                <a:gd name="T13" fmla="*/ 2147483647 h 55"/>
                <a:gd name="T14" fmla="*/ 2147483647 w 20"/>
                <a:gd name="T15" fmla="*/ 2147483647 h 55"/>
                <a:gd name="T16" fmla="*/ 2147483647 w 20"/>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55">
                  <a:moveTo>
                    <a:pt x="20" y="52"/>
                  </a:moveTo>
                  <a:lnTo>
                    <a:pt x="18" y="47"/>
                  </a:lnTo>
                  <a:lnTo>
                    <a:pt x="13" y="21"/>
                  </a:lnTo>
                  <a:lnTo>
                    <a:pt x="10" y="0"/>
                  </a:lnTo>
                  <a:lnTo>
                    <a:pt x="0" y="0"/>
                  </a:lnTo>
                  <a:lnTo>
                    <a:pt x="2" y="24"/>
                  </a:lnTo>
                  <a:lnTo>
                    <a:pt x="8" y="50"/>
                  </a:lnTo>
                  <a:lnTo>
                    <a:pt x="8" y="55"/>
                  </a:lnTo>
                  <a:lnTo>
                    <a:pt x="20" y="52"/>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7" name="Freeform 30"/>
            <p:cNvSpPr>
              <a:spLocks/>
            </p:cNvSpPr>
            <p:nvPr/>
          </p:nvSpPr>
          <p:spPr bwMode="auto">
            <a:xfrm>
              <a:off x="1779" y="1617"/>
              <a:ext cx="26" cy="55"/>
            </a:xfrm>
            <a:custGeom>
              <a:avLst/>
              <a:gdLst>
                <a:gd name="T0" fmla="*/ 2147483647 w 26"/>
                <a:gd name="T1" fmla="*/ 2147483647 h 55"/>
                <a:gd name="T2" fmla="*/ 2147483647 w 26"/>
                <a:gd name="T3" fmla="*/ 2147483647 h 55"/>
                <a:gd name="T4" fmla="*/ 2147483647 w 26"/>
                <a:gd name="T5" fmla="*/ 2147483647 h 55"/>
                <a:gd name="T6" fmla="*/ 2147483647 w 26"/>
                <a:gd name="T7" fmla="*/ 0 h 55"/>
                <a:gd name="T8" fmla="*/ 0 w 26"/>
                <a:gd name="T9" fmla="*/ 2147483647 h 55"/>
                <a:gd name="T10" fmla="*/ 2147483647 w 26"/>
                <a:gd name="T11" fmla="*/ 2147483647 h 55"/>
                <a:gd name="T12" fmla="*/ 2147483647 w 26"/>
                <a:gd name="T13" fmla="*/ 2147483647 h 55"/>
                <a:gd name="T14" fmla="*/ 2147483647 w 26"/>
                <a:gd name="T15" fmla="*/ 2147483647 h 55"/>
                <a:gd name="T16" fmla="*/ 2147483647 w 26"/>
                <a:gd name="T17" fmla="*/ 2147483647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55">
                  <a:moveTo>
                    <a:pt x="26" y="52"/>
                  </a:moveTo>
                  <a:lnTo>
                    <a:pt x="18" y="34"/>
                  </a:lnTo>
                  <a:lnTo>
                    <a:pt x="13" y="11"/>
                  </a:lnTo>
                  <a:lnTo>
                    <a:pt x="10" y="0"/>
                  </a:lnTo>
                  <a:lnTo>
                    <a:pt x="0" y="3"/>
                  </a:lnTo>
                  <a:lnTo>
                    <a:pt x="2" y="13"/>
                  </a:lnTo>
                  <a:lnTo>
                    <a:pt x="7" y="37"/>
                  </a:lnTo>
                  <a:lnTo>
                    <a:pt x="15" y="55"/>
                  </a:lnTo>
                  <a:lnTo>
                    <a:pt x="26" y="52"/>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8" name="Freeform 31"/>
            <p:cNvSpPr>
              <a:spLocks/>
            </p:cNvSpPr>
            <p:nvPr/>
          </p:nvSpPr>
          <p:spPr bwMode="auto">
            <a:xfrm>
              <a:off x="1799" y="1677"/>
              <a:ext cx="36" cy="51"/>
            </a:xfrm>
            <a:custGeom>
              <a:avLst/>
              <a:gdLst>
                <a:gd name="T0" fmla="*/ 2147483647 w 36"/>
                <a:gd name="T1" fmla="*/ 2147483647 h 51"/>
                <a:gd name="T2" fmla="*/ 2147483647 w 36"/>
                <a:gd name="T3" fmla="*/ 2147483647 h 51"/>
                <a:gd name="T4" fmla="*/ 2147483647 w 36"/>
                <a:gd name="T5" fmla="*/ 2147483647 h 51"/>
                <a:gd name="T6" fmla="*/ 2147483647 w 36"/>
                <a:gd name="T7" fmla="*/ 0 h 51"/>
                <a:gd name="T8" fmla="*/ 0 w 36"/>
                <a:gd name="T9" fmla="*/ 2147483647 h 51"/>
                <a:gd name="T10" fmla="*/ 2147483647 w 36"/>
                <a:gd name="T11" fmla="*/ 2147483647 h 51"/>
                <a:gd name="T12" fmla="*/ 2147483647 w 36"/>
                <a:gd name="T13" fmla="*/ 2147483647 h 51"/>
                <a:gd name="T14" fmla="*/ 2147483647 w 36"/>
                <a:gd name="T15" fmla="*/ 2147483647 h 51"/>
                <a:gd name="T16" fmla="*/ 2147483647 w 36"/>
                <a:gd name="T17" fmla="*/ 2147483647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51">
                  <a:moveTo>
                    <a:pt x="36" y="46"/>
                  </a:moveTo>
                  <a:lnTo>
                    <a:pt x="29" y="36"/>
                  </a:lnTo>
                  <a:lnTo>
                    <a:pt x="18" y="15"/>
                  </a:lnTo>
                  <a:lnTo>
                    <a:pt x="11" y="0"/>
                  </a:lnTo>
                  <a:lnTo>
                    <a:pt x="0" y="5"/>
                  </a:lnTo>
                  <a:lnTo>
                    <a:pt x="8" y="20"/>
                  </a:lnTo>
                  <a:lnTo>
                    <a:pt x="18" y="41"/>
                  </a:lnTo>
                  <a:lnTo>
                    <a:pt x="26" y="51"/>
                  </a:lnTo>
                  <a:lnTo>
                    <a:pt x="36" y="46"/>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59" name="Freeform 32"/>
            <p:cNvSpPr>
              <a:spLocks/>
            </p:cNvSpPr>
            <p:nvPr/>
          </p:nvSpPr>
          <p:spPr bwMode="auto">
            <a:xfrm>
              <a:off x="1830" y="1734"/>
              <a:ext cx="44" cy="46"/>
            </a:xfrm>
            <a:custGeom>
              <a:avLst/>
              <a:gdLst>
                <a:gd name="T0" fmla="*/ 2147483647 w 44"/>
                <a:gd name="T1" fmla="*/ 2147483647 h 46"/>
                <a:gd name="T2" fmla="*/ 2147483647 w 44"/>
                <a:gd name="T3" fmla="*/ 2147483647 h 46"/>
                <a:gd name="T4" fmla="*/ 2147483647 w 44"/>
                <a:gd name="T5" fmla="*/ 2147483647 h 46"/>
                <a:gd name="T6" fmla="*/ 2147483647 w 44"/>
                <a:gd name="T7" fmla="*/ 0 h 46"/>
                <a:gd name="T8" fmla="*/ 0 w 44"/>
                <a:gd name="T9" fmla="*/ 2147483647 h 46"/>
                <a:gd name="T10" fmla="*/ 2147483647 w 44"/>
                <a:gd name="T11" fmla="*/ 2147483647 h 46"/>
                <a:gd name="T12" fmla="*/ 2147483647 w 44"/>
                <a:gd name="T13" fmla="*/ 2147483647 h 46"/>
                <a:gd name="T14" fmla="*/ 2147483647 w 44"/>
                <a:gd name="T15" fmla="*/ 2147483647 h 46"/>
                <a:gd name="T16" fmla="*/ 2147483647 w 44"/>
                <a:gd name="T17" fmla="*/ 2147483647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46">
                  <a:moveTo>
                    <a:pt x="44" y="38"/>
                  </a:moveTo>
                  <a:lnTo>
                    <a:pt x="36" y="31"/>
                  </a:lnTo>
                  <a:lnTo>
                    <a:pt x="24" y="15"/>
                  </a:lnTo>
                  <a:lnTo>
                    <a:pt x="11" y="0"/>
                  </a:lnTo>
                  <a:lnTo>
                    <a:pt x="0" y="5"/>
                  </a:lnTo>
                  <a:lnTo>
                    <a:pt x="13" y="20"/>
                  </a:lnTo>
                  <a:lnTo>
                    <a:pt x="29" y="38"/>
                  </a:lnTo>
                  <a:lnTo>
                    <a:pt x="36" y="46"/>
                  </a:lnTo>
                  <a:lnTo>
                    <a:pt x="44" y="38"/>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60" name="Freeform 33"/>
            <p:cNvSpPr>
              <a:spLocks/>
            </p:cNvSpPr>
            <p:nvPr/>
          </p:nvSpPr>
          <p:spPr bwMode="auto">
            <a:xfrm>
              <a:off x="1874" y="1780"/>
              <a:ext cx="49" cy="41"/>
            </a:xfrm>
            <a:custGeom>
              <a:avLst/>
              <a:gdLst>
                <a:gd name="T0" fmla="*/ 2147483647 w 49"/>
                <a:gd name="T1" fmla="*/ 2147483647 h 41"/>
                <a:gd name="T2" fmla="*/ 2147483647 w 49"/>
                <a:gd name="T3" fmla="*/ 2147483647 h 41"/>
                <a:gd name="T4" fmla="*/ 2147483647 w 49"/>
                <a:gd name="T5" fmla="*/ 2147483647 h 41"/>
                <a:gd name="T6" fmla="*/ 2147483647 w 49"/>
                <a:gd name="T7" fmla="*/ 0 h 41"/>
                <a:gd name="T8" fmla="*/ 0 w 49"/>
                <a:gd name="T9" fmla="*/ 2147483647 h 41"/>
                <a:gd name="T10" fmla="*/ 2147483647 w 49"/>
                <a:gd name="T11" fmla="*/ 2147483647 h 41"/>
                <a:gd name="T12" fmla="*/ 2147483647 w 49"/>
                <a:gd name="T13" fmla="*/ 2147483647 h 41"/>
                <a:gd name="T14" fmla="*/ 2147483647 w 49"/>
                <a:gd name="T15" fmla="*/ 2147483647 h 41"/>
                <a:gd name="T16" fmla="*/ 2147483647 w 49"/>
                <a:gd name="T17" fmla="*/ 2147483647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41">
                  <a:moveTo>
                    <a:pt x="49" y="34"/>
                  </a:moveTo>
                  <a:lnTo>
                    <a:pt x="39" y="28"/>
                  </a:lnTo>
                  <a:lnTo>
                    <a:pt x="23" y="15"/>
                  </a:lnTo>
                  <a:lnTo>
                    <a:pt x="8" y="0"/>
                  </a:lnTo>
                  <a:lnTo>
                    <a:pt x="0" y="8"/>
                  </a:lnTo>
                  <a:lnTo>
                    <a:pt x="16" y="23"/>
                  </a:lnTo>
                  <a:lnTo>
                    <a:pt x="34" y="36"/>
                  </a:lnTo>
                  <a:lnTo>
                    <a:pt x="42" y="41"/>
                  </a:lnTo>
                  <a:lnTo>
                    <a:pt x="49" y="34"/>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61" name="Freeform 34"/>
            <p:cNvSpPr>
              <a:spLocks/>
            </p:cNvSpPr>
            <p:nvPr/>
          </p:nvSpPr>
          <p:spPr bwMode="auto">
            <a:xfrm>
              <a:off x="1926" y="1819"/>
              <a:ext cx="51" cy="36"/>
            </a:xfrm>
            <a:custGeom>
              <a:avLst/>
              <a:gdLst>
                <a:gd name="T0" fmla="*/ 2147483647 w 51"/>
                <a:gd name="T1" fmla="*/ 2147483647 h 36"/>
                <a:gd name="T2" fmla="*/ 2147483647 w 51"/>
                <a:gd name="T3" fmla="*/ 2147483647 h 36"/>
                <a:gd name="T4" fmla="*/ 2147483647 w 51"/>
                <a:gd name="T5" fmla="*/ 0 h 36"/>
                <a:gd name="T6" fmla="*/ 0 w 51"/>
                <a:gd name="T7" fmla="*/ 2147483647 h 36"/>
                <a:gd name="T8" fmla="*/ 2147483647 w 51"/>
                <a:gd name="T9" fmla="*/ 2147483647 h 36"/>
                <a:gd name="T10" fmla="*/ 2147483647 w 51"/>
                <a:gd name="T11" fmla="*/ 2147483647 h 36"/>
                <a:gd name="T12" fmla="*/ 2147483647 w 51"/>
                <a:gd name="T13" fmla="*/ 214748364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36">
                  <a:moveTo>
                    <a:pt x="51" y="26"/>
                  </a:moveTo>
                  <a:lnTo>
                    <a:pt x="44" y="23"/>
                  </a:lnTo>
                  <a:lnTo>
                    <a:pt x="5" y="0"/>
                  </a:lnTo>
                  <a:lnTo>
                    <a:pt x="0" y="10"/>
                  </a:lnTo>
                  <a:lnTo>
                    <a:pt x="39" y="31"/>
                  </a:lnTo>
                  <a:lnTo>
                    <a:pt x="46" y="36"/>
                  </a:lnTo>
                  <a:lnTo>
                    <a:pt x="51" y="26"/>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62" name="Freeform 35"/>
            <p:cNvSpPr>
              <a:spLocks/>
            </p:cNvSpPr>
            <p:nvPr/>
          </p:nvSpPr>
          <p:spPr bwMode="auto">
            <a:xfrm>
              <a:off x="1983" y="1850"/>
              <a:ext cx="54" cy="28"/>
            </a:xfrm>
            <a:custGeom>
              <a:avLst/>
              <a:gdLst>
                <a:gd name="T0" fmla="*/ 2147483647 w 54"/>
                <a:gd name="T1" fmla="*/ 2147483647 h 28"/>
                <a:gd name="T2" fmla="*/ 2147483647 w 54"/>
                <a:gd name="T3" fmla="*/ 2147483647 h 28"/>
                <a:gd name="T4" fmla="*/ 2147483647 w 54"/>
                <a:gd name="T5" fmla="*/ 0 h 28"/>
                <a:gd name="T6" fmla="*/ 0 w 54"/>
                <a:gd name="T7" fmla="*/ 2147483647 h 28"/>
                <a:gd name="T8" fmla="*/ 2147483647 w 54"/>
                <a:gd name="T9" fmla="*/ 2147483647 h 28"/>
                <a:gd name="T10" fmla="*/ 2147483647 w 54"/>
                <a:gd name="T11" fmla="*/ 2147483647 h 28"/>
                <a:gd name="T12" fmla="*/ 2147483647 w 54"/>
                <a:gd name="T13" fmla="*/ 214748364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8">
                  <a:moveTo>
                    <a:pt x="54" y="20"/>
                  </a:moveTo>
                  <a:lnTo>
                    <a:pt x="25" y="10"/>
                  </a:lnTo>
                  <a:lnTo>
                    <a:pt x="5" y="0"/>
                  </a:lnTo>
                  <a:lnTo>
                    <a:pt x="0" y="10"/>
                  </a:lnTo>
                  <a:lnTo>
                    <a:pt x="20" y="20"/>
                  </a:lnTo>
                  <a:lnTo>
                    <a:pt x="51" y="28"/>
                  </a:lnTo>
                  <a:lnTo>
                    <a:pt x="54" y="2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63" name="Freeform 36"/>
            <p:cNvSpPr>
              <a:spLocks/>
            </p:cNvSpPr>
            <p:nvPr/>
          </p:nvSpPr>
          <p:spPr bwMode="auto">
            <a:xfrm>
              <a:off x="2045" y="1873"/>
              <a:ext cx="54" cy="23"/>
            </a:xfrm>
            <a:custGeom>
              <a:avLst/>
              <a:gdLst>
                <a:gd name="T0" fmla="*/ 2147483647 w 54"/>
                <a:gd name="T1" fmla="*/ 2147483647 h 23"/>
                <a:gd name="T2" fmla="*/ 2147483647 w 54"/>
                <a:gd name="T3" fmla="*/ 2147483647 h 23"/>
                <a:gd name="T4" fmla="*/ 2147483647 w 54"/>
                <a:gd name="T5" fmla="*/ 0 h 23"/>
                <a:gd name="T6" fmla="*/ 2147483647 w 54"/>
                <a:gd name="T7" fmla="*/ 0 h 23"/>
                <a:gd name="T8" fmla="*/ 0 w 54"/>
                <a:gd name="T9" fmla="*/ 2147483647 h 23"/>
                <a:gd name="T10" fmla="*/ 2147483647 w 54"/>
                <a:gd name="T11" fmla="*/ 2147483647 h 23"/>
                <a:gd name="T12" fmla="*/ 2147483647 w 54"/>
                <a:gd name="T13" fmla="*/ 2147483647 h 23"/>
                <a:gd name="T14" fmla="*/ 2147483647 w 54"/>
                <a:gd name="T15" fmla="*/ 2147483647 h 23"/>
                <a:gd name="T16" fmla="*/ 2147483647 w 54"/>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23">
                  <a:moveTo>
                    <a:pt x="54" y="13"/>
                  </a:moveTo>
                  <a:lnTo>
                    <a:pt x="49" y="13"/>
                  </a:lnTo>
                  <a:lnTo>
                    <a:pt x="5" y="0"/>
                  </a:lnTo>
                  <a:lnTo>
                    <a:pt x="2" y="0"/>
                  </a:lnTo>
                  <a:lnTo>
                    <a:pt x="0" y="10"/>
                  </a:lnTo>
                  <a:lnTo>
                    <a:pt x="2" y="10"/>
                  </a:lnTo>
                  <a:lnTo>
                    <a:pt x="46" y="23"/>
                  </a:lnTo>
                  <a:lnTo>
                    <a:pt x="51" y="23"/>
                  </a:lnTo>
                  <a:lnTo>
                    <a:pt x="54" y="13"/>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64" name="Freeform 37"/>
            <p:cNvSpPr>
              <a:spLocks/>
            </p:cNvSpPr>
            <p:nvPr/>
          </p:nvSpPr>
          <p:spPr bwMode="auto">
            <a:xfrm>
              <a:off x="2107" y="1888"/>
              <a:ext cx="54" cy="18"/>
            </a:xfrm>
            <a:custGeom>
              <a:avLst/>
              <a:gdLst>
                <a:gd name="T0" fmla="*/ 2147483647 w 54"/>
                <a:gd name="T1" fmla="*/ 2147483647 h 18"/>
                <a:gd name="T2" fmla="*/ 2147483647 w 54"/>
                <a:gd name="T3" fmla="*/ 2147483647 h 18"/>
                <a:gd name="T4" fmla="*/ 2147483647 w 54"/>
                <a:gd name="T5" fmla="*/ 0 h 18"/>
                <a:gd name="T6" fmla="*/ 0 w 54"/>
                <a:gd name="T7" fmla="*/ 2147483647 h 18"/>
                <a:gd name="T8" fmla="*/ 2147483647 w 54"/>
                <a:gd name="T9" fmla="*/ 2147483647 h 18"/>
                <a:gd name="T10" fmla="*/ 2147483647 w 54"/>
                <a:gd name="T11" fmla="*/ 2147483647 h 18"/>
                <a:gd name="T12" fmla="*/ 2147483647 w 54"/>
                <a:gd name="T13" fmla="*/ 2147483647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8">
                  <a:moveTo>
                    <a:pt x="54" y="8"/>
                  </a:moveTo>
                  <a:lnTo>
                    <a:pt x="33" y="6"/>
                  </a:lnTo>
                  <a:lnTo>
                    <a:pt x="2" y="0"/>
                  </a:lnTo>
                  <a:lnTo>
                    <a:pt x="0" y="11"/>
                  </a:lnTo>
                  <a:lnTo>
                    <a:pt x="31" y="16"/>
                  </a:lnTo>
                  <a:lnTo>
                    <a:pt x="54" y="18"/>
                  </a:lnTo>
                  <a:lnTo>
                    <a:pt x="54" y="8"/>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65" name="Freeform 38"/>
            <p:cNvSpPr>
              <a:spLocks/>
            </p:cNvSpPr>
            <p:nvPr/>
          </p:nvSpPr>
          <p:spPr bwMode="auto">
            <a:xfrm>
              <a:off x="2171" y="1899"/>
              <a:ext cx="54" cy="15"/>
            </a:xfrm>
            <a:custGeom>
              <a:avLst/>
              <a:gdLst>
                <a:gd name="T0" fmla="*/ 2147483647 w 54"/>
                <a:gd name="T1" fmla="*/ 2147483647 h 15"/>
                <a:gd name="T2" fmla="*/ 2147483647 w 54"/>
                <a:gd name="T3" fmla="*/ 0 h 15"/>
                <a:gd name="T4" fmla="*/ 2147483647 w 54"/>
                <a:gd name="T5" fmla="*/ 0 h 15"/>
                <a:gd name="T6" fmla="*/ 0 w 54"/>
                <a:gd name="T7" fmla="*/ 2147483647 h 15"/>
                <a:gd name="T8" fmla="*/ 2147483647 w 54"/>
                <a:gd name="T9" fmla="*/ 2147483647 h 15"/>
                <a:gd name="T10" fmla="*/ 2147483647 w 54"/>
                <a:gd name="T11" fmla="*/ 2147483647 h 15"/>
                <a:gd name="T12" fmla="*/ 2147483647 w 54"/>
                <a:gd name="T13" fmla="*/ 214748364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5">
                  <a:moveTo>
                    <a:pt x="54" y="2"/>
                  </a:moveTo>
                  <a:lnTo>
                    <a:pt x="13" y="0"/>
                  </a:lnTo>
                  <a:lnTo>
                    <a:pt x="3" y="0"/>
                  </a:lnTo>
                  <a:lnTo>
                    <a:pt x="0" y="10"/>
                  </a:lnTo>
                  <a:lnTo>
                    <a:pt x="13" y="10"/>
                  </a:lnTo>
                  <a:lnTo>
                    <a:pt x="54" y="15"/>
                  </a:lnTo>
                  <a:lnTo>
                    <a:pt x="54" y="2"/>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66" name="Freeform 39"/>
            <p:cNvSpPr>
              <a:spLocks/>
            </p:cNvSpPr>
            <p:nvPr/>
          </p:nvSpPr>
          <p:spPr bwMode="auto">
            <a:xfrm>
              <a:off x="2236" y="1904"/>
              <a:ext cx="43" cy="10"/>
            </a:xfrm>
            <a:custGeom>
              <a:avLst/>
              <a:gdLst>
                <a:gd name="T0" fmla="*/ 2147483647 w 43"/>
                <a:gd name="T1" fmla="*/ 0 h 10"/>
                <a:gd name="T2" fmla="*/ 2147483647 w 43"/>
                <a:gd name="T3" fmla="*/ 0 h 10"/>
                <a:gd name="T4" fmla="*/ 0 w 43"/>
                <a:gd name="T5" fmla="*/ 0 h 10"/>
                <a:gd name="T6" fmla="*/ 0 w 43"/>
                <a:gd name="T7" fmla="*/ 2147483647 h 10"/>
                <a:gd name="T8" fmla="*/ 2147483647 w 43"/>
                <a:gd name="T9" fmla="*/ 2147483647 h 10"/>
                <a:gd name="T10" fmla="*/ 2147483647 w 43"/>
                <a:gd name="T11" fmla="*/ 2147483647 h 10"/>
                <a:gd name="T12" fmla="*/ 2147483647 w 43"/>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0">
                  <a:moveTo>
                    <a:pt x="43" y="0"/>
                  </a:moveTo>
                  <a:lnTo>
                    <a:pt x="43" y="0"/>
                  </a:lnTo>
                  <a:lnTo>
                    <a:pt x="0" y="0"/>
                  </a:lnTo>
                  <a:lnTo>
                    <a:pt x="0" y="10"/>
                  </a:lnTo>
                  <a:lnTo>
                    <a:pt x="43" y="10"/>
                  </a:lnTo>
                  <a:lnTo>
                    <a:pt x="43"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67" name="Rectangle 40"/>
            <p:cNvSpPr>
              <a:spLocks noChangeArrowheads="1"/>
            </p:cNvSpPr>
            <p:nvPr/>
          </p:nvSpPr>
          <p:spPr bwMode="auto">
            <a:xfrm>
              <a:off x="2279" y="1904"/>
              <a:ext cx="11" cy="10"/>
            </a:xfrm>
            <a:prstGeom prst="rect">
              <a:avLst/>
            </a:prstGeom>
            <a:solidFill>
              <a:srgbClr val="616F8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68" name="Freeform 41"/>
            <p:cNvSpPr>
              <a:spLocks/>
            </p:cNvSpPr>
            <p:nvPr/>
          </p:nvSpPr>
          <p:spPr bwMode="auto">
            <a:xfrm>
              <a:off x="2300" y="1901"/>
              <a:ext cx="54" cy="13"/>
            </a:xfrm>
            <a:custGeom>
              <a:avLst/>
              <a:gdLst>
                <a:gd name="T0" fmla="*/ 2147483647 w 54"/>
                <a:gd name="T1" fmla="*/ 0 h 13"/>
                <a:gd name="T2" fmla="*/ 2147483647 w 54"/>
                <a:gd name="T3" fmla="*/ 2147483647 h 13"/>
                <a:gd name="T4" fmla="*/ 0 w 54"/>
                <a:gd name="T5" fmla="*/ 2147483647 h 13"/>
                <a:gd name="T6" fmla="*/ 0 w 54"/>
                <a:gd name="T7" fmla="*/ 2147483647 h 13"/>
                <a:gd name="T8" fmla="*/ 2147483647 w 54"/>
                <a:gd name="T9" fmla="*/ 2147483647 h 13"/>
                <a:gd name="T10" fmla="*/ 2147483647 w 54"/>
                <a:gd name="T11" fmla="*/ 2147483647 h 13"/>
                <a:gd name="T12" fmla="*/ 2147483647 w 54"/>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3">
                  <a:moveTo>
                    <a:pt x="54" y="0"/>
                  </a:moveTo>
                  <a:lnTo>
                    <a:pt x="29" y="3"/>
                  </a:lnTo>
                  <a:lnTo>
                    <a:pt x="0" y="3"/>
                  </a:lnTo>
                  <a:lnTo>
                    <a:pt x="0" y="13"/>
                  </a:lnTo>
                  <a:lnTo>
                    <a:pt x="29" y="13"/>
                  </a:lnTo>
                  <a:lnTo>
                    <a:pt x="54" y="11"/>
                  </a:lnTo>
                  <a:lnTo>
                    <a:pt x="54"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69" name="Freeform 42"/>
            <p:cNvSpPr>
              <a:spLocks/>
            </p:cNvSpPr>
            <p:nvPr/>
          </p:nvSpPr>
          <p:spPr bwMode="auto">
            <a:xfrm>
              <a:off x="2365" y="1894"/>
              <a:ext cx="54" cy="18"/>
            </a:xfrm>
            <a:custGeom>
              <a:avLst/>
              <a:gdLst>
                <a:gd name="T0" fmla="*/ 2147483647 w 54"/>
                <a:gd name="T1" fmla="*/ 0 h 18"/>
                <a:gd name="T2" fmla="*/ 2147483647 w 54"/>
                <a:gd name="T3" fmla="*/ 2147483647 h 18"/>
                <a:gd name="T4" fmla="*/ 0 w 54"/>
                <a:gd name="T5" fmla="*/ 2147483647 h 18"/>
                <a:gd name="T6" fmla="*/ 0 w 54"/>
                <a:gd name="T7" fmla="*/ 2147483647 h 18"/>
                <a:gd name="T8" fmla="*/ 2147483647 w 54"/>
                <a:gd name="T9" fmla="*/ 2147483647 h 18"/>
                <a:gd name="T10" fmla="*/ 2147483647 w 54"/>
                <a:gd name="T11" fmla="*/ 2147483647 h 18"/>
                <a:gd name="T12" fmla="*/ 2147483647 w 54"/>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8">
                  <a:moveTo>
                    <a:pt x="54" y="0"/>
                  </a:moveTo>
                  <a:lnTo>
                    <a:pt x="13" y="5"/>
                  </a:lnTo>
                  <a:lnTo>
                    <a:pt x="0" y="7"/>
                  </a:lnTo>
                  <a:lnTo>
                    <a:pt x="0" y="18"/>
                  </a:lnTo>
                  <a:lnTo>
                    <a:pt x="15" y="15"/>
                  </a:lnTo>
                  <a:lnTo>
                    <a:pt x="54" y="10"/>
                  </a:lnTo>
                  <a:lnTo>
                    <a:pt x="54"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0" name="Freeform 43"/>
            <p:cNvSpPr>
              <a:spLocks/>
            </p:cNvSpPr>
            <p:nvPr/>
          </p:nvSpPr>
          <p:spPr bwMode="auto">
            <a:xfrm>
              <a:off x="2429" y="1881"/>
              <a:ext cx="54" cy="23"/>
            </a:xfrm>
            <a:custGeom>
              <a:avLst/>
              <a:gdLst>
                <a:gd name="T0" fmla="*/ 2147483647 w 54"/>
                <a:gd name="T1" fmla="*/ 0 h 23"/>
                <a:gd name="T2" fmla="*/ 2147483647 w 54"/>
                <a:gd name="T3" fmla="*/ 2147483647 h 23"/>
                <a:gd name="T4" fmla="*/ 0 w 54"/>
                <a:gd name="T5" fmla="*/ 2147483647 h 23"/>
                <a:gd name="T6" fmla="*/ 0 w 54"/>
                <a:gd name="T7" fmla="*/ 2147483647 h 23"/>
                <a:gd name="T8" fmla="*/ 2147483647 w 54"/>
                <a:gd name="T9" fmla="*/ 2147483647 h 23"/>
                <a:gd name="T10" fmla="*/ 2147483647 w 54"/>
                <a:gd name="T11" fmla="*/ 2147483647 h 23"/>
                <a:gd name="T12" fmla="*/ 2147483647 w 54"/>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3">
                  <a:moveTo>
                    <a:pt x="52" y="0"/>
                  </a:moveTo>
                  <a:lnTo>
                    <a:pt x="47" y="2"/>
                  </a:lnTo>
                  <a:lnTo>
                    <a:pt x="0" y="13"/>
                  </a:lnTo>
                  <a:lnTo>
                    <a:pt x="0" y="23"/>
                  </a:lnTo>
                  <a:lnTo>
                    <a:pt x="49" y="13"/>
                  </a:lnTo>
                  <a:lnTo>
                    <a:pt x="54" y="10"/>
                  </a:lnTo>
                  <a:lnTo>
                    <a:pt x="52"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1" name="Freeform 44"/>
            <p:cNvSpPr>
              <a:spLocks/>
            </p:cNvSpPr>
            <p:nvPr/>
          </p:nvSpPr>
          <p:spPr bwMode="auto">
            <a:xfrm>
              <a:off x="2491" y="1863"/>
              <a:ext cx="54" cy="25"/>
            </a:xfrm>
            <a:custGeom>
              <a:avLst/>
              <a:gdLst>
                <a:gd name="T0" fmla="*/ 2147483647 w 54"/>
                <a:gd name="T1" fmla="*/ 0 h 25"/>
                <a:gd name="T2" fmla="*/ 2147483647 w 54"/>
                <a:gd name="T3" fmla="*/ 2147483647 h 25"/>
                <a:gd name="T4" fmla="*/ 0 w 54"/>
                <a:gd name="T5" fmla="*/ 2147483647 h 25"/>
                <a:gd name="T6" fmla="*/ 2147483647 w 54"/>
                <a:gd name="T7" fmla="*/ 2147483647 h 25"/>
                <a:gd name="T8" fmla="*/ 2147483647 w 54"/>
                <a:gd name="T9" fmla="*/ 2147483647 h 25"/>
                <a:gd name="T10" fmla="*/ 2147483647 w 54"/>
                <a:gd name="T11" fmla="*/ 2147483647 h 25"/>
                <a:gd name="T12" fmla="*/ 2147483647 w 54"/>
                <a:gd name="T13" fmla="*/ 0 h 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25">
                  <a:moveTo>
                    <a:pt x="52" y="0"/>
                  </a:moveTo>
                  <a:lnTo>
                    <a:pt x="31" y="7"/>
                  </a:lnTo>
                  <a:lnTo>
                    <a:pt x="0" y="15"/>
                  </a:lnTo>
                  <a:lnTo>
                    <a:pt x="3" y="25"/>
                  </a:lnTo>
                  <a:lnTo>
                    <a:pt x="34" y="18"/>
                  </a:lnTo>
                  <a:lnTo>
                    <a:pt x="54" y="10"/>
                  </a:lnTo>
                  <a:lnTo>
                    <a:pt x="52"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2" name="Freeform 45"/>
            <p:cNvSpPr>
              <a:spLocks/>
            </p:cNvSpPr>
            <p:nvPr/>
          </p:nvSpPr>
          <p:spPr bwMode="auto">
            <a:xfrm>
              <a:off x="2553" y="1839"/>
              <a:ext cx="52" cy="31"/>
            </a:xfrm>
            <a:custGeom>
              <a:avLst/>
              <a:gdLst>
                <a:gd name="T0" fmla="*/ 2147483647 w 52"/>
                <a:gd name="T1" fmla="*/ 0 h 31"/>
                <a:gd name="T2" fmla="*/ 2147483647 w 52"/>
                <a:gd name="T3" fmla="*/ 2147483647 h 31"/>
                <a:gd name="T4" fmla="*/ 0 w 52"/>
                <a:gd name="T5" fmla="*/ 2147483647 h 31"/>
                <a:gd name="T6" fmla="*/ 2147483647 w 52"/>
                <a:gd name="T7" fmla="*/ 2147483647 h 31"/>
                <a:gd name="T8" fmla="*/ 2147483647 w 52"/>
                <a:gd name="T9" fmla="*/ 2147483647 h 31"/>
                <a:gd name="T10" fmla="*/ 2147483647 w 52"/>
                <a:gd name="T11" fmla="*/ 2147483647 h 31"/>
                <a:gd name="T12" fmla="*/ 2147483647 w 5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31">
                  <a:moveTo>
                    <a:pt x="49" y="0"/>
                  </a:moveTo>
                  <a:lnTo>
                    <a:pt x="13" y="16"/>
                  </a:lnTo>
                  <a:lnTo>
                    <a:pt x="0" y="21"/>
                  </a:lnTo>
                  <a:lnTo>
                    <a:pt x="3" y="31"/>
                  </a:lnTo>
                  <a:lnTo>
                    <a:pt x="16" y="26"/>
                  </a:lnTo>
                  <a:lnTo>
                    <a:pt x="52" y="11"/>
                  </a:lnTo>
                  <a:lnTo>
                    <a:pt x="49"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3" name="Freeform 46"/>
            <p:cNvSpPr>
              <a:spLocks/>
            </p:cNvSpPr>
            <p:nvPr/>
          </p:nvSpPr>
          <p:spPr bwMode="auto">
            <a:xfrm>
              <a:off x="2610" y="1806"/>
              <a:ext cx="52" cy="39"/>
            </a:xfrm>
            <a:custGeom>
              <a:avLst/>
              <a:gdLst>
                <a:gd name="T0" fmla="*/ 2147483647 w 52"/>
                <a:gd name="T1" fmla="*/ 0 h 39"/>
                <a:gd name="T2" fmla="*/ 2147483647 w 52"/>
                <a:gd name="T3" fmla="*/ 2147483647 h 39"/>
                <a:gd name="T4" fmla="*/ 0 w 52"/>
                <a:gd name="T5" fmla="*/ 2147483647 h 39"/>
                <a:gd name="T6" fmla="*/ 2147483647 w 52"/>
                <a:gd name="T7" fmla="*/ 2147483647 h 39"/>
                <a:gd name="T8" fmla="*/ 2147483647 w 52"/>
                <a:gd name="T9" fmla="*/ 2147483647 h 39"/>
                <a:gd name="T10" fmla="*/ 2147483647 w 52"/>
                <a:gd name="T11" fmla="*/ 2147483647 h 39"/>
                <a:gd name="T12" fmla="*/ 2147483647 w 52"/>
                <a:gd name="T13" fmla="*/ 0 h 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39">
                  <a:moveTo>
                    <a:pt x="46" y="0"/>
                  </a:moveTo>
                  <a:lnTo>
                    <a:pt x="36" y="8"/>
                  </a:lnTo>
                  <a:lnTo>
                    <a:pt x="0" y="28"/>
                  </a:lnTo>
                  <a:lnTo>
                    <a:pt x="5" y="39"/>
                  </a:lnTo>
                  <a:lnTo>
                    <a:pt x="41" y="18"/>
                  </a:lnTo>
                  <a:lnTo>
                    <a:pt x="52" y="10"/>
                  </a:lnTo>
                  <a:lnTo>
                    <a:pt x="46"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4" name="Freeform 47"/>
            <p:cNvSpPr>
              <a:spLocks/>
            </p:cNvSpPr>
            <p:nvPr/>
          </p:nvSpPr>
          <p:spPr bwMode="auto">
            <a:xfrm>
              <a:off x="2664" y="1767"/>
              <a:ext cx="49" cy="44"/>
            </a:xfrm>
            <a:custGeom>
              <a:avLst/>
              <a:gdLst>
                <a:gd name="T0" fmla="*/ 2147483647 w 49"/>
                <a:gd name="T1" fmla="*/ 0 h 44"/>
                <a:gd name="T2" fmla="*/ 2147483647 w 49"/>
                <a:gd name="T3" fmla="*/ 2147483647 h 44"/>
                <a:gd name="T4" fmla="*/ 2147483647 w 49"/>
                <a:gd name="T5" fmla="*/ 2147483647 h 44"/>
                <a:gd name="T6" fmla="*/ 0 w 49"/>
                <a:gd name="T7" fmla="*/ 2147483647 h 44"/>
                <a:gd name="T8" fmla="*/ 2147483647 w 49"/>
                <a:gd name="T9" fmla="*/ 2147483647 h 44"/>
                <a:gd name="T10" fmla="*/ 2147483647 w 49"/>
                <a:gd name="T11" fmla="*/ 2147483647 h 44"/>
                <a:gd name="T12" fmla="*/ 2147483647 w 49"/>
                <a:gd name="T13" fmla="*/ 2147483647 h 44"/>
                <a:gd name="T14" fmla="*/ 2147483647 w 49"/>
                <a:gd name="T15" fmla="*/ 2147483647 h 44"/>
                <a:gd name="T16" fmla="*/ 2147483647 w 49"/>
                <a:gd name="T17" fmla="*/ 0 h 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 h="44">
                  <a:moveTo>
                    <a:pt x="41" y="0"/>
                  </a:moveTo>
                  <a:lnTo>
                    <a:pt x="34" y="5"/>
                  </a:lnTo>
                  <a:lnTo>
                    <a:pt x="18" y="21"/>
                  </a:lnTo>
                  <a:lnTo>
                    <a:pt x="0" y="34"/>
                  </a:lnTo>
                  <a:lnTo>
                    <a:pt x="8" y="44"/>
                  </a:lnTo>
                  <a:lnTo>
                    <a:pt x="26" y="28"/>
                  </a:lnTo>
                  <a:lnTo>
                    <a:pt x="41" y="13"/>
                  </a:lnTo>
                  <a:lnTo>
                    <a:pt x="49" y="8"/>
                  </a:lnTo>
                  <a:lnTo>
                    <a:pt x="41"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5" name="Freeform 48"/>
            <p:cNvSpPr>
              <a:spLocks/>
            </p:cNvSpPr>
            <p:nvPr/>
          </p:nvSpPr>
          <p:spPr bwMode="auto">
            <a:xfrm>
              <a:off x="2713" y="1718"/>
              <a:ext cx="41" cy="49"/>
            </a:xfrm>
            <a:custGeom>
              <a:avLst/>
              <a:gdLst>
                <a:gd name="T0" fmla="*/ 2147483647 w 41"/>
                <a:gd name="T1" fmla="*/ 0 h 49"/>
                <a:gd name="T2" fmla="*/ 2147483647 w 41"/>
                <a:gd name="T3" fmla="*/ 2147483647 h 49"/>
                <a:gd name="T4" fmla="*/ 2147483647 w 41"/>
                <a:gd name="T5" fmla="*/ 2147483647 h 49"/>
                <a:gd name="T6" fmla="*/ 0 w 41"/>
                <a:gd name="T7" fmla="*/ 2147483647 h 49"/>
                <a:gd name="T8" fmla="*/ 0 w 41"/>
                <a:gd name="T9" fmla="*/ 2147483647 h 49"/>
                <a:gd name="T10" fmla="*/ 2147483647 w 41"/>
                <a:gd name="T11" fmla="*/ 2147483647 h 49"/>
                <a:gd name="T12" fmla="*/ 2147483647 w 41"/>
                <a:gd name="T13" fmla="*/ 2147483647 h 49"/>
                <a:gd name="T14" fmla="*/ 2147483647 w 41"/>
                <a:gd name="T15" fmla="*/ 2147483647 h 49"/>
                <a:gd name="T16" fmla="*/ 2147483647 w 41"/>
                <a:gd name="T17" fmla="*/ 2147483647 h 49"/>
                <a:gd name="T18" fmla="*/ 2147483647 w 41"/>
                <a:gd name="T19" fmla="*/ 2147483647 h 49"/>
                <a:gd name="T20" fmla="*/ 2147483647 w 41"/>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 h="49">
                  <a:moveTo>
                    <a:pt x="34" y="0"/>
                  </a:moveTo>
                  <a:lnTo>
                    <a:pt x="29" y="5"/>
                  </a:lnTo>
                  <a:lnTo>
                    <a:pt x="16" y="23"/>
                  </a:lnTo>
                  <a:lnTo>
                    <a:pt x="0" y="39"/>
                  </a:lnTo>
                  <a:lnTo>
                    <a:pt x="0" y="41"/>
                  </a:lnTo>
                  <a:lnTo>
                    <a:pt x="8" y="49"/>
                  </a:lnTo>
                  <a:lnTo>
                    <a:pt x="8" y="47"/>
                  </a:lnTo>
                  <a:lnTo>
                    <a:pt x="23" y="31"/>
                  </a:lnTo>
                  <a:lnTo>
                    <a:pt x="39" y="13"/>
                  </a:lnTo>
                  <a:lnTo>
                    <a:pt x="41" y="8"/>
                  </a:lnTo>
                  <a:lnTo>
                    <a:pt x="34"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6" name="Freeform 49"/>
            <p:cNvSpPr>
              <a:spLocks/>
            </p:cNvSpPr>
            <p:nvPr/>
          </p:nvSpPr>
          <p:spPr bwMode="auto">
            <a:xfrm>
              <a:off x="2752" y="1664"/>
              <a:ext cx="36" cy="51"/>
            </a:xfrm>
            <a:custGeom>
              <a:avLst/>
              <a:gdLst>
                <a:gd name="T0" fmla="*/ 2147483647 w 36"/>
                <a:gd name="T1" fmla="*/ 0 h 51"/>
                <a:gd name="T2" fmla="*/ 2147483647 w 36"/>
                <a:gd name="T3" fmla="*/ 2147483647 h 51"/>
                <a:gd name="T4" fmla="*/ 2147483647 w 36"/>
                <a:gd name="T5" fmla="*/ 2147483647 h 51"/>
                <a:gd name="T6" fmla="*/ 2147483647 w 36"/>
                <a:gd name="T7" fmla="*/ 2147483647 h 51"/>
                <a:gd name="T8" fmla="*/ 0 w 36"/>
                <a:gd name="T9" fmla="*/ 2147483647 h 51"/>
                <a:gd name="T10" fmla="*/ 2147483647 w 36"/>
                <a:gd name="T11" fmla="*/ 2147483647 h 51"/>
                <a:gd name="T12" fmla="*/ 2147483647 w 36"/>
                <a:gd name="T13" fmla="*/ 2147483647 h 51"/>
                <a:gd name="T14" fmla="*/ 2147483647 w 36"/>
                <a:gd name="T15" fmla="*/ 2147483647 h 51"/>
                <a:gd name="T16" fmla="*/ 2147483647 w 36"/>
                <a:gd name="T17" fmla="*/ 2147483647 h 51"/>
                <a:gd name="T18" fmla="*/ 2147483647 w 36"/>
                <a:gd name="T19" fmla="*/ 2147483647 h 51"/>
                <a:gd name="T20" fmla="*/ 2147483647 w 36"/>
                <a:gd name="T21" fmla="*/ 0 h 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 h="51">
                  <a:moveTo>
                    <a:pt x="26" y="0"/>
                  </a:moveTo>
                  <a:lnTo>
                    <a:pt x="26" y="2"/>
                  </a:lnTo>
                  <a:lnTo>
                    <a:pt x="15" y="23"/>
                  </a:lnTo>
                  <a:lnTo>
                    <a:pt x="2" y="41"/>
                  </a:lnTo>
                  <a:lnTo>
                    <a:pt x="0" y="46"/>
                  </a:lnTo>
                  <a:lnTo>
                    <a:pt x="10" y="51"/>
                  </a:lnTo>
                  <a:lnTo>
                    <a:pt x="13" y="46"/>
                  </a:lnTo>
                  <a:lnTo>
                    <a:pt x="23" y="28"/>
                  </a:lnTo>
                  <a:lnTo>
                    <a:pt x="33" y="5"/>
                  </a:lnTo>
                  <a:lnTo>
                    <a:pt x="36" y="5"/>
                  </a:lnTo>
                  <a:lnTo>
                    <a:pt x="26"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7" name="Freeform 50"/>
            <p:cNvSpPr>
              <a:spLocks/>
            </p:cNvSpPr>
            <p:nvPr/>
          </p:nvSpPr>
          <p:spPr bwMode="auto">
            <a:xfrm>
              <a:off x="2783" y="1602"/>
              <a:ext cx="26" cy="57"/>
            </a:xfrm>
            <a:custGeom>
              <a:avLst/>
              <a:gdLst>
                <a:gd name="T0" fmla="*/ 2147483647 w 26"/>
                <a:gd name="T1" fmla="*/ 0 h 57"/>
                <a:gd name="T2" fmla="*/ 2147483647 w 26"/>
                <a:gd name="T3" fmla="*/ 2147483647 h 57"/>
                <a:gd name="T4" fmla="*/ 2147483647 w 26"/>
                <a:gd name="T5" fmla="*/ 2147483647 h 57"/>
                <a:gd name="T6" fmla="*/ 0 w 26"/>
                <a:gd name="T7" fmla="*/ 2147483647 h 57"/>
                <a:gd name="T8" fmla="*/ 2147483647 w 26"/>
                <a:gd name="T9" fmla="*/ 2147483647 h 57"/>
                <a:gd name="T10" fmla="*/ 2147483647 w 26"/>
                <a:gd name="T11" fmla="*/ 2147483647 h 57"/>
                <a:gd name="T12" fmla="*/ 2147483647 w 26"/>
                <a:gd name="T13" fmla="*/ 2147483647 h 57"/>
                <a:gd name="T14" fmla="*/ 2147483647 w 26"/>
                <a:gd name="T15" fmla="*/ 2147483647 h 57"/>
                <a:gd name="T16" fmla="*/ 2147483647 w 26"/>
                <a:gd name="T17" fmla="*/ 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57">
                  <a:moveTo>
                    <a:pt x="15" y="0"/>
                  </a:moveTo>
                  <a:lnTo>
                    <a:pt x="10" y="18"/>
                  </a:lnTo>
                  <a:lnTo>
                    <a:pt x="2" y="41"/>
                  </a:lnTo>
                  <a:lnTo>
                    <a:pt x="0" y="52"/>
                  </a:lnTo>
                  <a:lnTo>
                    <a:pt x="8" y="57"/>
                  </a:lnTo>
                  <a:lnTo>
                    <a:pt x="13" y="46"/>
                  </a:lnTo>
                  <a:lnTo>
                    <a:pt x="20" y="21"/>
                  </a:lnTo>
                  <a:lnTo>
                    <a:pt x="26" y="5"/>
                  </a:lnTo>
                  <a:lnTo>
                    <a:pt x="15"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8" name="Freeform 51"/>
            <p:cNvSpPr>
              <a:spLocks/>
            </p:cNvSpPr>
            <p:nvPr/>
          </p:nvSpPr>
          <p:spPr bwMode="auto">
            <a:xfrm>
              <a:off x="2801" y="1540"/>
              <a:ext cx="18" cy="54"/>
            </a:xfrm>
            <a:custGeom>
              <a:avLst/>
              <a:gdLst>
                <a:gd name="T0" fmla="*/ 2147483647 w 18"/>
                <a:gd name="T1" fmla="*/ 0 h 54"/>
                <a:gd name="T2" fmla="*/ 2147483647 w 18"/>
                <a:gd name="T3" fmla="*/ 2147483647 h 54"/>
                <a:gd name="T4" fmla="*/ 2147483647 w 18"/>
                <a:gd name="T5" fmla="*/ 2147483647 h 54"/>
                <a:gd name="T6" fmla="*/ 0 w 18"/>
                <a:gd name="T7" fmla="*/ 2147483647 h 54"/>
                <a:gd name="T8" fmla="*/ 2147483647 w 18"/>
                <a:gd name="T9" fmla="*/ 2147483647 h 54"/>
                <a:gd name="T10" fmla="*/ 2147483647 w 18"/>
                <a:gd name="T11" fmla="*/ 2147483647 h 54"/>
                <a:gd name="T12" fmla="*/ 2147483647 w 18"/>
                <a:gd name="T13" fmla="*/ 2147483647 h 54"/>
                <a:gd name="T14" fmla="*/ 2147483647 w 18"/>
                <a:gd name="T15" fmla="*/ 2147483647 h 54"/>
                <a:gd name="T16" fmla="*/ 2147483647 w 18"/>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54">
                  <a:moveTo>
                    <a:pt x="8" y="0"/>
                  </a:moveTo>
                  <a:lnTo>
                    <a:pt x="8" y="5"/>
                  </a:lnTo>
                  <a:lnTo>
                    <a:pt x="5" y="31"/>
                  </a:lnTo>
                  <a:lnTo>
                    <a:pt x="0" y="54"/>
                  </a:lnTo>
                  <a:lnTo>
                    <a:pt x="10" y="54"/>
                  </a:lnTo>
                  <a:lnTo>
                    <a:pt x="15" y="34"/>
                  </a:lnTo>
                  <a:lnTo>
                    <a:pt x="18" y="5"/>
                  </a:lnTo>
                  <a:lnTo>
                    <a:pt x="18" y="3"/>
                  </a:lnTo>
                  <a:lnTo>
                    <a:pt x="8"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79" name="Freeform 52"/>
            <p:cNvSpPr>
              <a:spLocks/>
            </p:cNvSpPr>
            <p:nvPr/>
          </p:nvSpPr>
          <p:spPr bwMode="auto">
            <a:xfrm>
              <a:off x="2809" y="1488"/>
              <a:ext cx="13" cy="42"/>
            </a:xfrm>
            <a:custGeom>
              <a:avLst/>
              <a:gdLst>
                <a:gd name="T0" fmla="*/ 2147483647 w 13"/>
                <a:gd name="T1" fmla="*/ 0 h 42"/>
                <a:gd name="T2" fmla="*/ 2147483647 w 13"/>
                <a:gd name="T3" fmla="*/ 2147483647 h 42"/>
                <a:gd name="T4" fmla="*/ 0 w 13"/>
                <a:gd name="T5" fmla="*/ 2147483647 h 42"/>
                <a:gd name="T6" fmla="*/ 2147483647 w 13"/>
                <a:gd name="T7" fmla="*/ 2147483647 h 42"/>
                <a:gd name="T8" fmla="*/ 2147483647 w 13"/>
                <a:gd name="T9" fmla="*/ 2147483647 h 42"/>
                <a:gd name="T10" fmla="*/ 2147483647 w 13"/>
                <a:gd name="T11" fmla="*/ 0 h 42"/>
                <a:gd name="T12" fmla="*/ 2147483647 w 13"/>
                <a:gd name="T13" fmla="*/ 0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 h="42">
                  <a:moveTo>
                    <a:pt x="2" y="0"/>
                  </a:moveTo>
                  <a:lnTo>
                    <a:pt x="2" y="29"/>
                  </a:lnTo>
                  <a:lnTo>
                    <a:pt x="0" y="42"/>
                  </a:lnTo>
                  <a:lnTo>
                    <a:pt x="13" y="42"/>
                  </a:lnTo>
                  <a:lnTo>
                    <a:pt x="13" y="29"/>
                  </a:lnTo>
                  <a:lnTo>
                    <a:pt x="13" y="0"/>
                  </a:lnTo>
                  <a:lnTo>
                    <a:pt x="2" y="0"/>
                  </a:lnTo>
                  <a:close/>
                </a:path>
              </a:pathLst>
            </a:custGeom>
            <a:solidFill>
              <a:srgbClr val="616F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80" name="Picture 53"/>
            <p:cNvSpPr>
              <a:spLocks noChangeAspect="1" noChangeArrowheads="1"/>
            </p:cNvSpPr>
            <p:nvPr/>
          </p:nvSpPr>
          <p:spPr bwMode="auto">
            <a:xfrm>
              <a:off x="1704" y="1899"/>
              <a:ext cx="116"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6381" name="Freeform 54"/>
            <p:cNvSpPr>
              <a:spLocks/>
            </p:cNvSpPr>
            <p:nvPr/>
          </p:nvSpPr>
          <p:spPr bwMode="auto">
            <a:xfrm>
              <a:off x="1704" y="1899"/>
              <a:ext cx="113" cy="87"/>
            </a:xfrm>
            <a:custGeom>
              <a:avLst/>
              <a:gdLst>
                <a:gd name="T0" fmla="*/ 2147483647 w 113"/>
                <a:gd name="T1" fmla="*/ 2147483647 h 87"/>
                <a:gd name="T2" fmla="*/ 2147483647 w 113"/>
                <a:gd name="T3" fmla="*/ 2147483647 h 87"/>
                <a:gd name="T4" fmla="*/ 2147483647 w 113"/>
                <a:gd name="T5" fmla="*/ 2147483647 h 87"/>
                <a:gd name="T6" fmla="*/ 0 w 113"/>
                <a:gd name="T7" fmla="*/ 2147483647 h 87"/>
                <a:gd name="T8" fmla="*/ 0 w 113"/>
                <a:gd name="T9" fmla="*/ 2147483647 h 87"/>
                <a:gd name="T10" fmla="*/ 0 w 113"/>
                <a:gd name="T11" fmla="*/ 2147483647 h 87"/>
                <a:gd name="T12" fmla="*/ 2147483647 w 113"/>
                <a:gd name="T13" fmla="*/ 2147483647 h 87"/>
                <a:gd name="T14" fmla="*/ 2147483647 w 113"/>
                <a:gd name="T15" fmla="*/ 2147483647 h 87"/>
                <a:gd name="T16" fmla="*/ 2147483647 w 113"/>
                <a:gd name="T17" fmla="*/ 2147483647 h 87"/>
                <a:gd name="T18" fmla="*/ 2147483647 w 113"/>
                <a:gd name="T19" fmla="*/ 2147483647 h 87"/>
                <a:gd name="T20" fmla="*/ 2147483647 w 113"/>
                <a:gd name="T21" fmla="*/ 2147483647 h 87"/>
                <a:gd name="T22" fmla="*/ 2147483647 w 113"/>
                <a:gd name="T23" fmla="*/ 2147483647 h 87"/>
                <a:gd name="T24" fmla="*/ 2147483647 w 113"/>
                <a:gd name="T25" fmla="*/ 2147483647 h 87"/>
                <a:gd name="T26" fmla="*/ 2147483647 w 113"/>
                <a:gd name="T27" fmla="*/ 2147483647 h 87"/>
                <a:gd name="T28" fmla="*/ 2147483647 w 113"/>
                <a:gd name="T29" fmla="*/ 0 h 87"/>
                <a:gd name="T30" fmla="*/ 2147483647 w 113"/>
                <a:gd name="T31" fmla="*/ 2147483647 h 87"/>
                <a:gd name="T32" fmla="*/ 2147483647 w 113"/>
                <a:gd name="T33" fmla="*/ 2147483647 h 87"/>
                <a:gd name="T34" fmla="*/ 2147483647 w 113"/>
                <a:gd name="T35" fmla="*/ 2147483647 h 87"/>
                <a:gd name="T36" fmla="*/ 2147483647 w 113"/>
                <a:gd name="T37" fmla="*/ 2147483647 h 87"/>
                <a:gd name="T38" fmla="*/ 2147483647 w 113"/>
                <a:gd name="T39" fmla="*/ 2147483647 h 87"/>
                <a:gd name="T40" fmla="*/ 2147483647 w 113"/>
                <a:gd name="T41" fmla="*/ 2147483647 h 87"/>
                <a:gd name="T42" fmla="*/ 2147483647 w 113"/>
                <a:gd name="T43" fmla="*/ 2147483647 h 87"/>
                <a:gd name="T44" fmla="*/ 2147483647 w 113"/>
                <a:gd name="T45" fmla="*/ 2147483647 h 87"/>
                <a:gd name="T46" fmla="*/ 2147483647 w 113"/>
                <a:gd name="T47" fmla="*/ 2147483647 h 87"/>
                <a:gd name="T48" fmla="*/ 2147483647 w 113"/>
                <a:gd name="T49" fmla="*/ 2147483647 h 87"/>
                <a:gd name="T50" fmla="*/ 2147483647 w 113"/>
                <a:gd name="T51" fmla="*/ 2147483647 h 87"/>
                <a:gd name="T52" fmla="*/ 2147483647 w 113"/>
                <a:gd name="T53" fmla="*/ 2147483647 h 87"/>
                <a:gd name="T54" fmla="*/ 2147483647 w 113"/>
                <a:gd name="T55" fmla="*/ 2147483647 h 87"/>
                <a:gd name="T56" fmla="*/ 2147483647 w 113"/>
                <a:gd name="T57" fmla="*/ 2147483647 h 87"/>
                <a:gd name="T58" fmla="*/ 2147483647 w 113"/>
                <a:gd name="T59" fmla="*/ 2147483647 h 87"/>
                <a:gd name="T60" fmla="*/ 2147483647 w 113"/>
                <a:gd name="T61" fmla="*/ 2147483647 h 87"/>
                <a:gd name="T62" fmla="*/ 2147483647 w 113"/>
                <a:gd name="T63" fmla="*/ 2147483647 h 87"/>
                <a:gd name="T64" fmla="*/ 2147483647 w 113"/>
                <a:gd name="T65" fmla="*/ 2147483647 h 87"/>
                <a:gd name="T66" fmla="*/ 2147483647 w 113"/>
                <a:gd name="T67" fmla="*/ 2147483647 h 87"/>
                <a:gd name="T68" fmla="*/ 2147483647 w 113"/>
                <a:gd name="T69" fmla="*/ 2147483647 h 87"/>
                <a:gd name="T70" fmla="*/ 2147483647 w 113"/>
                <a:gd name="T71" fmla="*/ 2147483647 h 87"/>
                <a:gd name="T72" fmla="*/ 2147483647 w 113"/>
                <a:gd name="T73" fmla="*/ 2147483647 h 87"/>
                <a:gd name="T74" fmla="*/ 2147483647 w 113"/>
                <a:gd name="T75" fmla="*/ 2147483647 h 87"/>
                <a:gd name="T76" fmla="*/ 2147483647 w 113"/>
                <a:gd name="T77" fmla="*/ 2147483647 h 87"/>
                <a:gd name="T78" fmla="*/ 2147483647 w 113"/>
                <a:gd name="T79" fmla="*/ 2147483647 h 87"/>
                <a:gd name="T80" fmla="*/ 2147483647 w 113"/>
                <a:gd name="T81" fmla="*/ 2147483647 h 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13" h="87">
                  <a:moveTo>
                    <a:pt x="8" y="46"/>
                  </a:moveTo>
                  <a:lnTo>
                    <a:pt x="5" y="44"/>
                  </a:lnTo>
                  <a:lnTo>
                    <a:pt x="2" y="44"/>
                  </a:lnTo>
                  <a:lnTo>
                    <a:pt x="0" y="44"/>
                  </a:lnTo>
                  <a:lnTo>
                    <a:pt x="2" y="44"/>
                  </a:lnTo>
                  <a:lnTo>
                    <a:pt x="5" y="41"/>
                  </a:lnTo>
                  <a:lnTo>
                    <a:pt x="8" y="41"/>
                  </a:lnTo>
                  <a:lnTo>
                    <a:pt x="26" y="38"/>
                  </a:lnTo>
                  <a:lnTo>
                    <a:pt x="44" y="33"/>
                  </a:lnTo>
                  <a:lnTo>
                    <a:pt x="49" y="20"/>
                  </a:lnTo>
                  <a:lnTo>
                    <a:pt x="54" y="7"/>
                  </a:lnTo>
                  <a:lnTo>
                    <a:pt x="57" y="2"/>
                  </a:lnTo>
                  <a:lnTo>
                    <a:pt x="57" y="0"/>
                  </a:lnTo>
                  <a:lnTo>
                    <a:pt x="57" y="2"/>
                  </a:lnTo>
                  <a:lnTo>
                    <a:pt x="59" y="7"/>
                  </a:lnTo>
                  <a:lnTo>
                    <a:pt x="64" y="20"/>
                  </a:lnTo>
                  <a:lnTo>
                    <a:pt x="70" y="33"/>
                  </a:lnTo>
                  <a:lnTo>
                    <a:pt x="88" y="38"/>
                  </a:lnTo>
                  <a:lnTo>
                    <a:pt x="106" y="41"/>
                  </a:lnTo>
                  <a:lnTo>
                    <a:pt x="108" y="41"/>
                  </a:lnTo>
                  <a:lnTo>
                    <a:pt x="111" y="44"/>
                  </a:lnTo>
                  <a:lnTo>
                    <a:pt x="113" y="44"/>
                  </a:lnTo>
                  <a:lnTo>
                    <a:pt x="111" y="44"/>
                  </a:lnTo>
                  <a:lnTo>
                    <a:pt x="108" y="44"/>
                  </a:lnTo>
                  <a:lnTo>
                    <a:pt x="106" y="46"/>
                  </a:lnTo>
                  <a:lnTo>
                    <a:pt x="88" y="49"/>
                  </a:lnTo>
                  <a:lnTo>
                    <a:pt x="70" y="51"/>
                  </a:lnTo>
                  <a:lnTo>
                    <a:pt x="64" y="67"/>
                  </a:lnTo>
                  <a:lnTo>
                    <a:pt x="59" y="80"/>
                  </a:lnTo>
                  <a:lnTo>
                    <a:pt x="57" y="82"/>
                  </a:lnTo>
                  <a:lnTo>
                    <a:pt x="57" y="87"/>
                  </a:lnTo>
                  <a:lnTo>
                    <a:pt x="57" y="82"/>
                  </a:lnTo>
                  <a:lnTo>
                    <a:pt x="54" y="80"/>
                  </a:lnTo>
                  <a:lnTo>
                    <a:pt x="49" y="67"/>
                  </a:lnTo>
                  <a:lnTo>
                    <a:pt x="44" y="51"/>
                  </a:lnTo>
                  <a:lnTo>
                    <a:pt x="26" y="49"/>
                  </a:lnTo>
                  <a:lnTo>
                    <a:pt x="8" y="46"/>
                  </a:lnTo>
                </a:path>
              </a:pathLst>
            </a:custGeom>
            <a:noFill/>
            <a:ln w="4763">
              <a:solidFill>
                <a:srgbClr val="00923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382" name="Freeform 55"/>
            <p:cNvSpPr>
              <a:spLocks/>
            </p:cNvSpPr>
            <p:nvPr/>
          </p:nvSpPr>
          <p:spPr bwMode="auto">
            <a:xfrm>
              <a:off x="1725" y="967"/>
              <a:ext cx="64" cy="75"/>
            </a:xfrm>
            <a:custGeom>
              <a:avLst/>
              <a:gdLst>
                <a:gd name="T0" fmla="*/ 2147483647 w 64"/>
                <a:gd name="T1" fmla="*/ 0 h 75"/>
                <a:gd name="T2" fmla="*/ 2147483647 w 64"/>
                <a:gd name="T3" fmla="*/ 2147483647 h 75"/>
                <a:gd name="T4" fmla="*/ 2147483647 w 64"/>
                <a:gd name="T5" fmla="*/ 2147483647 h 75"/>
                <a:gd name="T6" fmla="*/ 2147483647 w 64"/>
                <a:gd name="T7" fmla="*/ 2147483647 h 75"/>
                <a:gd name="T8" fmla="*/ 2147483647 w 64"/>
                <a:gd name="T9" fmla="*/ 2147483647 h 75"/>
                <a:gd name="T10" fmla="*/ 2147483647 w 64"/>
                <a:gd name="T11" fmla="*/ 2147483647 h 75"/>
                <a:gd name="T12" fmla="*/ 2147483647 w 64"/>
                <a:gd name="T13" fmla="*/ 2147483647 h 75"/>
                <a:gd name="T14" fmla="*/ 2147483647 w 64"/>
                <a:gd name="T15" fmla="*/ 2147483647 h 75"/>
                <a:gd name="T16" fmla="*/ 2147483647 w 64"/>
                <a:gd name="T17" fmla="*/ 2147483647 h 75"/>
                <a:gd name="T18" fmla="*/ 2147483647 w 64"/>
                <a:gd name="T19" fmla="*/ 2147483647 h 75"/>
                <a:gd name="T20" fmla="*/ 2147483647 w 64"/>
                <a:gd name="T21" fmla="*/ 2147483647 h 75"/>
                <a:gd name="T22" fmla="*/ 2147483647 w 64"/>
                <a:gd name="T23" fmla="*/ 2147483647 h 75"/>
                <a:gd name="T24" fmla="*/ 2147483647 w 64"/>
                <a:gd name="T25" fmla="*/ 2147483647 h 75"/>
                <a:gd name="T26" fmla="*/ 2147483647 w 64"/>
                <a:gd name="T27" fmla="*/ 2147483647 h 75"/>
                <a:gd name="T28" fmla="*/ 2147483647 w 64"/>
                <a:gd name="T29" fmla="*/ 2147483647 h 75"/>
                <a:gd name="T30" fmla="*/ 2147483647 w 64"/>
                <a:gd name="T31" fmla="*/ 2147483647 h 75"/>
                <a:gd name="T32" fmla="*/ 2147483647 w 64"/>
                <a:gd name="T33" fmla="*/ 2147483647 h 75"/>
                <a:gd name="T34" fmla="*/ 2147483647 w 64"/>
                <a:gd name="T35" fmla="*/ 2147483647 h 75"/>
                <a:gd name="T36" fmla="*/ 2147483647 w 64"/>
                <a:gd name="T37" fmla="*/ 2147483647 h 75"/>
                <a:gd name="T38" fmla="*/ 2147483647 w 64"/>
                <a:gd name="T39" fmla="*/ 2147483647 h 75"/>
                <a:gd name="T40" fmla="*/ 2147483647 w 64"/>
                <a:gd name="T41" fmla="*/ 2147483647 h 75"/>
                <a:gd name="T42" fmla="*/ 2147483647 w 64"/>
                <a:gd name="T43" fmla="*/ 2147483647 h 75"/>
                <a:gd name="T44" fmla="*/ 2147483647 w 64"/>
                <a:gd name="T45" fmla="*/ 2147483647 h 75"/>
                <a:gd name="T46" fmla="*/ 2147483647 w 64"/>
                <a:gd name="T47" fmla="*/ 2147483647 h 75"/>
                <a:gd name="T48" fmla="*/ 2147483647 w 64"/>
                <a:gd name="T49" fmla="*/ 2147483647 h 75"/>
                <a:gd name="T50" fmla="*/ 2147483647 w 64"/>
                <a:gd name="T51" fmla="*/ 2147483647 h 75"/>
                <a:gd name="T52" fmla="*/ 2147483647 w 64"/>
                <a:gd name="T53" fmla="*/ 2147483647 h 75"/>
                <a:gd name="T54" fmla="*/ 2147483647 w 64"/>
                <a:gd name="T55" fmla="*/ 2147483647 h 75"/>
                <a:gd name="T56" fmla="*/ 2147483647 w 64"/>
                <a:gd name="T57" fmla="*/ 2147483647 h 75"/>
                <a:gd name="T58" fmla="*/ 2147483647 w 64"/>
                <a:gd name="T59" fmla="*/ 2147483647 h 75"/>
                <a:gd name="T60" fmla="*/ 2147483647 w 64"/>
                <a:gd name="T61" fmla="*/ 2147483647 h 75"/>
                <a:gd name="T62" fmla="*/ 2147483647 w 64"/>
                <a:gd name="T63" fmla="*/ 2147483647 h 75"/>
                <a:gd name="T64" fmla="*/ 2147483647 w 64"/>
                <a:gd name="T65" fmla="*/ 2147483647 h 75"/>
                <a:gd name="T66" fmla="*/ 0 w 64"/>
                <a:gd name="T67" fmla="*/ 2147483647 h 75"/>
                <a:gd name="T68" fmla="*/ 0 w 64"/>
                <a:gd name="T69" fmla="*/ 2147483647 h 75"/>
                <a:gd name="T70" fmla="*/ 2147483647 w 64"/>
                <a:gd name="T71" fmla="*/ 0 h 75"/>
                <a:gd name="T72" fmla="*/ 2147483647 w 64"/>
                <a:gd name="T73" fmla="*/ 0 h 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4" h="75">
                  <a:moveTo>
                    <a:pt x="30" y="0"/>
                  </a:moveTo>
                  <a:lnTo>
                    <a:pt x="64" y="75"/>
                  </a:lnTo>
                  <a:lnTo>
                    <a:pt x="61" y="75"/>
                  </a:lnTo>
                  <a:lnTo>
                    <a:pt x="59" y="72"/>
                  </a:lnTo>
                  <a:lnTo>
                    <a:pt x="56" y="72"/>
                  </a:lnTo>
                  <a:lnTo>
                    <a:pt x="54" y="70"/>
                  </a:lnTo>
                  <a:lnTo>
                    <a:pt x="51" y="70"/>
                  </a:lnTo>
                  <a:lnTo>
                    <a:pt x="49" y="70"/>
                  </a:lnTo>
                  <a:lnTo>
                    <a:pt x="46" y="67"/>
                  </a:lnTo>
                  <a:lnTo>
                    <a:pt x="43" y="67"/>
                  </a:lnTo>
                  <a:lnTo>
                    <a:pt x="41" y="67"/>
                  </a:lnTo>
                  <a:lnTo>
                    <a:pt x="38" y="67"/>
                  </a:lnTo>
                  <a:lnTo>
                    <a:pt x="36" y="67"/>
                  </a:lnTo>
                  <a:lnTo>
                    <a:pt x="33" y="67"/>
                  </a:lnTo>
                  <a:lnTo>
                    <a:pt x="30" y="67"/>
                  </a:lnTo>
                  <a:lnTo>
                    <a:pt x="28" y="67"/>
                  </a:lnTo>
                  <a:lnTo>
                    <a:pt x="25" y="67"/>
                  </a:lnTo>
                  <a:lnTo>
                    <a:pt x="23" y="67"/>
                  </a:lnTo>
                  <a:lnTo>
                    <a:pt x="20" y="67"/>
                  </a:lnTo>
                  <a:lnTo>
                    <a:pt x="18" y="67"/>
                  </a:lnTo>
                  <a:lnTo>
                    <a:pt x="15" y="70"/>
                  </a:lnTo>
                  <a:lnTo>
                    <a:pt x="12" y="70"/>
                  </a:lnTo>
                  <a:lnTo>
                    <a:pt x="10" y="70"/>
                  </a:lnTo>
                  <a:lnTo>
                    <a:pt x="7" y="72"/>
                  </a:lnTo>
                  <a:lnTo>
                    <a:pt x="5" y="72"/>
                  </a:lnTo>
                  <a:lnTo>
                    <a:pt x="2" y="72"/>
                  </a:lnTo>
                  <a:lnTo>
                    <a:pt x="0" y="75"/>
                  </a:lnTo>
                  <a:lnTo>
                    <a:pt x="30" y="0"/>
                  </a:lnTo>
                  <a:close/>
                </a:path>
              </a:pathLst>
            </a:custGeom>
            <a:solidFill>
              <a:srgbClr val="0063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83" name="Rectangle 56"/>
            <p:cNvSpPr>
              <a:spLocks noChangeArrowheads="1"/>
            </p:cNvSpPr>
            <p:nvPr/>
          </p:nvSpPr>
          <p:spPr bwMode="auto">
            <a:xfrm>
              <a:off x="1750" y="1003"/>
              <a:ext cx="11" cy="52"/>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84" name="Rectangle 57"/>
            <p:cNvSpPr>
              <a:spLocks noChangeArrowheads="1"/>
            </p:cNvSpPr>
            <p:nvPr/>
          </p:nvSpPr>
          <p:spPr bwMode="auto">
            <a:xfrm>
              <a:off x="1750" y="1086"/>
              <a:ext cx="11" cy="51"/>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85" name="Rectangle 58"/>
            <p:cNvSpPr>
              <a:spLocks noChangeArrowheads="1"/>
            </p:cNvSpPr>
            <p:nvPr/>
          </p:nvSpPr>
          <p:spPr bwMode="auto">
            <a:xfrm>
              <a:off x="1750" y="1168"/>
              <a:ext cx="11" cy="52"/>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86" name="Rectangle 59"/>
            <p:cNvSpPr>
              <a:spLocks noChangeArrowheads="1"/>
            </p:cNvSpPr>
            <p:nvPr/>
          </p:nvSpPr>
          <p:spPr bwMode="auto">
            <a:xfrm>
              <a:off x="1750" y="1251"/>
              <a:ext cx="11" cy="52"/>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87" name="Rectangle 60"/>
            <p:cNvSpPr>
              <a:spLocks noChangeArrowheads="1"/>
            </p:cNvSpPr>
            <p:nvPr/>
          </p:nvSpPr>
          <p:spPr bwMode="auto">
            <a:xfrm>
              <a:off x="1750" y="1334"/>
              <a:ext cx="11" cy="51"/>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88" name="Rectangle 61"/>
            <p:cNvSpPr>
              <a:spLocks noChangeArrowheads="1"/>
            </p:cNvSpPr>
            <p:nvPr/>
          </p:nvSpPr>
          <p:spPr bwMode="auto">
            <a:xfrm>
              <a:off x="1750" y="1416"/>
              <a:ext cx="11" cy="52"/>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89" name="Rectangle 62"/>
            <p:cNvSpPr>
              <a:spLocks noChangeArrowheads="1"/>
            </p:cNvSpPr>
            <p:nvPr/>
          </p:nvSpPr>
          <p:spPr bwMode="auto">
            <a:xfrm>
              <a:off x="1750" y="1499"/>
              <a:ext cx="11" cy="51"/>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90" name="Rectangle 63"/>
            <p:cNvSpPr>
              <a:spLocks noChangeArrowheads="1"/>
            </p:cNvSpPr>
            <p:nvPr/>
          </p:nvSpPr>
          <p:spPr bwMode="auto">
            <a:xfrm>
              <a:off x="1750" y="1581"/>
              <a:ext cx="11" cy="52"/>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91" name="Rectangle 64"/>
            <p:cNvSpPr>
              <a:spLocks noChangeArrowheads="1"/>
            </p:cNvSpPr>
            <p:nvPr/>
          </p:nvSpPr>
          <p:spPr bwMode="auto">
            <a:xfrm>
              <a:off x="1750" y="1664"/>
              <a:ext cx="11" cy="51"/>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92" name="Rectangle 65"/>
            <p:cNvSpPr>
              <a:spLocks noChangeArrowheads="1"/>
            </p:cNvSpPr>
            <p:nvPr/>
          </p:nvSpPr>
          <p:spPr bwMode="auto">
            <a:xfrm>
              <a:off x="1750" y="1746"/>
              <a:ext cx="11" cy="52"/>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93" name="Rectangle 66"/>
            <p:cNvSpPr>
              <a:spLocks noChangeArrowheads="1"/>
            </p:cNvSpPr>
            <p:nvPr/>
          </p:nvSpPr>
          <p:spPr bwMode="auto">
            <a:xfrm>
              <a:off x="1750" y="1829"/>
              <a:ext cx="11" cy="52"/>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394" name="Line 67"/>
            <p:cNvSpPr>
              <a:spLocks noChangeShapeType="1"/>
            </p:cNvSpPr>
            <p:nvPr/>
          </p:nvSpPr>
          <p:spPr bwMode="auto">
            <a:xfrm flipH="1">
              <a:off x="1327" y="1695"/>
              <a:ext cx="3" cy="1"/>
            </a:xfrm>
            <a:prstGeom prst="line">
              <a:avLst/>
            </a:prstGeom>
            <a:noFill/>
            <a:ln w="4763">
              <a:solidFill>
                <a:srgbClr val="1F1A17"/>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395" name="Rectangle 68"/>
            <p:cNvSpPr>
              <a:spLocks noChangeArrowheads="1"/>
            </p:cNvSpPr>
            <p:nvPr/>
          </p:nvSpPr>
          <p:spPr bwMode="auto">
            <a:xfrm>
              <a:off x="1610" y="1947"/>
              <a:ext cx="42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 source</a:t>
              </a:r>
              <a:endParaRPr lang="en-US" altLang="de-DE" sz="1400">
                <a:latin typeface="Times New Roman" pitchFamily="18" charset="0"/>
              </a:endParaRPr>
            </a:p>
          </p:txBody>
        </p:sp>
        <p:sp>
          <p:nvSpPr>
            <p:cNvPr id="56396" name="Freeform 69"/>
            <p:cNvSpPr>
              <a:spLocks noEditPoints="1"/>
            </p:cNvSpPr>
            <p:nvPr/>
          </p:nvSpPr>
          <p:spPr bwMode="auto">
            <a:xfrm>
              <a:off x="1510" y="1997"/>
              <a:ext cx="75" cy="64"/>
            </a:xfrm>
            <a:custGeom>
              <a:avLst/>
              <a:gdLst>
                <a:gd name="T0" fmla="*/ 2147483647 w 75"/>
                <a:gd name="T1" fmla="*/ 2147483647 h 64"/>
                <a:gd name="T2" fmla="*/ 2147483647 w 75"/>
                <a:gd name="T3" fmla="*/ 2147483647 h 64"/>
                <a:gd name="T4" fmla="*/ 2147483647 w 75"/>
                <a:gd name="T5" fmla="*/ 2147483647 h 64"/>
                <a:gd name="T6" fmla="*/ 2147483647 w 75"/>
                <a:gd name="T7" fmla="*/ 2147483647 h 64"/>
                <a:gd name="T8" fmla="*/ 2147483647 w 75"/>
                <a:gd name="T9" fmla="*/ 2147483647 h 64"/>
                <a:gd name="T10" fmla="*/ 2147483647 w 75"/>
                <a:gd name="T11" fmla="*/ 2147483647 h 64"/>
                <a:gd name="T12" fmla="*/ 2147483647 w 75"/>
                <a:gd name="T13" fmla="*/ 2147483647 h 64"/>
                <a:gd name="T14" fmla="*/ 2147483647 w 75"/>
                <a:gd name="T15" fmla="*/ 2147483647 h 64"/>
                <a:gd name="T16" fmla="*/ 2147483647 w 75"/>
                <a:gd name="T17" fmla="*/ 2147483647 h 64"/>
                <a:gd name="T18" fmla="*/ 2147483647 w 75"/>
                <a:gd name="T19" fmla="*/ 2147483647 h 64"/>
                <a:gd name="T20" fmla="*/ 2147483647 w 75"/>
                <a:gd name="T21" fmla="*/ 2147483647 h 64"/>
                <a:gd name="T22" fmla="*/ 2147483647 w 75"/>
                <a:gd name="T23" fmla="*/ 2147483647 h 64"/>
                <a:gd name="T24" fmla="*/ 2147483647 w 75"/>
                <a:gd name="T25" fmla="*/ 2147483647 h 64"/>
                <a:gd name="T26" fmla="*/ 2147483647 w 75"/>
                <a:gd name="T27" fmla="*/ 2147483647 h 64"/>
                <a:gd name="T28" fmla="*/ 2147483647 w 75"/>
                <a:gd name="T29" fmla="*/ 2147483647 h 64"/>
                <a:gd name="T30" fmla="*/ 2147483647 w 75"/>
                <a:gd name="T31" fmla="*/ 2147483647 h 64"/>
                <a:gd name="T32" fmla="*/ 2147483647 w 75"/>
                <a:gd name="T33" fmla="*/ 2147483647 h 64"/>
                <a:gd name="T34" fmla="*/ 2147483647 w 75"/>
                <a:gd name="T35" fmla="*/ 2147483647 h 64"/>
                <a:gd name="T36" fmla="*/ 2147483647 w 75"/>
                <a:gd name="T37" fmla="*/ 2147483647 h 64"/>
                <a:gd name="T38" fmla="*/ 2147483647 w 75"/>
                <a:gd name="T39" fmla="*/ 2147483647 h 64"/>
                <a:gd name="T40" fmla="*/ 2147483647 w 75"/>
                <a:gd name="T41" fmla="*/ 2147483647 h 64"/>
                <a:gd name="T42" fmla="*/ 2147483647 w 75"/>
                <a:gd name="T43" fmla="*/ 2147483647 h 64"/>
                <a:gd name="T44" fmla="*/ 2147483647 w 75"/>
                <a:gd name="T45" fmla="*/ 2147483647 h 64"/>
                <a:gd name="T46" fmla="*/ 2147483647 w 75"/>
                <a:gd name="T47" fmla="*/ 2147483647 h 64"/>
                <a:gd name="T48" fmla="*/ 2147483647 w 75"/>
                <a:gd name="T49" fmla="*/ 2147483647 h 64"/>
                <a:gd name="T50" fmla="*/ 2147483647 w 75"/>
                <a:gd name="T51" fmla="*/ 2147483647 h 64"/>
                <a:gd name="T52" fmla="*/ 2147483647 w 75"/>
                <a:gd name="T53" fmla="*/ 2147483647 h 64"/>
                <a:gd name="T54" fmla="*/ 2147483647 w 75"/>
                <a:gd name="T55" fmla="*/ 2147483647 h 64"/>
                <a:gd name="T56" fmla="*/ 2147483647 w 75"/>
                <a:gd name="T57" fmla="*/ 2147483647 h 64"/>
                <a:gd name="T58" fmla="*/ 2147483647 w 75"/>
                <a:gd name="T59" fmla="*/ 2147483647 h 64"/>
                <a:gd name="T60" fmla="*/ 2147483647 w 75"/>
                <a:gd name="T61" fmla="*/ 2147483647 h 64"/>
                <a:gd name="T62" fmla="*/ 2147483647 w 75"/>
                <a:gd name="T63" fmla="*/ 2147483647 h 64"/>
                <a:gd name="T64" fmla="*/ 0 w 75"/>
                <a:gd name="T65" fmla="*/ 2147483647 h 64"/>
                <a:gd name="T66" fmla="*/ 0 w 75"/>
                <a:gd name="T67" fmla="*/ 2147483647 h 64"/>
                <a:gd name="T68" fmla="*/ 0 w 75"/>
                <a:gd name="T69" fmla="*/ 2147483647 h 64"/>
                <a:gd name="T70" fmla="*/ 2147483647 w 75"/>
                <a:gd name="T71" fmla="*/ 2147483647 h 64"/>
                <a:gd name="T72" fmla="*/ 2147483647 w 75"/>
                <a:gd name="T73" fmla="*/ 2147483647 h 64"/>
                <a:gd name="T74" fmla="*/ 2147483647 w 75"/>
                <a:gd name="T75" fmla="*/ 0 h 64"/>
                <a:gd name="T76" fmla="*/ 2147483647 w 75"/>
                <a:gd name="T77" fmla="*/ 0 h 64"/>
                <a:gd name="T78" fmla="*/ 2147483647 w 75"/>
                <a:gd name="T79" fmla="*/ 2147483647 h 64"/>
                <a:gd name="T80" fmla="*/ 2147483647 w 75"/>
                <a:gd name="T81" fmla="*/ 2147483647 h 64"/>
                <a:gd name="T82" fmla="*/ 2147483647 w 75"/>
                <a:gd name="T83" fmla="*/ 2147483647 h 64"/>
                <a:gd name="T84" fmla="*/ 2147483647 w 75"/>
                <a:gd name="T85" fmla="*/ 2147483647 h 64"/>
                <a:gd name="T86" fmla="*/ 2147483647 w 75"/>
                <a:gd name="T87" fmla="*/ 2147483647 h 64"/>
                <a:gd name="T88" fmla="*/ 2147483647 w 75"/>
                <a:gd name="T89" fmla="*/ 2147483647 h 64"/>
                <a:gd name="T90" fmla="*/ 2147483647 w 75"/>
                <a:gd name="T91" fmla="*/ 2147483647 h 64"/>
                <a:gd name="T92" fmla="*/ 2147483647 w 75"/>
                <a:gd name="T93" fmla="*/ 2147483647 h 64"/>
                <a:gd name="T94" fmla="*/ 2147483647 w 75"/>
                <a:gd name="T95" fmla="*/ 2147483647 h 64"/>
                <a:gd name="T96" fmla="*/ 2147483647 w 75"/>
                <a:gd name="T97" fmla="*/ 2147483647 h 64"/>
                <a:gd name="T98" fmla="*/ 2147483647 w 75"/>
                <a:gd name="T99" fmla="*/ 2147483647 h 64"/>
                <a:gd name="T100" fmla="*/ 2147483647 w 75"/>
                <a:gd name="T101" fmla="*/ 2147483647 h 64"/>
                <a:gd name="T102" fmla="*/ 2147483647 w 75"/>
                <a:gd name="T103" fmla="*/ 2147483647 h 64"/>
                <a:gd name="T104" fmla="*/ 2147483647 w 75"/>
                <a:gd name="T105" fmla="*/ 2147483647 h 64"/>
                <a:gd name="T106" fmla="*/ 2147483647 w 75"/>
                <a:gd name="T107" fmla="*/ 2147483647 h 64"/>
                <a:gd name="T108" fmla="*/ 2147483647 w 75"/>
                <a:gd name="T109" fmla="*/ 2147483647 h 64"/>
                <a:gd name="T110" fmla="*/ 2147483647 w 75"/>
                <a:gd name="T111" fmla="*/ 2147483647 h 64"/>
                <a:gd name="T112" fmla="*/ 2147483647 w 75"/>
                <a:gd name="T113" fmla="*/ 2147483647 h 64"/>
                <a:gd name="T114" fmla="*/ 2147483647 w 75"/>
                <a:gd name="T115" fmla="*/ 2147483647 h 64"/>
                <a:gd name="T116" fmla="*/ 2147483647 w 75"/>
                <a:gd name="T117" fmla="*/ 2147483647 h 64"/>
                <a:gd name="T118" fmla="*/ 2147483647 w 75"/>
                <a:gd name="T119" fmla="*/ 2147483647 h 64"/>
                <a:gd name="T120" fmla="*/ 2147483647 w 75"/>
                <a:gd name="T121" fmla="*/ 2147483647 h 64"/>
                <a:gd name="T122" fmla="*/ 2147483647 w 75"/>
                <a:gd name="T123" fmla="*/ 2147483647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 h="64">
                  <a:moveTo>
                    <a:pt x="57" y="2"/>
                  </a:moveTo>
                  <a:lnTo>
                    <a:pt x="67" y="2"/>
                  </a:lnTo>
                  <a:lnTo>
                    <a:pt x="60" y="31"/>
                  </a:lnTo>
                  <a:lnTo>
                    <a:pt x="57" y="36"/>
                  </a:lnTo>
                  <a:lnTo>
                    <a:pt x="57" y="41"/>
                  </a:lnTo>
                  <a:lnTo>
                    <a:pt x="57" y="49"/>
                  </a:lnTo>
                  <a:lnTo>
                    <a:pt x="60" y="54"/>
                  </a:lnTo>
                  <a:lnTo>
                    <a:pt x="62" y="57"/>
                  </a:lnTo>
                  <a:lnTo>
                    <a:pt x="65" y="57"/>
                  </a:lnTo>
                  <a:lnTo>
                    <a:pt x="67" y="57"/>
                  </a:lnTo>
                  <a:lnTo>
                    <a:pt x="70" y="54"/>
                  </a:lnTo>
                  <a:lnTo>
                    <a:pt x="73" y="51"/>
                  </a:lnTo>
                  <a:lnTo>
                    <a:pt x="73" y="49"/>
                  </a:lnTo>
                  <a:lnTo>
                    <a:pt x="75" y="49"/>
                  </a:lnTo>
                  <a:lnTo>
                    <a:pt x="75" y="57"/>
                  </a:lnTo>
                  <a:lnTo>
                    <a:pt x="73" y="62"/>
                  </a:lnTo>
                  <a:lnTo>
                    <a:pt x="70" y="64"/>
                  </a:lnTo>
                  <a:lnTo>
                    <a:pt x="65" y="64"/>
                  </a:lnTo>
                  <a:lnTo>
                    <a:pt x="62" y="64"/>
                  </a:lnTo>
                  <a:lnTo>
                    <a:pt x="57" y="62"/>
                  </a:lnTo>
                  <a:lnTo>
                    <a:pt x="54" y="57"/>
                  </a:lnTo>
                  <a:lnTo>
                    <a:pt x="52" y="49"/>
                  </a:lnTo>
                  <a:lnTo>
                    <a:pt x="49" y="51"/>
                  </a:lnTo>
                  <a:lnTo>
                    <a:pt x="47" y="57"/>
                  </a:lnTo>
                  <a:lnTo>
                    <a:pt x="42" y="59"/>
                  </a:lnTo>
                  <a:lnTo>
                    <a:pt x="39" y="62"/>
                  </a:lnTo>
                  <a:lnTo>
                    <a:pt x="34" y="64"/>
                  </a:lnTo>
                  <a:lnTo>
                    <a:pt x="29" y="64"/>
                  </a:lnTo>
                  <a:lnTo>
                    <a:pt x="21" y="64"/>
                  </a:lnTo>
                  <a:lnTo>
                    <a:pt x="16" y="62"/>
                  </a:lnTo>
                  <a:lnTo>
                    <a:pt x="11" y="59"/>
                  </a:lnTo>
                  <a:lnTo>
                    <a:pt x="5" y="54"/>
                  </a:lnTo>
                  <a:lnTo>
                    <a:pt x="0" y="44"/>
                  </a:lnTo>
                  <a:lnTo>
                    <a:pt x="0" y="33"/>
                  </a:lnTo>
                  <a:lnTo>
                    <a:pt x="0" y="18"/>
                  </a:lnTo>
                  <a:lnTo>
                    <a:pt x="8" y="8"/>
                  </a:lnTo>
                  <a:lnTo>
                    <a:pt x="16" y="2"/>
                  </a:lnTo>
                  <a:lnTo>
                    <a:pt x="26" y="0"/>
                  </a:lnTo>
                  <a:lnTo>
                    <a:pt x="34" y="0"/>
                  </a:lnTo>
                  <a:lnTo>
                    <a:pt x="39" y="5"/>
                  </a:lnTo>
                  <a:lnTo>
                    <a:pt x="44" y="10"/>
                  </a:lnTo>
                  <a:lnTo>
                    <a:pt x="49" y="20"/>
                  </a:lnTo>
                  <a:lnTo>
                    <a:pt x="57" y="2"/>
                  </a:lnTo>
                  <a:close/>
                  <a:moveTo>
                    <a:pt x="49" y="28"/>
                  </a:moveTo>
                  <a:lnTo>
                    <a:pt x="44" y="18"/>
                  </a:lnTo>
                  <a:lnTo>
                    <a:pt x="39" y="10"/>
                  </a:lnTo>
                  <a:lnTo>
                    <a:pt x="34" y="5"/>
                  </a:lnTo>
                  <a:lnTo>
                    <a:pt x="26" y="5"/>
                  </a:lnTo>
                  <a:lnTo>
                    <a:pt x="21" y="5"/>
                  </a:lnTo>
                  <a:lnTo>
                    <a:pt x="16" y="10"/>
                  </a:lnTo>
                  <a:lnTo>
                    <a:pt x="13" y="20"/>
                  </a:lnTo>
                  <a:lnTo>
                    <a:pt x="13" y="33"/>
                  </a:lnTo>
                  <a:lnTo>
                    <a:pt x="13" y="44"/>
                  </a:lnTo>
                  <a:lnTo>
                    <a:pt x="13" y="49"/>
                  </a:lnTo>
                  <a:lnTo>
                    <a:pt x="16" y="54"/>
                  </a:lnTo>
                  <a:lnTo>
                    <a:pt x="18" y="57"/>
                  </a:lnTo>
                  <a:lnTo>
                    <a:pt x="23" y="59"/>
                  </a:lnTo>
                  <a:lnTo>
                    <a:pt x="29" y="59"/>
                  </a:lnTo>
                  <a:lnTo>
                    <a:pt x="31" y="59"/>
                  </a:lnTo>
                  <a:lnTo>
                    <a:pt x="36" y="54"/>
                  </a:lnTo>
                  <a:lnTo>
                    <a:pt x="42" y="46"/>
                  </a:lnTo>
                  <a:lnTo>
                    <a:pt x="49"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397" name="Rectangle 70"/>
            <p:cNvSpPr>
              <a:spLocks noChangeArrowheads="1"/>
            </p:cNvSpPr>
            <p:nvPr/>
          </p:nvSpPr>
          <p:spPr bwMode="auto">
            <a:xfrm>
              <a:off x="2131" y="1943"/>
              <a:ext cx="108"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800" dirty="0">
                  <a:solidFill>
                    <a:srgbClr val="1F1A17"/>
                  </a:solidFill>
                </a:rPr>
                <a:t>241</a:t>
              </a:r>
              <a:endParaRPr lang="en-US" altLang="de-DE" sz="1400" dirty="0">
                <a:latin typeface="Times New Roman" pitchFamily="18" charset="0"/>
              </a:endParaRPr>
            </a:p>
          </p:txBody>
        </p:sp>
        <p:sp>
          <p:nvSpPr>
            <p:cNvPr id="56398" name="Rectangle 71"/>
            <p:cNvSpPr>
              <a:spLocks noChangeArrowheads="1"/>
            </p:cNvSpPr>
            <p:nvPr/>
          </p:nvSpPr>
          <p:spPr bwMode="auto">
            <a:xfrm>
              <a:off x="2254" y="1947"/>
              <a:ext cx="19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Am</a:t>
              </a:r>
              <a:endParaRPr lang="en-US" altLang="de-DE" sz="1400">
                <a:latin typeface="Times New Roman" pitchFamily="18" charset="0"/>
              </a:endParaRPr>
            </a:p>
          </p:txBody>
        </p:sp>
        <p:sp>
          <p:nvSpPr>
            <p:cNvPr id="56399" name="Rectangle 72"/>
            <p:cNvSpPr>
              <a:spLocks noChangeArrowheads="1"/>
            </p:cNvSpPr>
            <p:nvPr/>
          </p:nvSpPr>
          <p:spPr bwMode="auto">
            <a:xfrm>
              <a:off x="2027" y="2020"/>
              <a:ext cx="67" cy="13"/>
            </a:xfrm>
            <a:prstGeom prst="rect">
              <a:avLst/>
            </a:prstGeom>
            <a:solidFill>
              <a:srgbClr val="1F1A1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400" name="Freeform 73"/>
            <p:cNvSpPr>
              <a:spLocks/>
            </p:cNvSpPr>
            <p:nvPr/>
          </p:nvSpPr>
          <p:spPr bwMode="auto">
            <a:xfrm>
              <a:off x="2057" y="1994"/>
              <a:ext cx="50" cy="36"/>
            </a:xfrm>
            <a:custGeom>
              <a:avLst/>
              <a:gdLst>
                <a:gd name="T0" fmla="*/ 2147483647 w 50"/>
                <a:gd name="T1" fmla="*/ 2147483647 h 36"/>
                <a:gd name="T2" fmla="*/ 2147483647 w 50"/>
                <a:gd name="T3" fmla="*/ 2147483647 h 36"/>
                <a:gd name="T4" fmla="*/ 2147483647 w 50"/>
                <a:gd name="T5" fmla="*/ 0 h 36"/>
                <a:gd name="T6" fmla="*/ 0 w 50"/>
                <a:gd name="T7" fmla="*/ 2147483647 h 36"/>
                <a:gd name="T8" fmla="*/ 2147483647 w 50"/>
                <a:gd name="T9" fmla="*/ 2147483647 h 36"/>
                <a:gd name="T10" fmla="*/ 2147483647 w 50"/>
                <a:gd name="T11" fmla="*/ 2147483647 h 36"/>
                <a:gd name="T12" fmla="*/ 2147483647 w 50"/>
                <a:gd name="T13" fmla="*/ 2147483647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36">
                  <a:moveTo>
                    <a:pt x="50" y="36"/>
                  </a:moveTo>
                  <a:lnTo>
                    <a:pt x="50" y="29"/>
                  </a:lnTo>
                  <a:lnTo>
                    <a:pt x="6" y="0"/>
                  </a:lnTo>
                  <a:lnTo>
                    <a:pt x="0" y="11"/>
                  </a:lnTo>
                  <a:lnTo>
                    <a:pt x="44" y="36"/>
                  </a:lnTo>
                  <a:lnTo>
                    <a:pt x="44" y="29"/>
                  </a:lnTo>
                  <a:lnTo>
                    <a:pt x="50" y="36"/>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401" name="Freeform 74"/>
            <p:cNvSpPr>
              <a:spLocks/>
            </p:cNvSpPr>
            <p:nvPr/>
          </p:nvSpPr>
          <p:spPr bwMode="auto">
            <a:xfrm>
              <a:off x="2107" y="2023"/>
              <a:ext cx="7" cy="7"/>
            </a:xfrm>
            <a:custGeom>
              <a:avLst/>
              <a:gdLst>
                <a:gd name="T0" fmla="*/ 0 w 7"/>
                <a:gd name="T1" fmla="*/ 2147483647 h 7"/>
                <a:gd name="T2" fmla="*/ 2147483647 w 7"/>
                <a:gd name="T3" fmla="*/ 2147483647 h 7"/>
                <a:gd name="T4" fmla="*/ 0 w 7"/>
                <a:gd name="T5" fmla="*/ 0 h 7"/>
                <a:gd name="T6" fmla="*/ 0 w 7"/>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0" y="7"/>
                  </a:moveTo>
                  <a:lnTo>
                    <a:pt x="7" y="5"/>
                  </a:lnTo>
                  <a:lnTo>
                    <a:pt x="0" y="0"/>
                  </a:lnTo>
                  <a:lnTo>
                    <a:pt x="0" y="7"/>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402" name="Freeform 75"/>
            <p:cNvSpPr>
              <a:spLocks/>
            </p:cNvSpPr>
            <p:nvPr/>
          </p:nvSpPr>
          <p:spPr bwMode="auto">
            <a:xfrm>
              <a:off x="2057" y="2023"/>
              <a:ext cx="50" cy="36"/>
            </a:xfrm>
            <a:custGeom>
              <a:avLst/>
              <a:gdLst>
                <a:gd name="T0" fmla="*/ 2147483647 w 50"/>
                <a:gd name="T1" fmla="*/ 2147483647 h 36"/>
                <a:gd name="T2" fmla="*/ 2147483647 w 50"/>
                <a:gd name="T3" fmla="*/ 2147483647 h 36"/>
                <a:gd name="T4" fmla="*/ 2147483647 w 50"/>
                <a:gd name="T5" fmla="*/ 2147483647 h 36"/>
                <a:gd name="T6" fmla="*/ 2147483647 w 50"/>
                <a:gd name="T7" fmla="*/ 0 h 36"/>
                <a:gd name="T8" fmla="*/ 0 w 50"/>
                <a:gd name="T9" fmla="*/ 2147483647 h 36"/>
                <a:gd name="T10" fmla="*/ 2147483647 w 50"/>
                <a:gd name="T11" fmla="*/ 2147483647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36">
                  <a:moveTo>
                    <a:pt x="3" y="31"/>
                  </a:moveTo>
                  <a:lnTo>
                    <a:pt x="6" y="36"/>
                  </a:lnTo>
                  <a:lnTo>
                    <a:pt x="50" y="7"/>
                  </a:lnTo>
                  <a:lnTo>
                    <a:pt x="44" y="0"/>
                  </a:lnTo>
                  <a:lnTo>
                    <a:pt x="0" y="28"/>
                  </a:lnTo>
                  <a:lnTo>
                    <a:pt x="3" y="31"/>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nvGrpSpPr>
            <p:cNvPr id="56403" name="Group 76"/>
            <p:cNvGrpSpPr>
              <a:grpSpLocks/>
            </p:cNvGrpSpPr>
            <p:nvPr/>
          </p:nvGrpSpPr>
          <p:grpSpPr bwMode="auto">
            <a:xfrm>
              <a:off x="520" y="2275"/>
              <a:ext cx="528" cy="384"/>
              <a:chOff x="2208" y="2304"/>
              <a:chExt cx="528" cy="384"/>
            </a:xfrm>
          </p:grpSpPr>
          <p:sp>
            <p:nvSpPr>
              <p:cNvPr id="79" name="Rectangle 77"/>
              <p:cNvSpPr>
                <a:spLocks noChangeArrowheads="1"/>
              </p:cNvSpPr>
              <p:nvPr/>
            </p:nvSpPr>
            <p:spPr bwMode="auto">
              <a:xfrm>
                <a:off x="2208" y="2304"/>
                <a:ext cx="531" cy="384"/>
              </a:xfrm>
              <a:prstGeom prst="rect">
                <a:avLst/>
              </a:prstGeom>
              <a:gradFill rotWithShape="0">
                <a:gsLst>
                  <a:gs pos="0">
                    <a:schemeClr val="bg2"/>
                  </a:gs>
                  <a:gs pos="50000">
                    <a:schemeClr val="bg1"/>
                  </a:gs>
                  <a:gs pos="100000">
                    <a:schemeClr val="bg2"/>
                  </a:gs>
                </a:gsLst>
                <a:lin ang="2700000" scaled="1"/>
              </a:gra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de-DE" sz="2000"/>
              </a:p>
            </p:txBody>
          </p:sp>
          <p:sp>
            <p:nvSpPr>
              <p:cNvPr id="80" name="Rectangle 78"/>
              <p:cNvSpPr>
                <a:spLocks noChangeArrowheads="1"/>
              </p:cNvSpPr>
              <p:nvPr/>
            </p:nvSpPr>
            <p:spPr bwMode="auto">
              <a:xfrm>
                <a:off x="2474" y="2420"/>
                <a:ext cx="1" cy="181"/>
              </a:xfrm>
              <a:prstGeom prst="rect">
                <a:avLst/>
              </a:prstGeom>
              <a:gradFill rotWithShape="0">
                <a:gsLst>
                  <a:gs pos="0">
                    <a:schemeClr val="bg2"/>
                  </a:gs>
                  <a:gs pos="50000">
                    <a:schemeClr val="bg1"/>
                  </a:gs>
                  <a:gs pos="100000">
                    <a:schemeClr val="bg2"/>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defRPr/>
                </a:pPr>
                <a:endParaRPr lang="en-US" sz="1600">
                  <a:latin typeface="Times New Roman" pitchFamily="18" charset="0"/>
                </a:endParaRPr>
              </a:p>
            </p:txBody>
          </p:sp>
        </p:grpSp>
        <p:sp>
          <p:nvSpPr>
            <p:cNvPr id="56404" name="Rectangle 79"/>
            <p:cNvSpPr>
              <a:spLocks noChangeArrowheads="1"/>
            </p:cNvSpPr>
            <p:nvPr/>
          </p:nvSpPr>
          <p:spPr bwMode="auto">
            <a:xfrm>
              <a:off x="371" y="1238"/>
              <a:ext cx="79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MCP Forward</a:t>
              </a:r>
              <a:endParaRPr lang="en-US" altLang="de-DE" sz="1400">
                <a:latin typeface="Times New Roman" pitchFamily="18" charset="0"/>
              </a:endParaRPr>
            </a:p>
          </p:txBody>
        </p:sp>
        <p:sp>
          <p:nvSpPr>
            <p:cNvPr id="56405" name="Rectangle 80"/>
            <p:cNvSpPr>
              <a:spLocks noChangeArrowheads="1"/>
            </p:cNvSpPr>
            <p:nvPr/>
          </p:nvSpPr>
          <p:spPr bwMode="auto">
            <a:xfrm>
              <a:off x="2371" y="1228"/>
              <a:ext cx="885"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MCP Backward</a:t>
              </a:r>
              <a:endParaRPr lang="en-US" altLang="de-DE" sz="1400">
                <a:latin typeface="Times New Roman" pitchFamily="18" charset="0"/>
              </a:endParaRPr>
            </a:p>
          </p:txBody>
        </p:sp>
        <p:sp>
          <p:nvSpPr>
            <p:cNvPr id="56406" name="Rectangle 81"/>
            <p:cNvSpPr>
              <a:spLocks noChangeArrowheads="1"/>
            </p:cNvSpPr>
            <p:nvPr/>
          </p:nvSpPr>
          <p:spPr bwMode="auto">
            <a:xfrm>
              <a:off x="1495" y="1235"/>
              <a:ext cx="62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Carbon foil</a:t>
              </a:r>
              <a:endParaRPr lang="en-US" altLang="de-DE" sz="1400">
                <a:latin typeface="Times New Roman" pitchFamily="18" charset="0"/>
              </a:endParaRPr>
            </a:p>
          </p:txBody>
        </p:sp>
        <p:sp>
          <p:nvSpPr>
            <p:cNvPr id="56407" name="Rectangle 82"/>
            <p:cNvSpPr>
              <a:spLocks noChangeArrowheads="1"/>
            </p:cNvSpPr>
            <p:nvPr/>
          </p:nvSpPr>
          <p:spPr bwMode="auto">
            <a:xfrm>
              <a:off x="2254" y="1762"/>
              <a:ext cx="7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e</a:t>
              </a:r>
              <a:endParaRPr lang="en-US" altLang="de-DE" sz="1400">
                <a:latin typeface="Times New Roman" pitchFamily="18" charset="0"/>
              </a:endParaRPr>
            </a:p>
          </p:txBody>
        </p:sp>
        <p:sp>
          <p:nvSpPr>
            <p:cNvPr id="56408" name="Rectangle 83"/>
            <p:cNvSpPr>
              <a:spLocks noChangeArrowheads="1"/>
            </p:cNvSpPr>
            <p:nvPr/>
          </p:nvSpPr>
          <p:spPr bwMode="auto">
            <a:xfrm>
              <a:off x="2316" y="1711"/>
              <a:ext cx="43"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a:t>
              </a:r>
              <a:endParaRPr lang="en-US" altLang="de-DE" sz="1400">
                <a:latin typeface="Times New Roman" pitchFamily="18" charset="0"/>
              </a:endParaRPr>
            </a:p>
          </p:txBody>
        </p:sp>
        <p:sp>
          <p:nvSpPr>
            <p:cNvPr id="56409" name="Rectangle 84"/>
            <p:cNvSpPr>
              <a:spLocks noChangeArrowheads="1"/>
            </p:cNvSpPr>
            <p:nvPr/>
          </p:nvSpPr>
          <p:spPr bwMode="auto">
            <a:xfrm>
              <a:off x="1236" y="820"/>
              <a:ext cx="72"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e</a:t>
              </a:r>
              <a:endParaRPr lang="en-US" altLang="de-DE" sz="1400">
                <a:latin typeface="Times New Roman" pitchFamily="18" charset="0"/>
              </a:endParaRPr>
            </a:p>
          </p:txBody>
        </p:sp>
        <p:sp>
          <p:nvSpPr>
            <p:cNvPr id="56410" name="Rectangle 85"/>
            <p:cNvSpPr>
              <a:spLocks noChangeArrowheads="1"/>
            </p:cNvSpPr>
            <p:nvPr/>
          </p:nvSpPr>
          <p:spPr bwMode="auto">
            <a:xfrm>
              <a:off x="1298" y="778"/>
              <a:ext cx="44"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a:t>
              </a:r>
              <a:endParaRPr lang="en-US" altLang="de-DE" sz="1400">
                <a:latin typeface="Times New Roman" pitchFamily="18" charset="0"/>
              </a:endParaRPr>
            </a:p>
          </p:txBody>
        </p:sp>
        <p:sp>
          <p:nvSpPr>
            <p:cNvPr id="56411" name="Picture 86"/>
            <p:cNvSpPr>
              <a:spLocks noChangeAspect="1" noChangeArrowheads="1"/>
            </p:cNvSpPr>
            <p:nvPr/>
          </p:nvSpPr>
          <p:spPr bwMode="auto">
            <a:xfrm>
              <a:off x="405" y="1408"/>
              <a:ext cx="69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56412" name="Line 87"/>
            <p:cNvSpPr>
              <a:spLocks noChangeShapeType="1"/>
            </p:cNvSpPr>
            <p:nvPr/>
          </p:nvSpPr>
          <p:spPr bwMode="auto">
            <a:xfrm>
              <a:off x="754" y="140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3" name="Line 88"/>
            <p:cNvSpPr>
              <a:spLocks noChangeShapeType="1"/>
            </p:cNvSpPr>
            <p:nvPr/>
          </p:nvSpPr>
          <p:spPr bwMode="auto">
            <a:xfrm>
              <a:off x="759" y="140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4" name="Line 89"/>
            <p:cNvSpPr>
              <a:spLocks noChangeShapeType="1"/>
            </p:cNvSpPr>
            <p:nvPr/>
          </p:nvSpPr>
          <p:spPr bwMode="auto">
            <a:xfrm>
              <a:off x="767" y="140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5" name="Line 90"/>
            <p:cNvSpPr>
              <a:spLocks noChangeShapeType="1"/>
            </p:cNvSpPr>
            <p:nvPr/>
          </p:nvSpPr>
          <p:spPr bwMode="auto">
            <a:xfrm>
              <a:off x="775" y="140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6" name="Line 91"/>
            <p:cNvSpPr>
              <a:spLocks noChangeShapeType="1"/>
            </p:cNvSpPr>
            <p:nvPr/>
          </p:nvSpPr>
          <p:spPr bwMode="auto">
            <a:xfrm>
              <a:off x="782" y="1408"/>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7" name="Line 92"/>
            <p:cNvSpPr>
              <a:spLocks noChangeShapeType="1"/>
            </p:cNvSpPr>
            <p:nvPr/>
          </p:nvSpPr>
          <p:spPr bwMode="auto">
            <a:xfrm>
              <a:off x="787" y="1408"/>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8" name="Line 93"/>
            <p:cNvSpPr>
              <a:spLocks noChangeShapeType="1"/>
            </p:cNvSpPr>
            <p:nvPr/>
          </p:nvSpPr>
          <p:spPr bwMode="auto">
            <a:xfrm>
              <a:off x="795" y="140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19" name="Line 94"/>
            <p:cNvSpPr>
              <a:spLocks noChangeShapeType="1"/>
            </p:cNvSpPr>
            <p:nvPr/>
          </p:nvSpPr>
          <p:spPr bwMode="auto">
            <a:xfrm>
              <a:off x="803" y="140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0" name="Line 95"/>
            <p:cNvSpPr>
              <a:spLocks noChangeShapeType="1"/>
            </p:cNvSpPr>
            <p:nvPr/>
          </p:nvSpPr>
          <p:spPr bwMode="auto">
            <a:xfrm>
              <a:off x="811" y="1408"/>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1" name="Line 96"/>
            <p:cNvSpPr>
              <a:spLocks noChangeShapeType="1"/>
            </p:cNvSpPr>
            <p:nvPr/>
          </p:nvSpPr>
          <p:spPr bwMode="auto">
            <a:xfrm>
              <a:off x="816" y="140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2" name="Line 97"/>
            <p:cNvSpPr>
              <a:spLocks noChangeShapeType="1"/>
            </p:cNvSpPr>
            <p:nvPr/>
          </p:nvSpPr>
          <p:spPr bwMode="auto">
            <a:xfrm>
              <a:off x="824" y="140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3" name="Line 98"/>
            <p:cNvSpPr>
              <a:spLocks noChangeShapeType="1"/>
            </p:cNvSpPr>
            <p:nvPr/>
          </p:nvSpPr>
          <p:spPr bwMode="auto">
            <a:xfrm>
              <a:off x="831" y="1408"/>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4" name="Line 99"/>
            <p:cNvSpPr>
              <a:spLocks noChangeShapeType="1"/>
            </p:cNvSpPr>
            <p:nvPr/>
          </p:nvSpPr>
          <p:spPr bwMode="auto">
            <a:xfrm>
              <a:off x="837" y="140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5" name="Line 100"/>
            <p:cNvSpPr>
              <a:spLocks noChangeShapeType="1"/>
            </p:cNvSpPr>
            <p:nvPr/>
          </p:nvSpPr>
          <p:spPr bwMode="auto">
            <a:xfrm>
              <a:off x="844" y="1408"/>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6" name="Line 101"/>
            <p:cNvSpPr>
              <a:spLocks noChangeShapeType="1"/>
            </p:cNvSpPr>
            <p:nvPr/>
          </p:nvSpPr>
          <p:spPr bwMode="auto">
            <a:xfrm>
              <a:off x="852" y="141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7" name="Line 102"/>
            <p:cNvSpPr>
              <a:spLocks noChangeShapeType="1"/>
            </p:cNvSpPr>
            <p:nvPr/>
          </p:nvSpPr>
          <p:spPr bwMode="auto">
            <a:xfrm>
              <a:off x="860" y="1411"/>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8" name="Line 103"/>
            <p:cNvSpPr>
              <a:spLocks noChangeShapeType="1"/>
            </p:cNvSpPr>
            <p:nvPr/>
          </p:nvSpPr>
          <p:spPr bwMode="auto">
            <a:xfrm>
              <a:off x="865" y="141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29" name="Line 104"/>
            <p:cNvSpPr>
              <a:spLocks noChangeShapeType="1"/>
            </p:cNvSpPr>
            <p:nvPr/>
          </p:nvSpPr>
          <p:spPr bwMode="auto">
            <a:xfrm>
              <a:off x="873" y="141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30" name="Line 105"/>
            <p:cNvSpPr>
              <a:spLocks noChangeShapeType="1"/>
            </p:cNvSpPr>
            <p:nvPr/>
          </p:nvSpPr>
          <p:spPr bwMode="auto">
            <a:xfrm>
              <a:off x="880" y="1411"/>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31" name="Freeform 106"/>
            <p:cNvSpPr>
              <a:spLocks/>
            </p:cNvSpPr>
            <p:nvPr/>
          </p:nvSpPr>
          <p:spPr bwMode="auto">
            <a:xfrm>
              <a:off x="888" y="1411"/>
              <a:ext cx="3" cy="1"/>
            </a:xfrm>
            <a:custGeom>
              <a:avLst/>
              <a:gdLst>
                <a:gd name="T0" fmla="*/ 0 w 3"/>
                <a:gd name="T1" fmla="*/ 0 h 1588"/>
                <a:gd name="T2" fmla="*/ 0 w 3"/>
                <a:gd name="T3" fmla="*/ 0 h 1588"/>
                <a:gd name="T4" fmla="*/ 2147483647 w 3"/>
                <a:gd name="T5" fmla="*/ 0 h 1588"/>
                <a:gd name="T6" fmla="*/ 0 60000 65536"/>
                <a:gd name="T7" fmla="*/ 0 60000 65536"/>
                <a:gd name="T8" fmla="*/ 0 60000 65536"/>
              </a:gdLst>
              <a:ahLst/>
              <a:cxnLst>
                <a:cxn ang="T6">
                  <a:pos x="T0" y="T1"/>
                </a:cxn>
                <a:cxn ang="T7">
                  <a:pos x="T2" y="T3"/>
                </a:cxn>
                <a:cxn ang="T8">
                  <a:pos x="T4" y="T5"/>
                </a:cxn>
              </a:cxnLst>
              <a:rect l="0" t="0" r="r" b="b"/>
              <a:pathLst>
                <a:path w="3" h="1588">
                  <a:moveTo>
                    <a:pt x="0" y="0"/>
                  </a:moveTo>
                  <a:lnTo>
                    <a:pt x="0" y="0"/>
                  </a:lnTo>
                  <a:lnTo>
                    <a:pt x="3"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32" name="Line 107"/>
            <p:cNvSpPr>
              <a:spLocks noChangeShapeType="1"/>
            </p:cNvSpPr>
            <p:nvPr/>
          </p:nvSpPr>
          <p:spPr bwMode="auto">
            <a:xfrm>
              <a:off x="893" y="1411"/>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33" name="Line 108"/>
            <p:cNvSpPr>
              <a:spLocks noChangeShapeType="1"/>
            </p:cNvSpPr>
            <p:nvPr/>
          </p:nvSpPr>
          <p:spPr bwMode="auto">
            <a:xfrm>
              <a:off x="901" y="141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34" name="Line 109"/>
            <p:cNvSpPr>
              <a:spLocks noChangeShapeType="1"/>
            </p:cNvSpPr>
            <p:nvPr/>
          </p:nvSpPr>
          <p:spPr bwMode="auto">
            <a:xfrm>
              <a:off x="909" y="141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35" name="Line 110"/>
            <p:cNvSpPr>
              <a:spLocks noChangeShapeType="1"/>
            </p:cNvSpPr>
            <p:nvPr/>
          </p:nvSpPr>
          <p:spPr bwMode="auto">
            <a:xfrm>
              <a:off x="914" y="141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36" name="Line 111"/>
            <p:cNvSpPr>
              <a:spLocks noChangeShapeType="1"/>
            </p:cNvSpPr>
            <p:nvPr/>
          </p:nvSpPr>
          <p:spPr bwMode="auto">
            <a:xfrm>
              <a:off x="922" y="1414"/>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37" name="Line 112"/>
            <p:cNvSpPr>
              <a:spLocks noChangeShapeType="1"/>
            </p:cNvSpPr>
            <p:nvPr/>
          </p:nvSpPr>
          <p:spPr bwMode="auto">
            <a:xfrm>
              <a:off x="929" y="1416"/>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38" name="Line 113"/>
            <p:cNvSpPr>
              <a:spLocks noChangeShapeType="1"/>
            </p:cNvSpPr>
            <p:nvPr/>
          </p:nvSpPr>
          <p:spPr bwMode="auto">
            <a:xfrm>
              <a:off x="937" y="1416"/>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39" name="Line 114"/>
            <p:cNvSpPr>
              <a:spLocks noChangeShapeType="1"/>
            </p:cNvSpPr>
            <p:nvPr/>
          </p:nvSpPr>
          <p:spPr bwMode="auto">
            <a:xfrm>
              <a:off x="942" y="1416"/>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40" name="Line 115"/>
            <p:cNvSpPr>
              <a:spLocks noChangeShapeType="1"/>
            </p:cNvSpPr>
            <p:nvPr/>
          </p:nvSpPr>
          <p:spPr bwMode="auto">
            <a:xfrm>
              <a:off x="950" y="141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41" name="Line 116"/>
            <p:cNvSpPr>
              <a:spLocks noChangeShapeType="1"/>
            </p:cNvSpPr>
            <p:nvPr/>
          </p:nvSpPr>
          <p:spPr bwMode="auto">
            <a:xfrm>
              <a:off x="958" y="1419"/>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42" name="Line 117"/>
            <p:cNvSpPr>
              <a:spLocks noChangeShapeType="1"/>
            </p:cNvSpPr>
            <p:nvPr/>
          </p:nvSpPr>
          <p:spPr bwMode="auto">
            <a:xfrm>
              <a:off x="963" y="141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43" name="Line 118"/>
            <p:cNvSpPr>
              <a:spLocks noChangeShapeType="1"/>
            </p:cNvSpPr>
            <p:nvPr/>
          </p:nvSpPr>
          <p:spPr bwMode="auto">
            <a:xfrm>
              <a:off x="971" y="142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44" name="Line 119"/>
            <p:cNvSpPr>
              <a:spLocks noChangeShapeType="1"/>
            </p:cNvSpPr>
            <p:nvPr/>
          </p:nvSpPr>
          <p:spPr bwMode="auto">
            <a:xfrm>
              <a:off x="978" y="1421"/>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45" name="Line 120"/>
            <p:cNvSpPr>
              <a:spLocks noChangeShapeType="1"/>
            </p:cNvSpPr>
            <p:nvPr/>
          </p:nvSpPr>
          <p:spPr bwMode="auto">
            <a:xfrm>
              <a:off x="986" y="1421"/>
              <a:ext cx="3"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46" name="Line 121"/>
            <p:cNvSpPr>
              <a:spLocks noChangeShapeType="1"/>
            </p:cNvSpPr>
            <p:nvPr/>
          </p:nvSpPr>
          <p:spPr bwMode="auto">
            <a:xfrm>
              <a:off x="991" y="1424"/>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47" name="Freeform 122"/>
            <p:cNvSpPr>
              <a:spLocks/>
            </p:cNvSpPr>
            <p:nvPr/>
          </p:nvSpPr>
          <p:spPr bwMode="auto">
            <a:xfrm>
              <a:off x="999" y="1424"/>
              <a:ext cx="5" cy="1"/>
            </a:xfrm>
            <a:custGeom>
              <a:avLst/>
              <a:gdLst>
                <a:gd name="T0" fmla="*/ 0 w 5"/>
                <a:gd name="T1" fmla="*/ 0 h 1587"/>
                <a:gd name="T2" fmla="*/ 0 w 5"/>
                <a:gd name="T3" fmla="*/ 0 h 1587"/>
                <a:gd name="T4" fmla="*/ 2147483647 w 5"/>
                <a:gd name="T5" fmla="*/ 0 h 1587"/>
                <a:gd name="T6" fmla="*/ 0 60000 65536"/>
                <a:gd name="T7" fmla="*/ 0 60000 65536"/>
                <a:gd name="T8" fmla="*/ 0 60000 65536"/>
              </a:gdLst>
              <a:ahLst/>
              <a:cxnLst>
                <a:cxn ang="T6">
                  <a:pos x="T0" y="T1"/>
                </a:cxn>
                <a:cxn ang="T7">
                  <a:pos x="T2" y="T3"/>
                </a:cxn>
                <a:cxn ang="T8">
                  <a:pos x="T4" y="T5"/>
                </a:cxn>
              </a:cxnLst>
              <a:rect l="0" t="0" r="r" b="b"/>
              <a:pathLst>
                <a:path w="5" h="1587">
                  <a:moveTo>
                    <a:pt x="0" y="0"/>
                  </a:moveTo>
                  <a:lnTo>
                    <a:pt x="0" y="0"/>
                  </a:ln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48" name="Line 123"/>
            <p:cNvSpPr>
              <a:spLocks noChangeShapeType="1"/>
            </p:cNvSpPr>
            <p:nvPr/>
          </p:nvSpPr>
          <p:spPr bwMode="auto">
            <a:xfrm>
              <a:off x="1007" y="1426"/>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49" name="Line 124"/>
            <p:cNvSpPr>
              <a:spLocks noChangeShapeType="1"/>
            </p:cNvSpPr>
            <p:nvPr/>
          </p:nvSpPr>
          <p:spPr bwMode="auto">
            <a:xfrm>
              <a:off x="1012" y="1426"/>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50" name="Line 125"/>
            <p:cNvSpPr>
              <a:spLocks noChangeShapeType="1"/>
            </p:cNvSpPr>
            <p:nvPr/>
          </p:nvSpPr>
          <p:spPr bwMode="auto">
            <a:xfrm>
              <a:off x="1020" y="142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51" name="Line 126"/>
            <p:cNvSpPr>
              <a:spLocks noChangeShapeType="1"/>
            </p:cNvSpPr>
            <p:nvPr/>
          </p:nvSpPr>
          <p:spPr bwMode="auto">
            <a:xfrm>
              <a:off x="1028" y="1429"/>
              <a:ext cx="2"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52" name="Line 127"/>
            <p:cNvSpPr>
              <a:spLocks noChangeShapeType="1"/>
            </p:cNvSpPr>
            <p:nvPr/>
          </p:nvSpPr>
          <p:spPr bwMode="auto">
            <a:xfrm>
              <a:off x="1033" y="143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53" name="Freeform 128"/>
            <p:cNvSpPr>
              <a:spLocks/>
            </p:cNvSpPr>
            <p:nvPr/>
          </p:nvSpPr>
          <p:spPr bwMode="auto">
            <a:xfrm>
              <a:off x="1040" y="1432"/>
              <a:ext cx="6" cy="2"/>
            </a:xfrm>
            <a:custGeom>
              <a:avLst/>
              <a:gdLst>
                <a:gd name="T0" fmla="*/ 0 w 6"/>
                <a:gd name="T1" fmla="*/ 0 h 2"/>
                <a:gd name="T2" fmla="*/ 2147483647 w 6"/>
                <a:gd name="T3" fmla="*/ 0 h 2"/>
                <a:gd name="T4" fmla="*/ 2147483647 w 6"/>
                <a:gd name="T5" fmla="*/ 2147483647 h 2"/>
                <a:gd name="T6" fmla="*/ 0 60000 65536"/>
                <a:gd name="T7" fmla="*/ 0 60000 65536"/>
                <a:gd name="T8" fmla="*/ 0 60000 65536"/>
              </a:gdLst>
              <a:ahLst/>
              <a:cxnLst>
                <a:cxn ang="T6">
                  <a:pos x="T0" y="T1"/>
                </a:cxn>
                <a:cxn ang="T7">
                  <a:pos x="T2" y="T3"/>
                </a:cxn>
                <a:cxn ang="T8">
                  <a:pos x="T4" y="T5"/>
                </a:cxn>
              </a:cxnLst>
              <a:rect l="0" t="0" r="r" b="b"/>
              <a:pathLst>
                <a:path w="6" h="2">
                  <a:moveTo>
                    <a:pt x="0" y="0"/>
                  </a:moveTo>
                  <a:lnTo>
                    <a:pt x="3" y="0"/>
                  </a:lnTo>
                  <a:lnTo>
                    <a:pt x="6" y="2"/>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54" name="Line 129"/>
            <p:cNvSpPr>
              <a:spLocks noChangeShapeType="1"/>
            </p:cNvSpPr>
            <p:nvPr/>
          </p:nvSpPr>
          <p:spPr bwMode="auto">
            <a:xfrm>
              <a:off x="1048" y="1434"/>
              <a:ext cx="3"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55" name="Line 130"/>
            <p:cNvSpPr>
              <a:spLocks noChangeShapeType="1"/>
            </p:cNvSpPr>
            <p:nvPr/>
          </p:nvSpPr>
          <p:spPr bwMode="auto">
            <a:xfrm>
              <a:off x="1053" y="1437"/>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56" name="Line 131"/>
            <p:cNvSpPr>
              <a:spLocks noChangeShapeType="1"/>
            </p:cNvSpPr>
            <p:nvPr/>
          </p:nvSpPr>
          <p:spPr bwMode="auto">
            <a:xfrm>
              <a:off x="1061" y="143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57" name="Line 132"/>
            <p:cNvSpPr>
              <a:spLocks noChangeShapeType="1"/>
            </p:cNvSpPr>
            <p:nvPr/>
          </p:nvSpPr>
          <p:spPr bwMode="auto">
            <a:xfrm>
              <a:off x="1066" y="1439"/>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58" name="Freeform 133"/>
            <p:cNvSpPr>
              <a:spLocks/>
            </p:cNvSpPr>
            <p:nvPr/>
          </p:nvSpPr>
          <p:spPr bwMode="auto">
            <a:xfrm>
              <a:off x="1074" y="1442"/>
              <a:ext cx="5" cy="3"/>
            </a:xfrm>
            <a:custGeom>
              <a:avLst/>
              <a:gdLst>
                <a:gd name="T0" fmla="*/ 0 w 5"/>
                <a:gd name="T1" fmla="*/ 0 h 3"/>
                <a:gd name="T2" fmla="*/ 0 w 5"/>
                <a:gd name="T3" fmla="*/ 0 h 3"/>
                <a:gd name="T4" fmla="*/ 2147483647 w 5"/>
                <a:gd name="T5" fmla="*/ 2147483647 h 3"/>
                <a:gd name="T6" fmla="*/ 0 60000 65536"/>
                <a:gd name="T7" fmla="*/ 0 60000 65536"/>
                <a:gd name="T8" fmla="*/ 0 60000 65536"/>
              </a:gdLst>
              <a:ahLst/>
              <a:cxnLst>
                <a:cxn ang="T6">
                  <a:pos x="T0" y="T1"/>
                </a:cxn>
                <a:cxn ang="T7">
                  <a:pos x="T2" y="T3"/>
                </a:cxn>
                <a:cxn ang="T8">
                  <a:pos x="T4" y="T5"/>
                </a:cxn>
              </a:cxnLst>
              <a:rect l="0" t="0" r="r" b="b"/>
              <a:pathLst>
                <a:path w="5" h="3">
                  <a:moveTo>
                    <a:pt x="0" y="0"/>
                  </a:moveTo>
                  <a:lnTo>
                    <a:pt x="0" y="0"/>
                  </a:lnTo>
                  <a:lnTo>
                    <a:pt x="5"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59" name="Line 134"/>
            <p:cNvSpPr>
              <a:spLocks noChangeShapeType="1"/>
            </p:cNvSpPr>
            <p:nvPr/>
          </p:nvSpPr>
          <p:spPr bwMode="auto">
            <a:xfrm>
              <a:off x="1079" y="1445"/>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60" name="Line 135"/>
            <p:cNvSpPr>
              <a:spLocks noChangeShapeType="1"/>
            </p:cNvSpPr>
            <p:nvPr/>
          </p:nvSpPr>
          <p:spPr bwMode="auto">
            <a:xfrm>
              <a:off x="1087" y="1450"/>
              <a:ext cx="2"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61" name="Freeform 136"/>
            <p:cNvSpPr>
              <a:spLocks/>
            </p:cNvSpPr>
            <p:nvPr/>
          </p:nvSpPr>
          <p:spPr bwMode="auto">
            <a:xfrm>
              <a:off x="1092" y="1452"/>
              <a:ext cx="5" cy="3"/>
            </a:xfrm>
            <a:custGeom>
              <a:avLst/>
              <a:gdLst>
                <a:gd name="T0" fmla="*/ 0 w 5"/>
                <a:gd name="T1" fmla="*/ 0 h 3"/>
                <a:gd name="T2" fmla="*/ 2147483647 w 5"/>
                <a:gd name="T3" fmla="*/ 2147483647 h 3"/>
                <a:gd name="T4" fmla="*/ 2147483647 w 5"/>
                <a:gd name="T5" fmla="*/ 2147483647 h 3"/>
                <a:gd name="T6" fmla="*/ 0 60000 65536"/>
                <a:gd name="T7" fmla="*/ 0 60000 65536"/>
                <a:gd name="T8" fmla="*/ 0 60000 65536"/>
              </a:gdLst>
              <a:ahLst/>
              <a:cxnLst>
                <a:cxn ang="T6">
                  <a:pos x="T0" y="T1"/>
                </a:cxn>
                <a:cxn ang="T7">
                  <a:pos x="T2" y="T3"/>
                </a:cxn>
                <a:cxn ang="T8">
                  <a:pos x="T4" y="T5"/>
                </a:cxn>
              </a:cxnLst>
              <a:rect l="0" t="0" r="r" b="b"/>
              <a:pathLst>
                <a:path w="5" h="3">
                  <a:moveTo>
                    <a:pt x="0" y="0"/>
                  </a:moveTo>
                  <a:lnTo>
                    <a:pt x="3" y="3"/>
                  </a:lnTo>
                  <a:lnTo>
                    <a:pt x="5"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62" name="Freeform 137"/>
            <p:cNvSpPr>
              <a:spLocks/>
            </p:cNvSpPr>
            <p:nvPr/>
          </p:nvSpPr>
          <p:spPr bwMode="auto">
            <a:xfrm>
              <a:off x="1097" y="1457"/>
              <a:ext cx="3" cy="3"/>
            </a:xfrm>
            <a:custGeom>
              <a:avLst/>
              <a:gdLst>
                <a:gd name="T0" fmla="*/ 0 w 3"/>
                <a:gd name="T1" fmla="*/ 0 h 3"/>
                <a:gd name="T2" fmla="*/ 2147483647 w 3"/>
                <a:gd name="T3" fmla="*/ 2147483647 h 3"/>
                <a:gd name="T4" fmla="*/ 2147483647 w 3"/>
                <a:gd name="T5" fmla="*/ 2147483647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63" name="Freeform 138"/>
            <p:cNvSpPr>
              <a:spLocks/>
            </p:cNvSpPr>
            <p:nvPr/>
          </p:nvSpPr>
          <p:spPr bwMode="auto">
            <a:xfrm>
              <a:off x="1100" y="1463"/>
              <a:ext cx="2" cy="5"/>
            </a:xfrm>
            <a:custGeom>
              <a:avLst/>
              <a:gdLst>
                <a:gd name="T0" fmla="*/ 0 w 2"/>
                <a:gd name="T1" fmla="*/ 0 h 5"/>
                <a:gd name="T2" fmla="*/ 2147483647 w 2"/>
                <a:gd name="T3" fmla="*/ 2147483647 h 5"/>
                <a:gd name="T4" fmla="*/ 2147483647 w 2"/>
                <a:gd name="T5" fmla="*/ 2147483647 h 5"/>
                <a:gd name="T6" fmla="*/ 0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2" y="2"/>
                  </a:lnTo>
                  <a:lnTo>
                    <a:pt x="0" y="5"/>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64" name="Freeform 139"/>
            <p:cNvSpPr>
              <a:spLocks/>
            </p:cNvSpPr>
            <p:nvPr/>
          </p:nvSpPr>
          <p:spPr bwMode="auto">
            <a:xfrm>
              <a:off x="1097" y="1470"/>
              <a:ext cx="3" cy="3"/>
            </a:xfrm>
            <a:custGeom>
              <a:avLst/>
              <a:gdLst>
                <a:gd name="T0" fmla="*/ 2147483647 w 3"/>
                <a:gd name="T1" fmla="*/ 0 h 3"/>
                <a:gd name="T2" fmla="*/ 2147483647 w 3"/>
                <a:gd name="T3" fmla="*/ 0 h 3"/>
                <a:gd name="T4" fmla="*/ 0 w 3"/>
                <a:gd name="T5" fmla="*/ 2147483647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3" y="0"/>
                  </a:lnTo>
                  <a:lnTo>
                    <a:pt x="0"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65" name="Freeform 140"/>
            <p:cNvSpPr>
              <a:spLocks/>
            </p:cNvSpPr>
            <p:nvPr/>
          </p:nvSpPr>
          <p:spPr bwMode="auto">
            <a:xfrm>
              <a:off x="1092" y="1475"/>
              <a:ext cx="5" cy="3"/>
            </a:xfrm>
            <a:custGeom>
              <a:avLst/>
              <a:gdLst>
                <a:gd name="T0" fmla="*/ 2147483647 w 5"/>
                <a:gd name="T1" fmla="*/ 0 h 3"/>
                <a:gd name="T2" fmla="*/ 2147483647 w 5"/>
                <a:gd name="T3" fmla="*/ 2147483647 h 3"/>
                <a:gd name="T4" fmla="*/ 0 w 5"/>
                <a:gd name="T5" fmla="*/ 2147483647 h 3"/>
                <a:gd name="T6" fmla="*/ 0 60000 65536"/>
                <a:gd name="T7" fmla="*/ 0 60000 65536"/>
                <a:gd name="T8" fmla="*/ 0 60000 65536"/>
              </a:gdLst>
              <a:ahLst/>
              <a:cxnLst>
                <a:cxn ang="T6">
                  <a:pos x="T0" y="T1"/>
                </a:cxn>
                <a:cxn ang="T7">
                  <a:pos x="T2" y="T3"/>
                </a:cxn>
                <a:cxn ang="T8">
                  <a:pos x="T4" y="T5"/>
                </a:cxn>
              </a:cxnLst>
              <a:rect l="0" t="0" r="r" b="b"/>
              <a:pathLst>
                <a:path w="5" h="3">
                  <a:moveTo>
                    <a:pt x="5" y="0"/>
                  </a:moveTo>
                  <a:lnTo>
                    <a:pt x="3" y="3"/>
                  </a:lnTo>
                  <a:lnTo>
                    <a:pt x="0"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66" name="Line 141"/>
            <p:cNvSpPr>
              <a:spLocks noChangeShapeType="1"/>
            </p:cNvSpPr>
            <p:nvPr/>
          </p:nvSpPr>
          <p:spPr bwMode="auto">
            <a:xfrm flipH="1">
              <a:off x="1087" y="1481"/>
              <a:ext cx="2"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67" name="Line 142"/>
            <p:cNvSpPr>
              <a:spLocks noChangeShapeType="1"/>
            </p:cNvSpPr>
            <p:nvPr/>
          </p:nvSpPr>
          <p:spPr bwMode="auto">
            <a:xfrm flipH="1">
              <a:off x="1082" y="1483"/>
              <a:ext cx="2"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68" name="Line 143"/>
            <p:cNvSpPr>
              <a:spLocks noChangeShapeType="1"/>
            </p:cNvSpPr>
            <p:nvPr/>
          </p:nvSpPr>
          <p:spPr bwMode="auto">
            <a:xfrm flipH="1">
              <a:off x="1074" y="1486"/>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69" name="Line 144"/>
            <p:cNvSpPr>
              <a:spLocks noChangeShapeType="1"/>
            </p:cNvSpPr>
            <p:nvPr/>
          </p:nvSpPr>
          <p:spPr bwMode="auto">
            <a:xfrm flipH="1">
              <a:off x="1066" y="1488"/>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70" name="Line 145"/>
            <p:cNvSpPr>
              <a:spLocks noChangeShapeType="1"/>
            </p:cNvSpPr>
            <p:nvPr/>
          </p:nvSpPr>
          <p:spPr bwMode="auto">
            <a:xfrm flipH="1">
              <a:off x="1061" y="14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71" name="Line 146"/>
            <p:cNvSpPr>
              <a:spLocks noChangeShapeType="1"/>
            </p:cNvSpPr>
            <p:nvPr/>
          </p:nvSpPr>
          <p:spPr bwMode="auto">
            <a:xfrm flipH="1">
              <a:off x="1053" y="1494"/>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72" name="Line 147"/>
            <p:cNvSpPr>
              <a:spLocks noChangeShapeType="1"/>
            </p:cNvSpPr>
            <p:nvPr/>
          </p:nvSpPr>
          <p:spPr bwMode="auto">
            <a:xfrm flipH="1">
              <a:off x="1048" y="1494"/>
              <a:ext cx="3"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73" name="Freeform 148"/>
            <p:cNvSpPr>
              <a:spLocks/>
            </p:cNvSpPr>
            <p:nvPr/>
          </p:nvSpPr>
          <p:spPr bwMode="auto">
            <a:xfrm>
              <a:off x="1040" y="1496"/>
              <a:ext cx="6" cy="3"/>
            </a:xfrm>
            <a:custGeom>
              <a:avLst/>
              <a:gdLst>
                <a:gd name="T0" fmla="*/ 2147483647 w 6"/>
                <a:gd name="T1" fmla="*/ 0 h 3"/>
                <a:gd name="T2" fmla="*/ 2147483647 w 6"/>
                <a:gd name="T3" fmla="*/ 2147483647 h 3"/>
                <a:gd name="T4" fmla="*/ 0 w 6"/>
                <a:gd name="T5" fmla="*/ 2147483647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3"/>
                  </a:lnTo>
                  <a:lnTo>
                    <a:pt x="0"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74" name="Line 149"/>
            <p:cNvSpPr>
              <a:spLocks noChangeShapeType="1"/>
            </p:cNvSpPr>
            <p:nvPr/>
          </p:nvSpPr>
          <p:spPr bwMode="auto">
            <a:xfrm flipH="1">
              <a:off x="1033" y="149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75" name="Line 150"/>
            <p:cNvSpPr>
              <a:spLocks noChangeShapeType="1"/>
            </p:cNvSpPr>
            <p:nvPr/>
          </p:nvSpPr>
          <p:spPr bwMode="auto">
            <a:xfrm flipH="1">
              <a:off x="1028" y="1499"/>
              <a:ext cx="2"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76" name="Line 151"/>
            <p:cNvSpPr>
              <a:spLocks noChangeShapeType="1"/>
            </p:cNvSpPr>
            <p:nvPr/>
          </p:nvSpPr>
          <p:spPr bwMode="auto">
            <a:xfrm flipH="1">
              <a:off x="1020" y="150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77" name="Line 152"/>
            <p:cNvSpPr>
              <a:spLocks noChangeShapeType="1"/>
            </p:cNvSpPr>
            <p:nvPr/>
          </p:nvSpPr>
          <p:spPr bwMode="auto">
            <a:xfrm flipH="1">
              <a:off x="1012" y="150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78" name="Line 153"/>
            <p:cNvSpPr>
              <a:spLocks noChangeShapeType="1"/>
            </p:cNvSpPr>
            <p:nvPr/>
          </p:nvSpPr>
          <p:spPr bwMode="auto">
            <a:xfrm flipH="1">
              <a:off x="1007" y="1504"/>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79" name="Freeform 154"/>
            <p:cNvSpPr>
              <a:spLocks/>
            </p:cNvSpPr>
            <p:nvPr/>
          </p:nvSpPr>
          <p:spPr bwMode="auto">
            <a:xfrm>
              <a:off x="999" y="1506"/>
              <a:ext cx="5" cy="1"/>
            </a:xfrm>
            <a:custGeom>
              <a:avLst/>
              <a:gdLst>
                <a:gd name="T0" fmla="*/ 2147483647 w 5"/>
                <a:gd name="T1" fmla="*/ 0 h 1587"/>
                <a:gd name="T2" fmla="*/ 0 w 5"/>
                <a:gd name="T3" fmla="*/ 0 h 1587"/>
                <a:gd name="T4" fmla="*/ 0 w 5"/>
                <a:gd name="T5" fmla="*/ 0 h 1587"/>
                <a:gd name="T6" fmla="*/ 0 60000 65536"/>
                <a:gd name="T7" fmla="*/ 0 60000 65536"/>
                <a:gd name="T8" fmla="*/ 0 60000 65536"/>
              </a:gdLst>
              <a:ahLst/>
              <a:cxnLst>
                <a:cxn ang="T6">
                  <a:pos x="T0" y="T1"/>
                </a:cxn>
                <a:cxn ang="T7">
                  <a:pos x="T2" y="T3"/>
                </a:cxn>
                <a:cxn ang="T8">
                  <a:pos x="T4" y="T5"/>
                </a:cxn>
              </a:cxnLst>
              <a:rect l="0" t="0" r="r" b="b"/>
              <a:pathLst>
                <a:path w="5" h="1587">
                  <a:moveTo>
                    <a:pt x="5" y="0"/>
                  </a:move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80" name="Line 155"/>
            <p:cNvSpPr>
              <a:spLocks noChangeShapeType="1"/>
            </p:cNvSpPr>
            <p:nvPr/>
          </p:nvSpPr>
          <p:spPr bwMode="auto">
            <a:xfrm flipH="1">
              <a:off x="991" y="1506"/>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81" name="Line 156"/>
            <p:cNvSpPr>
              <a:spLocks noChangeShapeType="1"/>
            </p:cNvSpPr>
            <p:nvPr/>
          </p:nvSpPr>
          <p:spPr bwMode="auto">
            <a:xfrm flipH="1">
              <a:off x="986" y="1506"/>
              <a:ext cx="3"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82" name="Line 157"/>
            <p:cNvSpPr>
              <a:spLocks noChangeShapeType="1"/>
            </p:cNvSpPr>
            <p:nvPr/>
          </p:nvSpPr>
          <p:spPr bwMode="auto">
            <a:xfrm flipH="1">
              <a:off x="978" y="1509"/>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83" name="Line 158"/>
            <p:cNvSpPr>
              <a:spLocks noChangeShapeType="1"/>
            </p:cNvSpPr>
            <p:nvPr/>
          </p:nvSpPr>
          <p:spPr bwMode="auto">
            <a:xfrm flipH="1">
              <a:off x="971" y="150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84" name="Line 159"/>
            <p:cNvSpPr>
              <a:spLocks noChangeShapeType="1"/>
            </p:cNvSpPr>
            <p:nvPr/>
          </p:nvSpPr>
          <p:spPr bwMode="auto">
            <a:xfrm flipH="1">
              <a:off x="963" y="151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85" name="Line 160"/>
            <p:cNvSpPr>
              <a:spLocks noChangeShapeType="1"/>
            </p:cNvSpPr>
            <p:nvPr/>
          </p:nvSpPr>
          <p:spPr bwMode="auto">
            <a:xfrm flipH="1">
              <a:off x="958" y="151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86" name="Line 161"/>
            <p:cNvSpPr>
              <a:spLocks noChangeShapeType="1"/>
            </p:cNvSpPr>
            <p:nvPr/>
          </p:nvSpPr>
          <p:spPr bwMode="auto">
            <a:xfrm flipH="1">
              <a:off x="950" y="1512"/>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87" name="Freeform 162"/>
            <p:cNvSpPr>
              <a:spLocks/>
            </p:cNvSpPr>
            <p:nvPr/>
          </p:nvSpPr>
          <p:spPr bwMode="auto">
            <a:xfrm>
              <a:off x="942" y="1514"/>
              <a:ext cx="6" cy="1"/>
            </a:xfrm>
            <a:custGeom>
              <a:avLst/>
              <a:gdLst>
                <a:gd name="T0" fmla="*/ 2147483647 w 6"/>
                <a:gd name="T1" fmla="*/ 0 h 1587"/>
                <a:gd name="T2" fmla="*/ 2147483647 w 6"/>
                <a:gd name="T3" fmla="*/ 0 h 1587"/>
                <a:gd name="T4" fmla="*/ 0 w 6"/>
                <a:gd name="T5" fmla="*/ 0 h 1587"/>
                <a:gd name="T6" fmla="*/ 0 60000 65536"/>
                <a:gd name="T7" fmla="*/ 0 60000 65536"/>
                <a:gd name="T8" fmla="*/ 0 60000 65536"/>
              </a:gdLst>
              <a:ahLst/>
              <a:cxnLst>
                <a:cxn ang="T6">
                  <a:pos x="T0" y="T1"/>
                </a:cxn>
                <a:cxn ang="T7">
                  <a:pos x="T2" y="T3"/>
                </a:cxn>
                <a:cxn ang="T8">
                  <a:pos x="T4" y="T5"/>
                </a:cxn>
              </a:cxnLst>
              <a:rect l="0" t="0" r="r" b="b"/>
              <a:pathLst>
                <a:path w="6" h="1587">
                  <a:moveTo>
                    <a:pt x="6" y="0"/>
                  </a:moveTo>
                  <a:lnTo>
                    <a:pt x="6" y="0"/>
                  </a:ln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88" name="Line 163"/>
            <p:cNvSpPr>
              <a:spLocks noChangeShapeType="1"/>
            </p:cNvSpPr>
            <p:nvPr/>
          </p:nvSpPr>
          <p:spPr bwMode="auto">
            <a:xfrm flipH="1">
              <a:off x="937" y="1514"/>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89" name="Line 164"/>
            <p:cNvSpPr>
              <a:spLocks noChangeShapeType="1"/>
            </p:cNvSpPr>
            <p:nvPr/>
          </p:nvSpPr>
          <p:spPr bwMode="auto">
            <a:xfrm flipH="1">
              <a:off x="929" y="1514"/>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90" name="Line 165"/>
            <p:cNvSpPr>
              <a:spLocks noChangeShapeType="1"/>
            </p:cNvSpPr>
            <p:nvPr/>
          </p:nvSpPr>
          <p:spPr bwMode="auto">
            <a:xfrm flipH="1">
              <a:off x="922" y="1514"/>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91" name="Line 166"/>
            <p:cNvSpPr>
              <a:spLocks noChangeShapeType="1"/>
            </p:cNvSpPr>
            <p:nvPr/>
          </p:nvSpPr>
          <p:spPr bwMode="auto">
            <a:xfrm flipH="1">
              <a:off x="914" y="1517"/>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92" name="Line 167"/>
            <p:cNvSpPr>
              <a:spLocks noChangeShapeType="1"/>
            </p:cNvSpPr>
            <p:nvPr/>
          </p:nvSpPr>
          <p:spPr bwMode="auto">
            <a:xfrm flipH="1">
              <a:off x="909" y="1517"/>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93" name="Line 168"/>
            <p:cNvSpPr>
              <a:spLocks noChangeShapeType="1"/>
            </p:cNvSpPr>
            <p:nvPr/>
          </p:nvSpPr>
          <p:spPr bwMode="auto">
            <a:xfrm flipH="1">
              <a:off x="901" y="1517"/>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94" name="Line 169"/>
            <p:cNvSpPr>
              <a:spLocks noChangeShapeType="1"/>
            </p:cNvSpPr>
            <p:nvPr/>
          </p:nvSpPr>
          <p:spPr bwMode="auto">
            <a:xfrm flipH="1">
              <a:off x="893" y="1517"/>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95" name="Freeform 170"/>
            <p:cNvSpPr>
              <a:spLocks/>
            </p:cNvSpPr>
            <p:nvPr/>
          </p:nvSpPr>
          <p:spPr bwMode="auto">
            <a:xfrm>
              <a:off x="888" y="1519"/>
              <a:ext cx="3" cy="1"/>
            </a:xfrm>
            <a:custGeom>
              <a:avLst/>
              <a:gdLst>
                <a:gd name="T0" fmla="*/ 2147483647 w 3"/>
                <a:gd name="T1" fmla="*/ 0 h 1588"/>
                <a:gd name="T2" fmla="*/ 0 w 3"/>
                <a:gd name="T3" fmla="*/ 0 h 1588"/>
                <a:gd name="T4" fmla="*/ 0 w 3"/>
                <a:gd name="T5" fmla="*/ 0 h 1588"/>
                <a:gd name="T6" fmla="*/ 0 60000 65536"/>
                <a:gd name="T7" fmla="*/ 0 60000 65536"/>
                <a:gd name="T8" fmla="*/ 0 60000 65536"/>
              </a:gdLst>
              <a:ahLst/>
              <a:cxnLst>
                <a:cxn ang="T6">
                  <a:pos x="T0" y="T1"/>
                </a:cxn>
                <a:cxn ang="T7">
                  <a:pos x="T2" y="T3"/>
                </a:cxn>
                <a:cxn ang="T8">
                  <a:pos x="T4" y="T5"/>
                </a:cxn>
              </a:cxnLst>
              <a:rect l="0" t="0" r="r" b="b"/>
              <a:pathLst>
                <a:path w="3" h="1588">
                  <a:moveTo>
                    <a:pt x="3" y="0"/>
                  </a:move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496" name="Line 171"/>
            <p:cNvSpPr>
              <a:spLocks noChangeShapeType="1"/>
            </p:cNvSpPr>
            <p:nvPr/>
          </p:nvSpPr>
          <p:spPr bwMode="auto">
            <a:xfrm flipH="1">
              <a:off x="880" y="1519"/>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97" name="Line 172"/>
            <p:cNvSpPr>
              <a:spLocks noChangeShapeType="1"/>
            </p:cNvSpPr>
            <p:nvPr/>
          </p:nvSpPr>
          <p:spPr bwMode="auto">
            <a:xfrm flipH="1">
              <a:off x="873" y="151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98" name="Line 173"/>
            <p:cNvSpPr>
              <a:spLocks noChangeShapeType="1"/>
            </p:cNvSpPr>
            <p:nvPr/>
          </p:nvSpPr>
          <p:spPr bwMode="auto">
            <a:xfrm flipH="1">
              <a:off x="865" y="151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499" name="Line 174"/>
            <p:cNvSpPr>
              <a:spLocks noChangeShapeType="1"/>
            </p:cNvSpPr>
            <p:nvPr/>
          </p:nvSpPr>
          <p:spPr bwMode="auto">
            <a:xfrm flipH="1">
              <a:off x="860" y="151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0" name="Line 175"/>
            <p:cNvSpPr>
              <a:spLocks noChangeShapeType="1"/>
            </p:cNvSpPr>
            <p:nvPr/>
          </p:nvSpPr>
          <p:spPr bwMode="auto">
            <a:xfrm flipH="1">
              <a:off x="852" y="1519"/>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1" name="Line 176"/>
            <p:cNvSpPr>
              <a:spLocks noChangeShapeType="1"/>
            </p:cNvSpPr>
            <p:nvPr/>
          </p:nvSpPr>
          <p:spPr bwMode="auto">
            <a:xfrm flipH="1">
              <a:off x="844"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2" name="Line 177"/>
            <p:cNvSpPr>
              <a:spLocks noChangeShapeType="1"/>
            </p:cNvSpPr>
            <p:nvPr/>
          </p:nvSpPr>
          <p:spPr bwMode="auto">
            <a:xfrm flipH="1">
              <a:off x="839" y="1522"/>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3" name="Line 178"/>
            <p:cNvSpPr>
              <a:spLocks noChangeShapeType="1"/>
            </p:cNvSpPr>
            <p:nvPr/>
          </p:nvSpPr>
          <p:spPr bwMode="auto">
            <a:xfrm flipH="1">
              <a:off x="831" y="1522"/>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4" name="Line 179"/>
            <p:cNvSpPr>
              <a:spLocks noChangeShapeType="1"/>
            </p:cNvSpPr>
            <p:nvPr/>
          </p:nvSpPr>
          <p:spPr bwMode="auto">
            <a:xfrm flipH="1">
              <a:off x="824"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5" name="Line 180"/>
            <p:cNvSpPr>
              <a:spLocks noChangeShapeType="1"/>
            </p:cNvSpPr>
            <p:nvPr/>
          </p:nvSpPr>
          <p:spPr bwMode="auto">
            <a:xfrm flipH="1">
              <a:off x="816"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6" name="Line 181"/>
            <p:cNvSpPr>
              <a:spLocks noChangeShapeType="1"/>
            </p:cNvSpPr>
            <p:nvPr/>
          </p:nvSpPr>
          <p:spPr bwMode="auto">
            <a:xfrm flipH="1">
              <a:off x="811" y="1522"/>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7" name="Line 182"/>
            <p:cNvSpPr>
              <a:spLocks noChangeShapeType="1"/>
            </p:cNvSpPr>
            <p:nvPr/>
          </p:nvSpPr>
          <p:spPr bwMode="auto">
            <a:xfrm flipH="1">
              <a:off x="803"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8" name="Line 183"/>
            <p:cNvSpPr>
              <a:spLocks noChangeShapeType="1"/>
            </p:cNvSpPr>
            <p:nvPr/>
          </p:nvSpPr>
          <p:spPr bwMode="auto">
            <a:xfrm flipH="1">
              <a:off x="795"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09" name="Line 184"/>
            <p:cNvSpPr>
              <a:spLocks noChangeShapeType="1"/>
            </p:cNvSpPr>
            <p:nvPr/>
          </p:nvSpPr>
          <p:spPr bwMode="auto">
            <a:xfrm flipH="1">
              <a:off x="787" y="1522"/>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0" name="Line 185"/>
            <p:cNvSpPr>
              <a:spLocks noChangeShapeType="1"/>
            </p:cNvSpPr>
            <p:nvPr/>
          </p:nvSpPr>
          <p:spPr bwMode="auto">
            <a:xfrm flipH="1">
              <a:off x="782"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1" name="Line 186"/>
            <p:cNvSpPr>
              <a:spLocks noChangeShapeType="1"/>
            </p:cNvSpPr>
            <p:nvPr/>
          </p:nvSpPr>
          <p:spPr bwMode="auto">
            <a:xfrm flipH="1">
              <a:off x="775"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2" name="Line 187"/>
            <p:cNvSpPr>
              <a:spLocks noChangeShapeType="1"/>
            </p:cNvSpPr>
            <p:nvPr/>
          </p:nvSpPr>
          <p:spPr bwMode="auto">
            <a:xfrm flipH="1">
              <a:off x="767"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3" name="Line 188"/>
            <p:cNvSpPr>
              <a:spLocks noChangeShapeType="1"/>
            </p:cNvSpPr>
            <p:nvPr/>
          </p:nvSpPr>
          <p:spPr bwMode="auto">
            <a:xfrm flipH="1">
              <a:off x="762" y="1525"/>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4" name="Line 189"/>
            <p:cNvSpPr>
              <a:spLocks noChangeShapeType="1"/>
            </p:cNvSpPr>
            <p:nvPr/>
          </p:nvSpPr>
          <p:spPr bwMode="auto">
            <a:xfrm flipH="1">
              <a:off x="754" y="152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5" name="Line 190"/>
            <p:cNvSpPr>
              <a:spLocks noChangeShapeType="1"/>
            </p:cNvSpPr>
            <p:nvPr/>
          </p:nvSpPr>
          <p:spPr bwMode="auto">
            <a:xfrm flipH="1">
              <a:off x="746" y="152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6" name="Line 191"/>
            <p:cNvSpPr>
              <a:spLocks noChangeShapeType="1"/>
            </p:cNvSpPr>
            <p:nvPr/>
          </p:nvSpPr>
          <p:spPr bwMode="auto">
            <a:xfrm flipH="1">
              <a:off x="738" y="1525"/>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7" name="Line 192"/>
            <p:cNvSpPr>
              <a:spLocks noChangeShapeType="1"/>
            </p:cNvSpPr>
            <p:nvPr/>
          </p:nvSpPr>
          <p:spPr bwMode="auto">
            <a:xfrm flipH="1">
              <a:off x="733" y="1522"/>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8" name="Line 193"/>
            <p:cNvSpPr>
              <a:spLocks noChangeShapeType="1"/>
            </p:cNvSpPr>
            <p:nvPr/>
          </p:nvSpPr>
          <p:spPr bwMode="auto">
            <a:xfrm flipH="1">
              <a:off x="726"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19" name="Line 194"/>
            <p:cNvSpPr>
              <a:spLocks noChangeShapeType="1"/>
            </p:cNvSpPr>
            <p:nvPr/>
          </p:nvSpPr>
          <p:spPr bwMode="auto">
            <a:xfrm flipH="1">
              <a:off x="718"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20" name="Line 195"/>
            <p:cNvSpPr>
              <a:spLocks noChangeShapeType="1"/>
            </p:cNvSpPr>
            <p:nvPr/>
          </p:nvSpPr>
          <p:spPr bwMode="auto">
            <a:xfrm flipH="1">
              <a:off x="710"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21" name="Line 196"/>
            <p:cNvSpPr>
              <a:spLocks noChangeShapeType="1"/>
            </p:cNvSpPr>
            <p:nvPr/>
          </p:nvSpPr>
          <p:spPr bwMode="auto">
            <a:xfrm flipH="1">
              <a:off x="705"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22" name="Line 197"/>
            <p:cNvSpPr>
              <a:spLocks noChangeShapeType="1"/>
            </p:cNvSpPr>
            <p:nvPr/>
          </p:nvSpPr>
          <p:spPr bwMode="auto">
            <a:xfrm flipH="1">
              <a:off x="697"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23" name="Line 198"/>
            <p:cNvSpPr>
              <a:spLocks noChangeShapeType="1"/>
            </p:cNvSpPr>
            <p:nvPr/>
          </p:nvSpPr>
          <p:spPr bwMode="auto">
            <a:xfrm flipH="1">
              <a:off x="689" y="1522"/>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24" name="Freeform 199"/>
            <p:cNvSpPr>
              <a:spLocks/>
            </p:cNvSpPr>
            <p:nvPr/>
          </p:nvSpPr>
          <p:spPr bwMode="auto">
            <a:xfrm>
              <a:off x="684" y="1522"/>
              <a:ext cx="3" cy="1"/>
            </a:xfrm>
            <a:custGeom>
              <a:avLst/>
              <a:gdLst>
                <a:gd name="T0" fmla="*/ 2147483647 w 3"/>
                <a:gd name="T1" fmla="*/ 0 h 1587"/>
                <a:gd name="T2" fmla="*/ 0 w 3"/>
                <a:gd name="T3" fmla="*/ 0 h 1587"/>
                <a:gd name="T4" fmla="*/ 0 w 3"/>
                <a:gd name="T5" fmla="*/ 0 h 1587"/>
                <a:gd name="T6" fmla="*/ 0 60000 65536"/>
                <a:gd name="T7" fmla="*/ 0 60000 65536"/>
                <a:gd name="T8" fmla="*/ 0 60000 65536"/>
              </a:gdLst>
              <a:ahLst/>
              <a:cxnLst>
                <a:cxn ang="T6">
                  <a:pos x="T0" y="T1"/>
                </a:cxn>
                <a:cxn ang="T7">
                  <a:pos x="T2" y="T3"/>
                </a:cxn>
                <a:cxn ang="T8">
                  <a:pos x="T4" y="T5"/>
                </a:cxn>
              </a:cxnLst>
              <a:rect l="0" t="0" r="r" b="b"/>
              <a:pathLst>
                <a:path w="3" h="1587">
                  <a:moveTo>
                    <a:pt x="3" y="0"/>
                  </a:move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25" name="Line 200"/>
            <p:cNvSpPr>
              <a:spLocks noChangeShapeType="1"/>
            </p:cNvSpPr>
            <p:nvPr/>
          </p:nvSpPr>
          <p:spPr bwMode="auto">
            <a:xfrm flipH="1">
              <a:off x="676" y="1522"/>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26" name="Line 201"/>
            <p:cNvSpPr>
              <a:spLocks noChangeShapeType="1"/>
            </p:cNvSpPr>
            <p:nvPr/>
          </p:nvSpPr>
          <p:spPr bwMode="auto">
            <a:xfrm flipH="1">
              <a:off x="669"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27" name="Line 202"/>
            <p:cNvSpPr>
              <a:spLocks noChangeShapeType="1"/>
            </p:cNvSpPr>
            <p:nvPr/>
          </p:nvSpPr>
          <p:spPr bwMode="auto">
            <a:xfrm flipH="1">
              <a:off x="661" y="152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28" name="Line 203"/>
            <p:cNvSpPr>
              <a:spLocks noChangeShapeType="1"/>
            </p:cNvSpPr>
            <p:nvPr/>
          </p:nvSpPr>
          <p:spPr bwMode="auto">
            <a:xfrm flipH="1">
              <a:off x="656" y="1522"/>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29" name="Line 204"/>
            <p:cNvSpPr>
              <a:spLocks noChangeShapeType="1"/>
            </p:cNvSpPr>
            <p:nvPr/>
          </p:nvSpPr>
          <p:spPr bwMode="auto">
            <a:xfrm flipH="1" flipV="1">
              <a:off x="648" y="1519"/>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0" name="Line 205"/>
            <p:cNvSpPr>
              <a:spLocks noChangeShapeType="1"/>
            </p:cNvSpPr>
            <p:nvPr/>
          </p:nvSpPr>
          <p:spPr bwMode="auto">
            <a:xfrm flipH="1">
              <a:off x="640" y="1519"/>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1" name="Line 206"/>
            <p:cNvSpPr>
              <a:spLocks noChangeShapeType="1"/>
            </p:cNvSpPr>
            <p:nvPr/>
          </p:nvSpPr>
          <p:spPr bwMode="auto">
            <a:xfrm flipH="1">
              <a:off x="633" y="151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2" name="Line 207"/>
            <p:cNvSpPr>
              <a:spLocks noChangeShapeType="1"/>
            </p:cNvSpPr>
            <p:nvPr/>
          </p:nvSpPr>
          <p:spPr bwMode="auto">
            <a:xfrm flipH="1">
              <a:off x="627" y="1519"/>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3" name="Line 208"/>
            <p:cNvSpPr>
              <a:spLocks noChangeShapeType="1"/>
            </p:cNvSpPr>
            <p:nvPr/>
          </p:nvSpPr>
          <p:spPr bwMode="auto">
            <a:xfrm flipH="1">
              <a:off x="620" y="151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4" name="Line 209"/>
            <p:cNvSpPr>
              <a:spLocks noChangeShapeType="1"/>
            </p:cNvSpPr>
            <p:nvPr/>
          </p:nvSpPr>
          <p:spPr bwMode="auto">
            <a:xfrm flipH="1">
              <a:off x="612" y="151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5" name="Line 210"/>
            <p:cNvSpPr>
              <a:spLocks noChangeShapeType="1"/>
            </p:cNvSpPr>
            <p:nvPr/>
          </p:nvSpPr>
          <p:spPr bwMode="auto">
            <a:xfrm flipH="1" flipV="1">
              <a:off x="607" y="1517"/>
              <a:ext cx="2"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6" name="Line 211"/>
            <p:cNvSpPr>
              <a:spLocks noChangeShapeType="1"/>
            </p:cNvSpPr>
            <p:nvPr/>
          </p:nvSpPr>
          <p:spPr bwMode="auto">
            <a:xfrm flipH="1">
              <a:off x="599" y="1517"/>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7" name="Line 212"/>
            <p:cNvSpPr>
              <a:spLocks noChangeShapeType="1"/>
            </p:cNvSpPr>
            <p:nvPr/>
          </p:nvSpPr>
          <p:spPr bwMode="auto">
            <a:xfrm flipH="1">
              <a:off x="591" y="1517"/>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8" name="Line 213"/>
            <p:cNvSpPr>
              <a:spLocks noChangeShapeType="1"/>
            </p:cNvSpPr>
            <p:nvPr/>
          </p:nvSpPr>
          <p:spPr bwMode="auto">
            <a:xfrm flipH="1">
              <a:off x="584" y="1517"/>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39" name="Line 214"/>
            <p:cNvSpPr>
              <a:spLocks noChangeShapeType="1"/>
            </p:cNvSpPr>
            <p:nvPr/>
          </p:nvSpPr>
          <p:spPr bwMode="auto">
            <a:xfrm flipH="1" flipV="1">
              <a:off x="578" y="1514"/>
              <a:ext cx="6"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40" name="Line 215"/>
            <p:cNvSpPr>
              <a:spLocks noChangeShapeType="1"/>
            </p:cNvSpPr>
            <p:nvPr/>
          </p:nvSpPr>
          <p:spPr bwMode="auto">
            <a:xfrm flipH="1">
              <a:off x="571" y="151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41" name="Line 216"/>
            <p:cNvSpPr>
              <a:spLocks noChangeShapeType="1"/>
            </p:cNvSpPr>
            <p:nvPr/>
          </p:nvSpPr>
          <p:spPr bwMode="auto">
            <a:xfrm flipH="1">
              <a:off x="563" y="151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42" name="Freeform 217"/>
            <p:cNvSpPr>
              <a:spLocks/>
            </p:cNvSpPr>
            <p:nvPr/>
          </p:nvSpPr>
          <p:spPr bwMode="auto">
            <a:xfrm>
              <a:off x="558" y="1514"/>
              <a:ext cx="2" cy="1"/>
            </a:xfrm>
            <a:custGeom>
              <a:avLst/>
              <a:gdLst>
                <a:gd name="T0" fmla="*/ 2147483647 w 2"/>
                <a:gd name="T1" fmla="*/ 0 h 1587"/>
                <a:gd name="T2" fmla="*/ 0 w 2"/>
                <a:gd name="T3" fmla="*/ 0 h 1587"/>
                <a:gd name="T4" fmla="*/ 0 w 2"/>
                <a:gd name="T5" fmla="*/ 0 h 1587"/>
                <a:gd name="T6" fmla="*/ 0 60000 65536"/>
                <a:gd name="T7" fmla="*/ 0 60000 65536"/>
                <a:gd name="T8" fmla="*/ 0 60000 65536"/>
              </a:gdLst>
              <a:ahLst/>
              <a:cxnLst>
                <a:cxn ang="T6">
                  <a:pos x="T0" y="T1"/>
                </a:cxn>
                <a:cxn ang="T7">
                  <a:pos x="T2" y="T3"/>
                </a:cxn>
                <a:cxn ang="T8">
                  <a:pos x="T4" y="T5"/>
                </a:cxn>
              </a:cxnLst>
              <a:rect l="0" t="0" r="r" b="b"/>
              <a:pathLst>
                <a:path w="2" h="1587">
                  <a:moveTo>
                    <a:pt x="2" y="0"/>
                  </a:move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43" name="Line 218"/>
            <p:cNvSpPr>
              <a:spLocks noChangeShapeType="1"/>
            </p:cNvSpPr>
            <p:nvPr/>
          </p:nvSpPr>
          <p:spPr bwMode="auto">
            <a:xfrm flipH="1">
              <a:off x="550" y="151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44" name="Line 219"/>
            <p:cNvSpPr>
              <a:spLocks noChangeShapeType="1"/>
            </p:cNvSpPr>
            <p:nvPr/>
          </p:nvSpPr>
          <p:spPr bwMode="auto">
            <a:xfrm flipH="1">
              <a:off x="542" y="151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45" name="Line 220"/>
            <p:cNvSpPr>
              <a:spLocks noChangeShapeType="1"/>
            </p:cNvSpPr>
            <p:nvPr/>
          </p:nvSpPr>
          <p:spPr bwMode="auto">
            <a:xfrm flipH="1">
              <a:off x="535" y="151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46" name="Line 221"/>
            <p:cNvSpPr>
              <a:spLocks noChangeShapeType="1"/>
            </p:cNvSpPr>
            <p:nvPr/>
          </p:nvSpPr>
          <p:spPr bwMode="auto">
            <a:xfrm flipH="1">
              <a:off x="529" y="1509"/>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47" name="Line 222"/>
            <p:cNvSpPr>
              <a:spLocks noChangeShapeType="1"/>
            </p:cNvSpPr>
            <p:nvPr/>
          </p:nvSpPr>
          <p:spPr bwMode="auto">
            <a:xfrm flipH="1">
              <a:off x="522" y="150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48" name="Line 223"/>
            <p:cNvSpPr>
              <a:spLocks noChangeShapeType="1"/>
            </p:cNvSpPr>
            <p:nvPr/>
          </p:nvSpPr>
          <p:spPr bwMode="auto">
            <a:xfrm flipH="1" flipV="1">
              <a:off x="514" y="1506"/>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49" name="Line 224"/>
            <p:cNvSpPr>
              <a:spLocks noChangeShapeType="1"/>
            </p:cNvSpPr>
            <p:nvPr/>
          </p:nvSpPr>
          <p:spPr bwMode="auto">
            <a:xfrm flipH="1">
              <a:off x="509" y="1506"/>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0" name="Line 225"/>
            <p:cNvSpPr>
              <a:spLocks noChangeShapeType="1"/>
            </p:cNvSpPr>
            <p:nvPr/>
          </p:nvSpPr>
          <p:spPr bwMode="auto">
            <a:xfrm flipH="1" flipV="1">
              <a:off x="501" y="1504"/>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1" name="Line 226"/>
            <p:cNvSpPr>
              <a:spLocks noChangeShapeType="1"/>
            </p:cNvSpPr>
            <p:nvPr/>
          </p:nvSpPr>
          <p:spPr bwMode="auto">
            <a:xfrm flipH="1">
              <a:off x="493" y="150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2" name="Line 227"/>
            <p:cNvSpPr>
              <a:spLocks noChangeShapeType="1"/>
            </p:cNvSpPr>
            <p:nvPr/>
          </p:nvSpPr>
          <p:spPr bwMode="auto">
            <a:xfrm flipH="1" flipV="1">
              <a:off x="488" y="1501"/>
              <a:ext cx="3"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3" name="Line 228"/>
            <p:cNvSpPr>
              <a:spLocks noChangeShapeType="1"/>
            </p:cNvSpPr>
            <p:nvPr/>
          </p:nvSpPr>
          <p:spPr bwMode="auto">
            <a:xfrm flipH="1">
              <a:off x="480" y="150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4" name="Line 229"/>
            <p:cNvSpPr>
              <a:spLocks noChangeShapeType="1"/>
            </p:cNvSpPr>
            <p:nvPr/>
          </p:nvSpPr>
          <p:spPr bwMode="auto">
            <a:xfrm flipH="1" flipV="1">
              <a:off x="473" y="1499"/>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5" name="Line 230"/>
            <p:cNvSpPr>
              <a:spLocks noChangeShapeType="1"/>
            </p:cNvSpPr>
            <p:nvPr/>
          </p:nvSpPr>
          <p:spPr bwMode="auto">
            <a:xfrm flipH="1">
              <a:off x="467" y="1499"/>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6" name="Line 231"/>
            <p:cNvSpPr>
              <a:spLocks noChangeShapeType="1"/>
            </p:cNvSpPr>
            <p:nvPr/>
          </p:nvSpPr>
          <p:spPr bwMode="auto">
            <a:xfrm flipH="1" flipV="1">
              <a:off x="460" y="1496"/>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7" name="Line 232"/>
            <p:cNvSpPr>
              <a:spLocks noChangeShapeType="1"/>
            </p:cNvSpPr>
            <p:nvPr/>
          </p:nvSpPr>
          <p:spPr bwMode="auto">
            <a:xfrm flipH="1" flipV="1">
              <a:off x="452" y="1494"/>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8" name="Line 233"/>
            <p:cNvSpPr>
              <a:spLocks noChangeShapeType="1"/>
            </p:cNvSpPr>
            <p:nvPr/>
          </p:nvSpPr>
          <p:spPr bwMode="auto">
            <a:xfrm flipH="1" flipV="1">
              <a:off x="447" y="1491"/>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59" name="Line 234"/>
            <p:cNvSpPr>
              <a:spLocks noChangeShapeType="1"/>
            </p:cNvSpPr>
            <p:nvPr/>
          </p:nvSpPr>
          <p:spPr bwMode="auto">
            <a:xfrm flipH="1">
              <a:off x="439" y="14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60" name="Line 235"/>
            <p:cNvSpPr>
              <a:spLocks noChangeShapeType="1"/>
            </p:cNvSpPr>
            <p:nvPr/>
          </p:nvSpPr>
          <p:spPr bwMode="auto">
            <a:xfrm flipH="1">
              <a:off x="434" y="1488"/>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61" name="Line 236"/>
            <p:cNvSpPr>
              <a:spLocks noChangeShapeType="1"/>
            </p:cNvSpPr>
            <p:nvPr/>
          </p:nvSpPr>
          <p:spPr bwMode="auto">
            <a:xfrm flipH="1" flipV="1">
              <a:off x="426" y="1486"/>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62" name="Freeform 237"/>
            <p:cNvSpPr>
              <a:spLocks/>
            </p:cNvSpPr>
            <p:nvPr/>
          </p:nvSpPr>
          <p:spPr bwMode="auto">
            <a:xfrm>
              <a:off x="421" y="1483"/>
              <a:ext cx="3" cy="1"/>
            </a:xfrm>
            <a:custGeom>
              <a:avLst/>
              <a:gdLst>
                <a:gd name="T0" fmla="*/ 2147483647 w 3"/>
                <a:gd name="T1" fmla="*/ 0 h 1588"/>
                <a:gd name="T2" fmla="*/ 0 w 3"/>
                <a:gd name="T3" fmla="*/ 0 h 1588"/>
                <a:gd name="T4" fmla="*/ 0 w 3"/>
                <a:gd name="T5" fmla="*/ 0 h 1588"/>
                <a:gd name="T6" fmla="*/ 0 60000 65536"/>
                <a:gd name="T7" fmla="*/ 0 60000 65536"/>
                <a:gd name="T8" fmla="*/ 0 60000 65536"/>
              </a:gdLst>
              <a:ahLst/>
              <a:cxnLst>
                <a:cxn ang="T6">
                  <a:pos x="T0" y="T1"/>
                </a:cxn>
                <a:cxn ang="T7">
                  <a:pos x="T2" y="T3"/>
                </a:cxn>
                <a:cxn ang="T8">
                  <a:pos x="T4" y="T5"/>
                </a:cxn>
              </a:cxnLst>
              <a:rect l="0" t="0" r="r" b="b"/>
              <a:pathLst>
                <a:path w="3" h="1588">
                  <a:moveTo>
                    <a:pt x="3" y="0"/>
                  </a:move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63" name="Line 238"/>
            <p:cNvSpPr>
              <a:spLocks noChangeShapeType="1"/>
            </p:cNvSpPr>
            <p:nvPr/>
          </p:nvSpPr>
          <p:spPr bwMode="auto">
            <a:xfrm flipH="1" flipV="1">
              <a:off x="413" y="1478"/>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64" name="Freeform 239"/>
            <p:cNvSpPr>
              <a:spLocks/>
            </p:cNvSpPr>
            <p:nvPr/>
          </p:nvSpPr>
          <p:spPr bwMode="auto">
            <a:xfrm>
              <a:off x="408" y="1473"/>
              <a:ext cx="5" cy="5"/>
            </a:xfrm>
            <a:custGeom>
              <a:avLst/>
              <a:gdLst>
                <a:gd name="T0" fmla="*/ 2147483647 w 5"/>
                <a:gd name="T1" fmla="*/ 2147483647 h 5"/>
                <a:gd name="T2" fmla="*/ 2147483647 w 5"/>
                <a:gd name="T3" fmla="*/ 2147483647 h 5"/>
                <a:gd name="T4" fmla="*/ 0 w 5"/>
                <a:gd name="T5" fmla="*/ 0 h 5"/>
                <a:gd name="T6" fmla="*/ 0 60000 65536"/>
                <a:gd name="T7" fmla="*/ 0 60000 65536"/>
                <a:gd name="T8" fmla="*/ 0 60000 65536"/>
              </a:gdLst>
              <a:ahLst/>
              <a:cxnLst>
                <a:cxn ang="T6">
                  <a:pos x="T0" y="T1"/>
                </a:cxn>
                <a:cxn ang="T7">
                  <a:pos x="T2" y="T3"/>
                </a:cxn>
                <a:cxn ang="T8">
                  <a:pos x="T4" y="T5"/>
                </a:cxn>
              </a:cxnLst>
              <a:rect l="0" t="0" r="r" b="b"/>
              <a:pathLst>
                <a:path w="5" h="5">
                  <a:moveTo>
                    <a:pt x="5" y="5"/>
                  </a:moveTo>
                  <a:lnTo>
                    <a:pt x="5" y="5"/>
                  </a:ln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65" name="Freeform 240"/>
            <p:cNvSpPr>
              <a:spLocks/>
            </p:cNvSpPr>
            <p:nvPr/>
          </p:nvSpPr>
          <p:spPr bwMode="auto">
            <a:xfrm>
              <a:off x="405" y="1468"/>
              <a:ext cx="3" cy="5"/>
            </a:xfrm>
            <a:custGeom>
              <a:avLst/>
              <a:gdLst>
                <a:gd name="T0" fmla="*/ 2147483647 w 3"/>
                <a:gd name="T1" fmla="*/ 2147483647 h 5"/>
                <a:gd name="T2" fmla="*/ 2147483647 w 3"/>
                <a:gd name="T3" fmla="*/ 2147483647 h 5"/>
                <a:gd name="T4" fmla="*/ 0 w 3"/>
                <a:gd name="T5" fmla="*/ 0 h 5"/>
                <a:gd name="T6" fmla="*/ 0 60000 65536"/>
                <a:gd name="T7" fmla="*/ 0 60000 65536"/>
                <a:gd name="T8" fmla="*/ 0 60000 65536"/>
              </a:gdLst>
              <a:ahLst/>
              <a:cxnLst>
                <a:cxn ang="T6">
                  <a:pos x="T0" y="T1"/>
                </a:cxn>
                <a:cxn ang="T7">
                  <a:pos x="T2" y="T3"/>
                </a:cxn>
                <a:cxn ang="T8">
                  <a:pos x="T4" y="T5"/>
                </a:cxn>
              </a:cxnLst>
              <a:rect l="0" t="0" r="r" b="b"/>
              <a:pathLst>
                <a:path w="3" h="5">
                  <a:moveTo>
                    <a:pt x="3" y="5"/>
                  </a:moveTo>
                  <a:lnTo>
                    <a:pt x="3" y="2"/>
                  </a:ln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66" name="Freeform 241"/>
            <p:cNvSpPr>
              <a:spLocks/>
            </p:cNvSpPr>
            <p:nvPr/>
          </p:nvSpPr>
          <p:spPr bwMode="auto">
            <a:xfrm>
              <a:off x="405" y="1460"/>
              <a:ext cx="1" cy="5"/>
            </a:xfrm>
            <a:custGeom>
              <a:avLst/>
              <a:gdLst>
                <a:gd name="T0" fmla="*/ 0 w 1588"/>
                <a:gd name="T1" fmla="*/ 2147483647 h 5"/>
                <a:gd name="T2" fmla="*/ 0 w 1588"/>
                <a:gd name="T3" fmla="*/ 2147483647 h 5"/>
                <a:gd name="T4" fmla="*/ 0 w 1588"/>
                <a:gd name="T5" fmla="*/ 2147483647 h 5"/>
                <a:gd name="T6" fmla="*/ 0 w 1588"/>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5">
                  <a:moveTo>
                    <a:pt x="0" y="5"/>
                  </a:moveTo>
                  <a:lnTo>
                    <a:pt x="0" y="5"/>
                  </a:ln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67" name="Line 242"/>
            <p:cNvSpPr>
              <a:spLocks noChangeShapeType="1"/>
            </p:cNvSpPr>
            <p:nvPr/>
          </p:nvSpPr>
          <p:spPr bwMode="auto">
            <a:xfrm flipV="1">
              <a:off x="408" y="1455"/>
              <a:ext cx="3" cy="5"/>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68" name="Freeform 243"/>
            <p:cNvSpPr>
              <a:spLocks/>
            </p:cNvSpPr>
            <p:nvPr/>
          </p:nvSpPr>
          <p:spPr bwMode="auto">
            <a:xfrm>
              <a:off x="411" y="1452"/>
              <a:ext cx="5" cy="3"/>
            </a:xfrm>
            <a:custGeom>
              <a:avLst/>
              <a:gdLst>
                <a:gd name="T0" fmla="*/ 0 w 5"/>
                <a:gd name="T1" fmla="*/ 2147483647 h 3"/>
                <a:gd name="T2" fmla="*/ 2147483647 w 5"/>
                <a:gd name="T3" fmla="*/ 2147483647 h 3"/>
                <a:gd name="T4" fmla="*/ 2147483647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2" y="3"/>
                  </a:ln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69" name="Freeform 244"/>
            <p:cNvSpPr>
              <a:spLocks/>
            </p:cNvSpPr>
            <p:nvPr/>
          </p:nvSpPr>
          <p:spPr bwMode="auto">
            <a:xfrm>
              <a:off x="418" y="1447"/>
              <a:ext cx="3" cy="3"/>
            </a:xfrm>
            <a:custGeom>
              <a:avLst/>
              <a:gdLst>
                <a:gd name="T0" fmla="*/ 0 w 3"/>
                <a:gd name="T1" fmla="*/ 2147483647 h 3"/>
                <a:gd name="T2" fmla="*/ 2147483647 w 3"/>
                <a:gd name="T3" fmla="*/ 0 h 3"/>
                <a:gd name="T4" fmla="*/ 2147483647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3"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70" name="Line 245"/>
            <p:cNvSpPr>
              <a:spLocks noChangeShapeType="1"/>
            </p:cNvSpPr>
            <p:nvPr/>
          </p:nvSpPr>
          <p:spPr bwMode="auto">
            <a:xfrm flipV="1">
              <a:off x="424" y="1445"/>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71" name="Freeform 246"/>
            <p:cNvSpPr>
              <a:spLocks/>
            </p:cNvSpPr>
            <p:nvPr/>
          </p:nvSpPr>
          <p:spPr bwMode="auto">
            <a:xfrm>
              <a:off x="431" y="1442"/>
              <a:ext cx="3" cy="3"/>
            </a:xfrm>
            <a:custGeom>
              <a:avLst/>
              <a:gdLst>
                <a:gd name="T0" fmla="*/ 0 w 3"/>
                <a:gd name="T1" fmla="*/ 2147483647 h 3"/>
                <a:gd name="T2" fmla="*/ 0 w 3"/>
                <a:gd name="T3" fmla="*/ 0 h 3"/>
                <a:gd name="T4" fmla="*/ 2147483647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0"/>
                  </a:lnTo>
                  <a:lnTo>
                    <a:pt x="3"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72" name="Line 247"/>
            <p:cNvSpPr>
              <a:spLocks noChangeShapeType="1"/>
            </p:cNvSpPr>
            <p:nvPr/>
          </p:nvSpPr>
          <p:spPr bwMode="auto">
            <a:xfrm flipV="1">
              <a:off x="436" y="1439"/>
              <a:ext cx="6"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73" name="Line 248"/>
            <p:cNvSpPr>
              <a:spLocks noChangeShapeType="1"/>
            </p:cNvSpPr>
            <p:nvPr/>
          </p:nvSpPr>
          <p:spPr bwMode="auto">
            <a:xfrm flipV="1">
              <a:off x="444" y="1437"/>
              <a:ext cx="3"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74" name="Line 249"/>
            <p:cNvSpPr>
              <a:spLocks noChangeShapeType="1"/>
            </p:cNvSpPr>
            <p:nvPr/>
          </p:nvSpPr>
          <p:spPr bwMode="auto">
            <a:xfrm>
              <a:off x="449" y="1437"/>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75" name="Line 250"/>
            <p:cNvSpPr>
              <a:spLocks noChangeShapeType="1"/>
            </p:cNvSpPr>
            <p:nvPr/>
          </p:nvSpPr>
          <p:spPr bwMode="auto">
            <a:xfrm>
              <a:off x="457" y="143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76" name="Freeform 251"/>
            <p:cNvSpPr>
              <a:spLocks/>
            </p:cNvSpPr>
            <p:nvPr/>
          </p:nvSpPr>
          <p:spPr bwMode="auto">
            <a:xfrm>
              <a:off x="465" y="1432"/>
              <a:ext cx="2" cy="2"/>
            </a:xfrm>
            <a:custGeom>
              <a:avLst/>
              <a:gdLst>
                <a:gd name="T0" fmla="*/ 0 w 2"/>
                <a:gd name="T1" fmla="*/ 2147483647 h 2"/>
                <a:gd name="T2" fmla="*/ 0 w 2"/>
                <a:gd name="T3" fmla="*/ 0 h 2"/>
                <a:gd name="T4" fmla="*/ 2147483647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0" y="0"/>
                  </a:lnTo>
                  <a:lnTo>
                    <a:pt x="2"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77" name="Line 252"/>
            <p:cNvSpPr>
              <a:spLocks noChangeShapeType="1"/>
            </p:cNvSpPr>
            <p:nvPr/>
          </p:nvSpPr>
          <p:spPr bwMode="auto">
            <a:xfrm>
              <a:off x="470" y="1432"/>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78" name="Line 253"/>
            <p:cNvSpPr>
              <a:spLocks noChangeShapeType="1"/>
            </p:cNvSpPr>
            <p:nvPr/>
          </p:nvSpPr>
          <p:spPr bwMode="auto">
            <a:xfrm>
              <a:off x="478" y="142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79" name="Line 254"/>
            <p:cNvSpPr>
              <a:spLocks noChangeShapeType="1"/>
            </p:cNvSpPr>
            <p:nvPr/>
          </p:nvSpPr>
          <p:spPr bwMode="auto">
            <a:xfrm>
              <a:off x="485" y="1429"/>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80" name="Line 255"/>
            <p:cNvSpPr>
              <a:spLocks noChangeShapeType="1"/>
            </p:cNvSpPr>
            <p:nvPr/>
          </p:nvSpPr>
          <p:spPr bwMode="auto">
            <a:xfrm>
              <a:off x="491" y="142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81" name="Line 256"/>
            <p:cNvSpPr>
              <a:spLocks noChangeShapeType="1"/>
            </p:cNvSpPr>
            <p:nvPr/>
          </p:nvSpPr>
          <p:spPr bwMode="auto">
            <a:xfrm flipV="1">
              <a:off x="498" y="1424"/>
              <a:ext cx="6"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82" name="Freeform 257"/>
            <p:cNvSpPr>
              <a:spLocks/>
            </p:cNvSpPr>
            <p:nvPr/>
          </p:nvSpPr>
          <p:spPr bwMode="auto">
            <a:xfrm>
              <a:off x="506" y="1424"/>
              <a:ext cx="3" cy="1"/>
            </a:xfrm>
            <a:custGeom>
              <a:avLst/>
              <a:gdLst>
                <a:gd name="T0" fmla="*/ 0 w 3"/>
                <a:gd name="T1" fmla="*/ 0 h 1587"/>
                <a:gd name="T2" fmla="*/ 0 w 3"/>
                <a:gd name="T3" fmla="*/ 0 h 1587"/>
                <a:gd name="T4" fmla="*/ 2147483647 w 3"/>
                <a:gd name="T5" fmla="*/ 0 h 1587"/>
                <a:gd name="T6" fmla="*/ 0 60000 65536"/>
                <a:gd name="T7" fmla="*/ 0 60000 65536"/>
                <a:gd name="T8" fmla="*/ 0 60000 65536"/>
              </a:gdLst>
              <a:ahLst/>
              <a:cxnLst>
                <a:cxn ang="T6">
                  <a:pos x="T0" y="T1"/>
                </a:cxn>
                <a:cxn ang="T7">
                  <a:pos x="T2" y="T3"/>
                </a:cxn>
                <a:cxn ang="T8">
                  <a:pos x="T4" y="T5"/>
                </a:cxn>
              </a:cxnLst>
              <a:rect l="0" t="0" r="r" b="b"/>
              <a:pathLst>
                <a:path w="3" h="1587">
                  <a:moveTo>
                    <a:pt x="0" y="0"/>
                  </a:moveTo>
                  <a:lnTo>
                    <a:pt x="0" y="0"/>
                  </a:lnTo>
                  <a:lnTo>
                    <a:pt x="3"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83" name="Line 258"/>
            <p:cNvSpPr>
              <a:spLocks noChangeShapeType="1"/>
            </p:cNvSpPr>
            <p:nvPr/>
          </p:nvSpPr>
          <p:spPr bwMode="auto">
            <a:xfrm>
              <a:off x="511" y="142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84" name="Line 259"/>
            <p:cNvSpPr>
              <a:spLocks noChangeShapeType="1"/>
            </p:cNvSpPr>
            <p:nvPr/>
          </p:nvSpPr>
          <p:spPr bwMode="auto">
            <a:xfrm flipV="1">
              <a:off x="519" y="1421"/>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85" name="Line 260"/>
            <p:cNvSpPr>
              <a:spLocks noChangeShapeType="1"/>
            </p:cNvSpPr>
            <p:nvPr/>
          </p:nvSpPr>
          <p:spPr bwMode="auto">
            <a:xfrm>
              <a:off x="527" y="1421"/>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86" name="Line 261"/>
            <p:cNvSpPr>
              <a:spLocks noChangeShapeType="1"/>
            </p:cNvSpPr>
            <p:nvPr/>
          </p:nvSpPr>
          <p:spPr bwMode="auto">
            <a:xfrm>
              <a:off x="532" y="142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87" name="Line 262"/>
            <p:cNvSpPr>
              <a:spLocks noChangeShapeType="1"/>
            </p:cNvSpPr>
            <p:nvPr/>
          </p:nvSpPr>
          <p:spPr bwMode="auto">
            <a:xfrm>
              <a:off x="540" y="141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88" name="Line 263"/>
            <p:cNvSpPr>
              <a:spLocks noChangeShapeType="1"/>
            </p:cNvSpPr>
            <p:nvPr/>
          </p:nvSpPr>
          <p:spPr bwMode="auto">
            <a:xfrm>
              <a:off x="547" y="1419"/>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89" name="Line 264"/>
            <p:cNvSpPr>
              <a:spLocks noChangeShapeType="1"/>
            </p:cNvSpPr>
            <p:nvPr/>
          </p:nvSpPr>
          <p:spPr bwMode="auto">
            <a:xfrm flipV="1">
              <a:off x="553" y="1416"/>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90" name="Line 265"/>
            <p:cNvSpPr>
              <a:spLocks noChangeShapeType="1"/>
            </p:cNvSpPr>
            <p:nvPr/>
          </p:nvSpPr>
          <p:spPr bwMode="auto">
            <a:xfrm>
              <a:off x="560" y="141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91" name="Line 266"/>
            <p:cNvSpPr>
              <a:spLocks noChangeShapeType="1"/>
            </p:cNvSpPr>
            <p:nvPr/>
          </p:nvSpPr>
          <p:spPr bwMode="auto">
            <a:xfrm>
              <a:off x="568" y="141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92" name="Line 267"/>
            <p:cNvSpPr>
              <a:spLocks noChangeShapeType="1"/>
            </p:cNvSpPr>
            <p:nvPr/>
          </p:nvSpPr>
          <p:spPr bwMode="auto">
            <a:xfrm>
              <a:off x="576" y="1416"/>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93" name="Line 268"/>
            <p:cNvSpPr>
              <a:spLocks noChangeShapeType="1"/>
            </p:cNvSpPr>
            <p:nvPr/>
          </p:nvSpPr>
          <p:spPr bwMode="auto">
            <a:xfrm flipV="1">
              <a:off x="581" y="1414"/>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94" name="Line 269"/>
            <p:cNvSpPr>
              <a:spLocks noChangeShapeType="1"/>
            </p:cNvSpPr>
            <p:nvPr/>
          </p:nvSpPr>
          <p:spPr bwMode="auto">
            <a:xfrm>
              <a:off x="589" y="141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95" name="Line 270"/>
            <p:cNvSpPr>
              <a:spLocks noChangeShapeType="1"/>
            </p:cNvSpPr>
            <p:nvPr/>
          </p:nvSpPr>
          <p:spPr bwMode="auto">
            <a:xfrm>
              <a:off x="596" y="1414"/>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96" name="Line 271"/>
            <p:cNvSpPr>
              <a:spLocks noChangeShapeType="1"/>
            </p:cNvSpPr>
            <p:nvPr/>
          </p:nvSpPr>
          <p:spPr bwMode="auto">
            <a:xfrm>
              <a:off x="602" y="141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97" name="Line 272"/>
            <p:cNvSpPr>
              <a:spLocks noChangeShapeType="1"/>
            </p:cNvSpPr>
            <p:nvPr/>
          </p:nvSpPr>
          <p:spPr bwMode="auto">
            <a:xfrm flipV="1">
              <a:off x="609" y="1411"/>
              <a:ext cx="6"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598" name="Freeform 273"/>
            <p:cNvSpPr>
              <a:spLocks/>
            </p:cNvSpPr>
            <p:nvPr/>
          </p:nvSpPr>
          <p:spPr bwMode="auto">
            <a:xfrm>
              <a:off x="617" y="1411"/>
              <a:ext cx="5" cy="1"/>
            </a:xfrm>
            <a:custGeom>
              <a:avLst/>
              <a:gdLst>
                <a:gd name="T0" fmla="*/ 0 w 5"/>
                <a:gd name="T1" fmla="*/ 0 h 1588"/>
                <a:gd name="T2" fmla="*/ 0 w 5"/>
                <a:gd name="T3" fmla="*/ 0 h 1588"/>
                <a:gd name="T4" fmla="*/ 2147483647 w 5"/>
                <a:gd name="T5" fmla="*/ 0 h 1588"/>
                <a:gd name="T6" fmla="*/ 0 60000 65536"/>
                <a:gd name="T7" fmla="*/ 0 60000 65536"/>
                <a:gd name="T8" fmla="*/ 0 60000 65536"/>
              </a:gdLst>
              <a:ahLst/>
              <a:cxnLst>
                <a:cxn ang="T6">
                  <a:pos x="T0" y="T1"/>
                </a:cxn>
                <a:cxn ang="T7">
                  <a:pos x="T2" y="T3"/>
                </a:cxn>
                <a:cxn ang="T8">
                  <a:pos x="T4" y="T5"/>
                </a:cxn>
              </a:cxnLst>
              <a:rect l="0" t="0" r="r" b="b"/>
              <a:pathLst>
                <a:path w="5" h="1588">
                  <a:moveTo>
                    <a:pt x="0" y="0"/>
                  </a:moveTo>
                  <a:lnTo>
                    <a:pt x="0" y="0"/>
                  </a:ln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599" name="Line 274"/>
            <p:cNvSpPr>
              <a:spLocks noChangeShapeType="1"/>
            </p:cNvSpPr>
            <p:nvPr/>
          </p:nvSpPr>
          <p:spPr bwMode="auto">
            <a:xfrm>
              <a:off x="625" y="1411"/>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00" name="Line 275"/>
            <p:cNvSpPr>
              <a:spLocks noChangeShapeType="1"/>
            </p:cNvSpPr>
            <p:nvPr/>
          </p:nvSpPr>
          <p:spPr bwMode="auto">
            <a:xfrm>
              <a:off x="630" y="141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01" name="Line 276"/>
            <p:cNvSpPr>
              <a:spLocks noChangeShapeType="1"/>
            </p:cNvSpPr>
            <p:nvPr/>
          </p:nvSpPr>
          <p:spPr bwMode="auto">
            <a:xfrm>
              <a:off x="638" y="141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grpSp>
          <p:nvGrpSpPr>
            <p:cNvPr id="56602" name="Group 277"/>
            <p:cNvGrpSpPr>
              <a:grpSpLocks/>
            </p:cNvGrpSpPr>
            <p:nvPr/>
          </p:nvGrpSpPr>
          <p:grpSpPr bwMode="auto">
            <a:xfrm>
              <a:off x="403" y="1372"/>
              <a:ext cx="698" cy="110"/>
              <a:chOff x="171" y="1449"/>
              <a:chExt cx="698" cy="110"/>
            </a:xfrm>
          </p:grpSpPr>
          <p:sp>
            <p:nvSpPr>
              <p:cNvPr id="57197" name="Line 278"/>
              <p:cNvSpPr>
                <a:spLocks noChangeShapeType="1"/>
              </p:cNvSpPr>
              <p:nvPr/>
            </p:nvSpPr>
            <p:spPr bwMode="auto">
              <a:xfrm>
                <a:off x="414" y="148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98" name="Line 279"/>
              <p:cNvSpPr>
                <a:spLocks noChangeShapeType="1"/>
              </p:cNvSpPr>
              <p:nvPr/>
            </p:nvSpPr>
            <p:spPr bwMode="auto">
              <a:xfrm>
                <a:off x="419" y="148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99" name="Line 280"/>
              <p:cNvSpPr>
                <a:spLocks noChangeShapeType="1"/>
              </p:cNvSpPr>
              <p:nvPr/>
            </p:nvSpPr>
            <p:spPr bwMode="auto">
              <a:xfrm>
                <a:off x="426" y="1485"/>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00" name="Line 281"/>
              <p:cNvSpPr>
                <a:spLocks noChangeShapeType="1"/>
              </p:cNvSpPr>
              <p:nvPr/>
            </p:nvSpPr>
            <p:spPr bwMode="auto">
              <a:xfrm>
                <a:off x="434"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01" name="Line 282"/>
              <p:cNvSpPr>
                <a:spLocks noChangeShapeType="1"/>
              </p:cNvSpPr>
              <p:nvPr/>
            </p:nvSpPr>
            <p:spPr bwMode="auto">
              <a:xfrm>
                <a:off x="442" y="1485"/>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02" name="Freeform 283"/>
              <p:cNvSpPr>
                <a:spLocks/>
              </p:cNvSpPr>
              <p:nvPr/>
            </p:nvSpPr>
            <p:spPr bwMode="auto">
              <a:xfrm>
                <a:off x="447" y="1485"/>
                <a:ext cx="5" cy="1"/>
              </a:xfrm>
              <a:custGeom>
                <a:avLst/>
                <a:gdLst>
                  <a:gd name="T0" fmla="*/ 0 w 5"/>
                  <a:gd name="T1" fmla="*/ 0 h 1"/>
                  <a:gd name="T2" fmla="*/ 5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03" name="Line 284"/>
              <p:cNvSpPr>
                <a:spLocks noChangeShapeType="1"/>
              </p:cNvSpPr>
              <p:nvPr/>
            </p:nvSpPr>
            <p:spPr bwMode="auto">
              <a:xfrm>
                <a:off x="455"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04" name="Line 285"/>
              <p:cNvSpPr>
                <a:spLocks noChangeShapeType="1"/>
              </p:cNvSpPr>
              <p:nvPr/>
            </p:nvSpPr>
            <p:spPr bwMode="auto">
              <a:xfrm>
                <a:off x="463"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05" name="Line 286"/>
              <p:cNvSpPr>
                <a:spLocks noChangeShapeType="1"/>
              </p:cNvSpPr>
              <p:nvPr/>
            </p:nvSpPr>
            <p:spPr bwMode="auto">
              <a:xfrm>
                <a:off x="470" y="1485"/>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06" name="Line 287"/>
              <p:cNvSpPr>
                <a:spLocks noChangeShapeType="1"/>
              </p:cNvSpPr>
              <p:nvPr/>
            </p:nvSpPr>
            <p:spPr bwMode="auto">
              <a:xfrm>
                <a:off x="475" y="1485"/>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07" name="Line 288"/>
              <p:cNvSpPr>
                <a:spLocks noChangeShapeType="1"/>
              </p:cNvSpPr>
              <p:nvPr/>
            </p:nvSpPr>
            <p:spPr bwMode="auto">
              <a:xfrm>
                <a:off x="483"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08" name="Line 289"/>
              <p:cNvSpPr>
                <a:spLocks noChangeShapeType="1"/>
              </p:cNvSpPr>
              <p:nvPr/>
            </p:nvSpPr>
            <p:spPr bwMode="auto">
              <a:xfrm>
                <a:off x="491"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09" name="Line 290"/>
              <p:cNvSpPr>
                <a:spLocks noChangeShapeType="1"/>
              </p:cNvSpPr>
              <p:nvPr/>
            </p:nvSpPr>
            <p:spPr bwMode="auto">
              <a:xfrm>
                <a:off x="496"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10" name="Line 291"/>
              <p:cNvSpPr>
                <a:spLocks noChangeShapeType="1"/>
              </p:cNvSpPr>
              <p:nvPr/>
            </p:nvSpPr>
            <p:spPr bwMode="auto">
              <a:xfrm>
                <a:off x="504"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11" name="Line 292"/>
              <p:cNvSpPr>
                <a:spLocks noChangeShapeType="1"/>
              </p:cNvSpPr>
              <p:nvPr/>
            </p:nvSpPr>
            <p:spPr bwMode="auto">
              <a:xfrm>
                <a:off x="512"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12" name="Line 293"/>
              <p:cNvSpPr>
                <a:spLocks noChangeShapeType="1"/>
              </p:cNvSpPr>
              <p:nvPr/>
            </p:nvSpPr>
            <p:spPr bwMode="auto">
              <a:xfrm>
                <a:off x="519" y="1485"/>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57213" name="Picture 29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 y="1449"/>
                <a:ext cx="697" cy="109"/>
              </a:xfrm>
              <a:prstGeom prst="rect">
                <a:avLst/>
              </a:prstGeom>
              <a:solidFill>
                <a:srgbClr val="8FBB77">
                  <a:alpha val="26000"/>
                </a:srgbClr>
              </a:solidFill>
              <a:ln w="12700">
                <a:solidFill>
                  <a:srgbClr val="8FBB77"/>
                </a:solidFill>
              </a:ln>
              <a:extLst/>
            </p:spPr>
          </p:pic>
          <p:sp>
            <p:nvSpPr>
              <p:cNvPr id="57214" name="Line 295"/>
              <p:cNvSpPr>
                <a:spLocks noChangeShapeType="1"/>
              </p:cNvSpPr>
              <p:nvPr/>
            </p:nvSpPr>
            <p:spPr bwMode="auto">
              <a:xfrm>
                <a:off x="519" y="1449"/>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15" name="Line 296"/>
              <p:cNvSpPr>
                <a:spLocks noChangeShapeType="1"/>
              </p:cNvSpPr>
              <p:nvPr/>
            </p:nvSpPr>
            <p:spPr bwMode="auto">
              <a:xfrm>
                <a:off x="527"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16" name="Line 297"/>
              <p:cNvSpPr>
                <a:spLocks noChangeShapeType="1"/>
              </p:cNvSpPr>
              <p:nvPr/>
            </p:nvSpPr>
            <p:spPr bwMode="auto">
              <a:xfrm>
                <a:off x="535"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17" name="Line 298"/>
              <p:cNvSpPr>
                <a:spLocks noChangeShapeType="1"/>
              </p:cNvSpPr>
              <p:nvPr/>
            </p:nvSpPr>
            <p:spPr bwMode="auto">
              <a:xfrm>
                <a:off x="543" y="1449"/>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18" name="Line 299"/>
              <p:cNvSpPr>
                <a:spLocks noChangeShapeType="1"/>
              </p:cNvSpPr>
              <p:nvPr/>
            </p:nvSpPr>
            <p:spPr bwMode="auto">
              <a:xfrm>
                <a:off x="548"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19" name="Line 300"/>
              <p:cNvSpPr>
                <a:spLocks noChangeShapeType="1"/>
              </p:cNvSpPr>
              <p:nvPr/>
            </p:nvSpPr>
            <p:spPr bwMode="auto">
              <a:xfrm>
                <a:off x="555" y="1449"/>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20" name="Line 301"/>
              <p:cNvSpPr>
                <a:spLocks noChangeShapeType="1"/>
              </p:cNvSpPr>
              <p:nvPr/>
            </p:nvSpPr>
            <p:spPr bwMode="auto">
              <a:xfrm>
                <a:off x="563" y="1449"/>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21" name="Line 302"/>
              <p:cNvSpPr>
                <a:spLocks noChangeShapeType="1"/>
              </p:cNvSpPr>
              <p:nvPr/>
            </p:nvSpPr>
            <p:spPr bwMode="auto">
              <a:xfrm>
                <a:off x="568" y="1449"/>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22" name="Line 303"/>
              <p:cNvSpPr>
                <a:spLocks noChangeShapeType="1"/>
              </p:cNvSpPr>
              <p:nvPr/>
            </p:nvSpPr>
            <p:spPr bwMode="auto">
              <a:xfrm>
                <a:off x="576"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23" name="Line 304"/>
              <p:cNvSpPr>
                <a:spLocks noChangeShapeType="1"/>
              </p:cNvSpPr>
              <p:nvPr/>
            </p:nvSpPr>
            <p:spPr bwMode="auto">
              <a:xfrm>
                <a:off x="584"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24" name="Freeform 305"/>
              <p:cNvSpPr>
                <a:spLocks/>
              </p:cNvSpPr>
              <p:nvPr/>
            </p:nvSpPr>
            <p:spPr bwMode="auto">
              <a:xfrm>
                <a:off x="589" y="1449"/>
                <a:ext cx="5" cy="1"/>
              </a:xfrm>
              <a:custGeom>
                <a:avLst/>
                <a:gdLst>
                  <a:gd name="T0" fmla="*/ 0 w 5"/>
                  <a:gd name="T1" fmla="*/ 0 h 1"/>
                  <a:gd name="T2" fmla="*/ 3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3" y="0"/>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25" name="Line 306"/>
              <p:cNvSpPr>
                <a:spLocks noChangeShapeType="1"/>
              </p:cNvSpPr>
              <p:nvPr/>
            </p:nvSpPr>
            <p:spPr bwMode="auto">
              <a:xfrm>
                <a:off x="597" y="1449"/>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26" name="Line 307"/>
              <p:cNvSpPr>
                <a:spLocks noChangeShapeType="1"/>
              </p:cNvSpPr>
              <p:nvPr/>
            </p:nvSpPr>
            <p:spPr bwMode="auto">
              <a:xfrm>
                <a:off x="605"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27" name="Line 308"/>
              <p:cNvSpPr>
                <a:spLocks noChangeShapeType="1"/>
              </p:cNvSpPr>
              <p:nvPr/>
            </p:nvSpPr>
            <p:spPr bwMode="auto">
              <a:xfrm>
                <a:off x="610"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28" name="Line 309"/>
              <p:cNvSpPr>
                <a:spLocks noChangeShapeType="1"/>
              </p:cNvSpPr>
              <p:nvPr/>
            </p:nvSpPr>
            <p:spPr bwMode="auto">
              <a:xfrm>
                <a:off x="617" y="145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29" name="Line 310"/>
              <p:cNvSpPr>
                <a:spLocks noChangeShapeType="1"/>
              </p:cNvSpPr>
              <p:nvPr/>
            </p:nvSpPr>
            <p:spPr bwMode="auto">
              <a:xfrm>
                <a:off x="625"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30" name="Line 311"/>
              <p:cNvSpPr>
                <a:spLocks noChangeShapeType="1"/>
              </p:cNvSpPr>
              <p:nvPr/>
            </p:nvSpPr>
            <p:spPr bwMode="auto">
              <a:xfrm>
                <a:off x="633" y="1452"/>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31" name="Line 312"/>
              <p:cNvSpPr>
                <a:spLocks noChangeShapeType="1"/>
              </p:cNvSpPr>
              <p:nvPr/>
            </p:nvSpPr>
            <p:spPr bwMode="auto">
              <a:xfrm>
                <a:off x="638"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32" name="Line 313"/>
              <p:cNvSpPr>
                <a:spLocks noChangeShapeType="1"/>
              </p:cNvSpPr>
              <p:nvPr/>
            </p:nvSpPr>
            <p:spPr bwMode="auto">
              <a:xfrm>
                <a:off x="646"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33" name="Freeform 314"/>
              <p:cNvSpPr>
                <a:spLocks/>
              </p:cNvSpPr>
              <p:nvPr/>
            </p:nvSpPr>
            <p:spPr bwMode="auto">
              <a:xfrm>
                <a:off x="654" y="1452"/>
                <a:ext cx="2" cy="2"/>
              </a:xfrm>
              <a:custGeom>
                <a:avLst/>
                <a:gdLst>
                  <a:gd name="T0" fmla="*/ 0 w 2"/>
                  <a:gd name="T1" fmla="*/ 0 h 2"/>
                  <a:gd name="T2" fmla="*/ 2 w 2"/>
                  <a:gd name="T3" fmla="*/ 2 h 2"/>
                  <a:gd name="T4" fmla="*/ 2 w 2"/>
                  <a:gd name="T5" fmla="*/ 2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2" y="2"/>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34" name="Line 315"/>
              <p:cNvSpPr>
                <a:spLocks noChangeShapeType="1"/>
              </p:cNvSpPr>
              <p:nvPr/>
            </p:nvSpPr>
            <p:spPr bwMode="auto">
              <a:xfrm>
                <a:off x="659" y="145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35" name="Line 316"/>
              <p:cNvSpPr>
                <a:spLocks noChangeShapeType="1"/>
              </p:cNvSpPr>
              <p:nvPr/>
            </p:nvSpPr>
            <p:spPr bwMode="auto">
              <a:xfrm>
                <a:off x="666" y="1454"/>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36" name="Line 317"/>
              <p:cNvSpPr>
                <a:spLocks noChangeShapeType="1"/>
              </p:cNvSpPr>
              <p:nvPr/>
            </p:nvSpPr>
            <p:spPr bwMode="auto">
              <a:xfrm>
                <a:off x="674" y="145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37" name="Line 318"/>
              <p:cNvSpPr>
                <a:spLocks noChangeShapeType="1"/>
              </p:cNvSpPr>
              <p:nvPr/>
            </p:nvSpPr>
            <p:spPr bwMode="auto">
              <a:xfrm>
                <a:off x="679" y="1454"/>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38" name="Line 319"/>
              <p:cNvSpPr>
                <a:spLocks noChangeShapeType="1"/>
              </p:cNvSpPr>
              <p:nvPr/>
            </p:nvSpPr>
            <p:spPr bwMode="auto">
              <a:xfrm>
                <a:off x="687" y="145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39" name="Line 320"/>
              <p:cNvSpPr>
                <a:spLocks noChangeShapeType="1"/>
              </p:cNvSpPr>
              <p:nvPr/>
            </p:nvSpPr>
            <p:spPr bwMode="auto">
              <a:xfrm>
                <a:off x="695" y="145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0" name="Line 321"/>
              <p:cNvSpPr>
                <a:spLocks noChangeShapeType="1"/>
              </p:cNvSpPr>
              <p:nvPr/>
            </p:nvSpPr>
            <p:spPr bwMode="auto">
              <a:xfrm>
                <a:off x="703" y="1457"/>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1" name="Line 322"/>
              <p:cNvSpPr>
                <a:spLocks noChangeShapeType="1"/>
              </p:cNvSpPr>
              <p:nvPr/>
            </p:nvSpPr>
            <p:spPr bwMode="auto">
              <a:xfrm>
                <a:off x="708" y="145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2" name="Line 323"/>
              <p:cNvSpPr>
                <a:spLocks noChangeShapeType="1"/>
              </p:cNvSpPr>
              <p:nvPr/>
            </p:nvSpPr>
            <p:spPr bwMode="auto">
              <a:xfrm>
                <a:off x="716" y="1457"/>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3" name="Line 324"/>
              <p:cNvSpPr>
                <a:spLocks noChangeShapeType="1"/>
              </p:cNvSpPr>
              <p:nvPr/>
            </p:nvSpPr>
            <p:spPr bwMode="auto">
              <a:xfrm>
                <a:off x="723" y="1460"/>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4" name="Line 325"/>
              <p:cNvSpPr>
                <a:spLocks noChangeShapeType="1"/>
              </p:cNvSpPr>
              <p:nvPr/>
            </p:nvSpPr>
            <p:spPr bwMode="auto">
              <a:xfrm>
                <a:off x="728" y="1460"/>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5" name="Line 326"/>
              <p:cNvSpPr>
                <a:spLocks noChangeShapeType="1"/>
              </p:cNvSpPr>
              <p:nvPr/>
            </p:nvSpPr>
            <p:spPr bwMode="auto">
              <a:xfrm>
                <a:off x="736" y="146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6" name="Line 327"/>
              <p:cNvSpPr>
                <a:spLocks noChangeShapeType="1"/>
              </p:cNvSpPr>
              <p:nvPr/>
            </p:nvSpPr>
            <p:spPr bwMode="auto">
              <a:xfrm>
                <a:off x="744" y="1462"/>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7" name="Line 328"/>
              <p:cNvSpPr>
                <a:spLocks noChangeShapeType="1"/>
              </p:cNvSpPr>
              <p:nvPr/>
            </p:nvSpPr>
            <p:spPr bwMode="auto">
              <a:xfrm>
                <a:off x="749" y="146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8" name="Line 329"/>
              <p:cNvSpPr>
                <a:spLocks noChangeShapeType="1"/>
              </p:cNvSpPr>
              <p:nvPr/>
            </p:nvSpPr>
            <p:spPr bwMode="auto">
              <a:xfrm>
                <a:off x="757" y="146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49" name="Freeform 330"/>
              <p:cNvSpPr>
                <a:spLocks/>
              </p:cNvSpPr>
              <p:nvPr/>
            </p:nvSpPr>
            <p:spPr bwMode="auto">
              <a:xfrm>
                <a:off x="765" y="1465"/>
                <a:ext cx="2" cy="1"/>
              </a:xfrm>
              <a:custGeom>
                <a:avLst/>
                <a:gdLst>
                  <a:gd name="T0" fmla="*/ 0 w 2"/>
                  <a:gd name="T1" fmla="*/ 0 h 1"/>
                  <a:gd name="T2" fmla="*/ 2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50" name="Line 331"/>
              <p:cNvSpPr>
                <a:spLocks noChangeShapeType="1"/>
              </p:cNvSpPr>
              <p:nvPr/>
            </p:nvSpPr>
            <p:spPr bwMode="auto">
              <a:xfrm>
                <a:off x="770" y="1465"/>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51" name="Line 332"/>
              <p:cNvSpPr>
                <a:spLocks noChangeShapeType="1"/>
              </p:cNvSpPr>
              <p:nvPr/>
            </p:nvSpPr>
            <p:spPr bwMode="auto">
              <a:xfrm>
                <a:off x="777" y="1467"/>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52" name="Line 333"/>
              <p:cNvSpPr>
                <a:spLocks noChangeShapeType="1"/>
              </p:cNvSpPr>
              <p:nvPr/>
            </p:nvSpPr>
            <p:spPr bwMode="auto">
              <a:xfrm>
                <a:off x="785" y="1467"/>
                <a:ext cx="3"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53" name="Line 334"/>
              <p:cNvSpPr>
                <a:spLocks noChangeShapeType="1"/>
              </p:cNvSpPr>
              <p:nvPr/>
            </p:nvSpPr>
            <p:spPr bwMode="auto">
              <a:xfrm>
                <a:off x="790" y="1470"/>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54" name="Line 335"/>
              <p:cNvSpPr>
                <a:spLocks noChangeShapeType="1"/>
              </p:cNvSpPr>
              <p:nvPr/>
            </p:nvSpPr>
            <p:spPr bwMode="auto">
              <a:xfrm>
                <a:off x="798" y="1470"/>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55" name="Freeform 336"/>
              <p:cNvSpPr>
                <a:spLocks/>
              </p:cNvSpPr>
              <p:nvPr/>
            </p:nvSpPr>
            <p:spPr bwMode="auto">
              <a:xfrm>
                <a:off x="806" y="1472"/>
                <a:ext cx="2" cy="1"/>
              </a:xfrm>
              <a:custGeom>
                <a:avLst/>
                <a:gdLst>
                  <a:gd name="T0" fmla="*/ 0 w 2"/>
                  <a:gd name="T1" fmla="*/ 0 h 1"/>
                  <a:gd name="T2" fmla="*/ 2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56" name="Line 337"/>
              <p:cNvSpPr>
                <a:spLocks noChangeShapeType="1"/>
              </p:cNvSpPr>
              <p:nvPr/>
            </p:nvSpPr>
            <p:spPr bwMode="auto">
              <a:xfrm>
                <a:off x="811" y="1472"/>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57" name="Line 338"/>
              <p:cNvSpPr>
                <a:spLocks noChangeShapeType="1"/>
              </p:cNvSpPr>
              <p:nvPr/>
            </p:nvSpPr>
            <p:spPr bwMode="auto">
              <a:xfrm>
                <a:off x="819" y="1475"/>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58" name="Line 339"/>
              <p:cNvSpPr>
                <a:spLocks noChangeShapeType="1"/>
              </p:cNvSpPr>
              <p:nvPr/>
            </p:nvSpPr>
            <p:spPr bwMode="auto">
              <a:xfrm>
                <a:off x="824" y="147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59" name="Line 340"/>
              <p:cNvSpPr>
                <a:spLocks noChangeShapeType="1"/>
              </p:cNvSpPr>
              <p:nvPr/>
            </p:nvSpPr>
            <p:spPr bwMode="auto">
              <a:xfrm>
                <a:off x="832" y="148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60" name="Freeform 341"/>
              <p:cNvSpPr>
                <a:spLocks/>
              </p:cNvSpPr>
              <p:nvPr/>
            </p:nvSpPr>
            <p:spPr bwMode="auto">
              <a:xfrm>
                <a:off x="839" y="1480"/>
                <a:ext cx="3" cy="3"/>
              </a:xfrm>
              <a:custGeom>
                <a:avLst/>
                <a:gdLst>
                  <a:gd name="T0" fmla="*/ 0 w 3"/>
                  <a:gd name="T1" fmla="*/ 0 h 3"/>
                  <a:gd name="T2" fmla="*/ 3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3" y="3"/>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61" name="Line 342"/>
              <p:cNvSpPr>
                <a:spLocks noChangeShapeType="1"/>
              </p:cNvSpPr>
              <p:nvPr/>
            </p:nvSpPr>
            <p:spPr bwMode="auto">
              <a:xfrm>
                <a:off x="845" y="1483"/>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62" name="Freeform 343"/>
              <p:cNvSpPr>
                <a:spLocks/>
              </p:cNvSpPr>
              <p:nvPr/>
            </p:nvSpPr>
            <p:spPr bwMode="auto">
              <a:xfrm>
                <a:off x="852" y="1485"/>
                <a:ext cx="3" cy="3"/>
              </a:xfrm>
              <a:custGeom>
                <a:avLst/>
                <a:gdLst>
                  <a:gd name="T0" fmla="*/ 0 w 3"/>
                  <a:gd name="T1" fmla="*/ 0 h 3"/>
                  <a:gd name="T2" fmla="*/ 0 w 3"/>
                  <a:gd name="T3" fmla="*/ 3 h 3"/>
                  <a:gd name="T4" fmla="*/ 3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0" y="0"/>
                    </a:moveTo>
                    <a:lnTo>
                      <a:pt x="0" y="3"/>
                    </a:lnTo>
                    <a:lnTo>
                      <a:pt x="3" y="3"/>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63" name="Line 344"/>
              <p:cNvSpPr>
                <a:spLocks noChangeShapeType="1"/>
              </p:cNvSpPr>
              <p:nvPr/>
            </p:nvSpPr>
            <p:spPr bwMode="auto">
              <a:xfrm>
                <a:off x="857" y="1491"/>
                <a:ext cx="3"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64" name="Line 345"/>
              <p:cNvSpPr>
                <a:spLocks noChangeShapeType="1"/>
              </p:cNvSpPr>
              <p:nvPr/>
            </p:nvSpPr>
            <p:spPr bwMode="auto">
              <a:xfrm>
                <a:off x="863" y="1493"/>
                <a:ext cx="2" cy="5"/>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65" name="Freeform 346"/>
              <p:cNvSpPr>
                <a:spLocks/>
              </p:cNvSpPr>
              <p:nvPr/>
            </p:nvSpPr>
            <p:spPr bwMode="auto">
              <a:xfrm>
                <a:off x="868" y="1498"/>
                <a:ext cx="1" cy="5"/>
              </a:xfrm>
              <a:custGeom>
                <a:avLst/>
                <a:gdLst>
                  <a:gd name="T0" fmla="*/ 0 w 1"/>
                  <a:gd name="T1" fmla="*/ 0 h 5"/>
                  <a:gd name="T2" fmla="*/ 0 w 1"/>
                  <a:gd name="T3" fmla="*/ 5 h 5"/>
                  <a:gd name="T4" fmla="*/ 0 w 1"/>
                  <a:gd name="T5" fmla="*/ 5 h 5"/>
                  <a:gd name="T6" fmla="*/ 0 w 1"/>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5">
                    <a:moveTo>
                      <a:pt x="0" y="0"/>
                    </a:moveTo>
                    <a:lnTo>
                      <a:pt x="0" y="5"/>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66" name="Freeform 347"/>
              <p:cNvSpPr>
                <a:spLocks/>
              </p:cNvSpPr>
              <p:nvPr/>
            </p:nvSpPr>
            <p:spPr bwMode="auto">
              <a:xfrm>
                <a:off x="865" y="1506"/>
                <a:ext cx="3" cy="5"/>
              </a:xfrm>
              <a:custGeom>
                <a:avLst/>
                <a:gdLst>
                  <a:gd name="T0" fmla="*/ 3 w 3"/>
                  <a:gd name="T1" fmla="*/ 0 h 5"/>
                  <a:gd name="T2" fmla="*/ 3 w 3"/>
                  <a:gd name="T3" fmla="*/ 3 h 5"/>
                  <a:gd name="T4" fmla="*/ 0 w 3"/>
                  <a:gd name="T5" fmla="*/ 5 h 5"/>
                  <a:gd name="T6" fmla="*/ 0 60000 65536"/>
                  <a:gd name="T7" fmla="*/ 0 60000 65536"/>
                  <a:gd name="T8" fmla="*/ 0 60000 65536"/>
                </a:gdLst>
                <a:ahLst/>
                <a:cxnLst>
                  <a:cxn ang="T6">
                    <a:pos x="T0" y="T1"/>
                  </a:cxn>
                  <a:cxn ang="T7">
                    <a:pos x="T2" y="T3"/>
                  </a:cxn>
                  <a:cxn ang="T8">
                    <a:pos x="T4" y="T5"/>
                  </a:cxn>
                </a:cxnLst>
                <a:rect l="0" t="0" r="r" b="b"/>
                <a:pathLst>
                  <a:path w="3" h="5">
                    <a:moveTo>
                      <a:pt x="3" y="0"/>
                    </a:moveTo>
                    <a:lnTo>
                      <a:pt x="3" y="3"/>
                    </a:lnTo>
                    <a:lnTo>
                      <a:pt x="0" y="5"/>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67" name="Freeform 348"/>
              <p:cNvSpPr>
                <a:spLocks/>
              </p:cNvSpPr>
              <p:nvPr/>
            </p:nvSpPr>
            <p:spPr bwMode="auto">
              <a:xfrm>
                <a:off x="860" y="1511"/>
                <a:ext cx="5" cy="3"/>
              </a:xfrm>
              <a:custGeom>
                <a:avLst/>
                <a:gdLst>
                  <a:gd name="T0" fmla="*/ 5 w 5"/>
                  <a:gd name="T1" fmla="*/ 0 h 3"/>
                  <a:gd name="T2" fmla="*/ 3 w 5"/>
                  <a:gd name="T3" fmla="*/ 3 h 3"/>
                  <a:gd name="T4" fmla="*/ 0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5" y="0"/>
                    </a:moveTo>
                    <a:lnTo>
                      <a:pt x="3" y="3"/>
                    </a:lnTo>
                    <a:lnTo>
                      <a:pt x="0" y="3"/>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68" name="Line 349"/>
              <p:cNvSpPr>
                <a:spLocks noChangeShapeType="1"/>
              </p:cNvSpPr>
              <p:nvPr/>
            </p:nvSpPr>
            <p:spPr bwMode="auto">
              <a:xfrm flipH="1">
                <a:off x="855" y="1516"/>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69" name="Freeform 350"/>
              <p:cNvSpPr>
                <a:spLocks/>
              </p:cNvSpPr>
              <p:nvPr/>
            </p:nvSpPr>
            <p:spPr bwMode="auto">
              <a:xfrm>
                <a:off x="850" y="1519"/>
                <a:ext cx="2" cy="3"/>
              </a:xfrm>
              <a:custGeom>
                <a:avLst/>
                <a:gdLst>
                  <a:gd name="T0" fmla="*/ 2 w 2"/>
                  <a:gd name="T1" fmla="*/ 0 h 3"/>
                  <a:gd name="T2" fmla="*/ 2 w 2"/>
                  <a:gd name="T3" fmla="*/ 0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2" y="0"/>
                    </a:lnTo>
                    <a:lnTo>
                      <a:pt x="0" y="3"/>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70" name="Line 351"/>
              <p:cNvSpPr>
                <a:spLocks noChangeShapeType="1"/>
              </p:cNvSpPr>
              <p:nvPr/>
            </p:nvSpPr>
            <p:spPr bwMode="auto">
              <a:xfrm flipH="1">
                <a:off x="842" y="1522"/>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71" name="Line 352"/>
              <p:cNvSpPr>
                <a:spLocks noChangeShapeType="1"/>
              </p:cNvSpPr>
              <p:nvPr/>
            </p:nvSpPr>
            <p:spPr bwMode="auto">
              <a:xfrm flipH="1">
                <a:off x="837" y="1524"/>
                <a:ext cx="2"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72" name="Line 353"/>
              <p:cNvSpPr>
                <a:spLocks noChangeShapeType="1"/>
              </p:cNvSpPr>
              <p:nvPr/>
            </p:nvSpPr>
            <p:spPr bwMode="auto">
              <a:xfrm flipH="1">
                <a:off x="829" y="1527"/>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73" name="Line 354"/>
              <p:cNvSpPr>
                <a:spLocks noChangeShapeType="1"/>
              </p:cNvSpPr>
              <p:nvPr/>
            </p:nvSpPr>
            <p:spPr bwMode="auto">
              <a:xfrm flipH="1">
                <a:off x="821" y="1529"/>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74" name="Line 355"/>
              <p:cNvSpPr>
                <a:spLocks noChangeShapeType="1"/>
              </p:cNvSpPr>
              <p:nvPr/>
            </p:nvSpPr>
            <p:spPr bwMode="auto">
              <a:xfrm flipH="1">
                <a:off x="816" y="1532"/>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75" name="Freeform 356"/>
              <p:cNvSpPr>
                <a:spLocks/>
              </p:cNvSpPr>
              <p:nvPr/>
            </p:nvSpPr>
            <p:spPr bwMode="auto">
              <a:xfrm>
                <a:off x="808" y="1532"/>
                <a:ext cx="6" cy="2"/>
              </a:xfrm>
              <a:custGeom>
                <a:avLst/>
                <a:gdLst>
                  <a:gd name="T0" fmla="*/ 6 w 6"/>
                  <a:gd name="T1" fmla="*/ 0 h 2"/>
                  <a:gd name="T2" fmla="*/ 0 w 6"/>
                  <a:gd name="T3" fmla="*/ 2 h 2"/>
                  <a:gd name="T4" fmla="*/ 0 w 6"/>
                  <a:gd name="T5" fmla="*/ 2 h 2"/>
                  <a:gd name="T6" fmla="*/ 0 60000 65536"/>
                  <a:gd name="T7" fmla="*/ 0 60000 65536"/>
                  <a:gd name="T8" fmla="*/ 0 60000 65536"/>
                </a:gdLst>
                <a:ahLst/>
                <a:cxnLst>
                  <a:cxn ang="T6">
                    <a:pos x="T0" y="T1"/>
                  </a:cxn>
                  <a:cxn ang="T7">
                    <a:pos x="T2" y="T3"/>
                  </a:cxn>
                  <a:cxn ang="T8">
                    <a:pos x="T4" y="T5"/>
                  </a:cxn>
                </a:cxnLst>
                <a:rect l="0" t="0" r="r" b="b"/>
                <a:pathLst>
                  <a:path w="6" h="2">
                    <a:moveTo>
                      <a:pt x="6" y="0"/>
                    </a:moveTo>
                    <a:lnTo>
                      <a:pt x="0" y="2"/>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76" name="Line 357"/>
              <p:cNvSpPr>
                <a:spLocks noChangeShapeType="1"/>
              </p:cNvSpPr>
              <p:nvPr/>
            </p:nvSpPr>
            <p:spPr bwMode="auto">
              <a:xfrm flipH="1">
                <a:off x="803" y="1534"/>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77" name="Line 358"/>
              <p:cNvSpPr>
                <a:spLocks noChangeShapeType="1"/>
              </p:cNvSpPr>
              <p:nvPr/>
            </p:nvSpPr>
            <p:spPr bwMode="auto">
              <a:xfrm flipH="1">
                <a:off x="796" y="1534"/>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78" name="Line 359"/>
              <p:cNvSpPr>
                <a:spLocks noChangeShapeType="1"/>
              </p:cNvSpPr>
              <p:nvPr/>
            </p:nvSpPr>
            <p:spPr bwMode="auto">
              <a:xfrm flipH="1">
                <a:off x="788" y="153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79" name="Line 360"/>
              <p:cNvSpPr>
                <a:spLocks noChangeShapeType="1"/>
              </p:cNvSpPr>
              <p:nvPr/>
            </p:nvSpPr>
            <p:spPr bwMode="auto">
              <a:xfrm flipH="1">
                <a:off x="783" y="1537"/>
                <a:ext cx="2"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0" name="Line 361"/>
              <p:cNvSpPr>
                <a:spLocks noChangeShapeType="1"/>
              </p:cNvSpPr>
              <p:nvPr/>
            </p:nvSpPr>
            <p:spPr bwMode="auto">
              <a:xfrm flipH="1">
                <a:off x="775" y="154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1" name="Line 362"/>
              <p:cNvSpPr>
                <a:spLocks noChangeShapeType="1"/>
              </p:cNvSpPr>
              <p:nvPr/>
            </p:nvSpPr>
            <p:spPr bwMode="auto">
              <a:xfrm flipH="1">
                <a:off x="767" y="1540"/>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2" name="Line 363"/>
              <p:cNvSpPr>
                <a:spLocks noChangeShapeType="1"/>
              </p:cNvSpPr>
              <p:nvPr/>
            </p:nvSpPr>
            <p:spPr bwMode="auto">
              <a:xfrm flipH="1">
                <a:off x="762" y="1542"/>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3" name="Line 364"/>
              <p:cNvSpPr>
                <a:spLocks noChangeShapeType="1"/>
              </p:cNvSpPr>
              <p:nvPr/>
            </p:nvSpPr>
            <p:spPr bwMode="auto">
              <a:xfrm flipH="1">
                <a:off x="754" y="1542"/>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4" name="Line 365"/>
              <p:cNvSpPr>
                <a:spLocks noChangeShapeType="1"/>
              </p:cNvSpPr>
              <p:nvPr/>
            </p:nvSpPr>
            <p:spPr bwMode="auto">
              <a:xfrm flipH="1">
                <a:off x="746" y="1545"/>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5" name="Line 366"/>
              <p:cNvSpPr>
                <a:spLocks noChangeShapeType="1"/>
              </p:cNvSpPr>
              <p:nvPr/>
            </p:nvSpPr>
            <p:spPr bwMode="auto">
              <a:xfrm flipH="1">
                <a:off x="741" y="1545"/>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6" name="Line 367"/>
              <p:cNvSpPr>
                <a:spLocks noChangeShapeType="1"/>
              </p:cNvSpPr>
              <p:nvPr/>
            </p:nvSpPr>
            <p:spPr bwMode="auto">
              <a:xfrm flipH="1">
                <a:off x="734" y="1545"/>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7" name="Line 368"/>
              <p:cNvSpPr>
                <a:spLocks noChangeShapeType="1"/>
              </p:cNvSpPr>
              <p:nvPr/>
            </p:nvSpPr>
            <p:spPr bwMode="auto">
              <a:xfrm flipH="1">
                <a:off x="726" y="15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8" name="Line 369"/>
              <p:cNvSpPr>
                <a:spLocks noChangeShapeType="1"/>
              </p:cNvSpPr>
              <p:nvPr/>
            </p:nvSpPr>
            <p:spPr bwMode="auto">
              <a:xfrm flipH="1">
                <a:off x="721" y="1547"/>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89" name="Freeform 370"/>
              <p:cNvSpPr>
                <a:spLocks/>
              </p:cNvSpPr>
              <p:nvPr/>
            </p:nvSpPr>
            <p:spPr bwMode="auto">
              <a:xfrm>
                <a:off x="713" y="1547"/>
                <a:ext cx="5" cy="3"/>
              </a:xfrm>
              <a:custGeom>
                <a:avLst/>
                <a:gdLst>
                  <a:gd name="T0" fmla="*/ 5 w 5"/>
                  <a:gd name="T1" fmla="*/ 0 h 3"/>
                  <a:gd name="T2" fmla="*/ 3 w 5"/>
                  <a:gd name="T3" fmla="*/ 0 h 3"/>
                  <a:gd name="T4" fmla="*/ 0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5" y="0"/>
                    </a:moveTo>
                    <a:lnTo>
                      <a:pt x="3" y="0"/>
                    </a:lnTo>
                    <a:lnTo>
                      <a:pt x="0" y="3"/>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290" name="Line 371"/>
              <p:cNvSpPr>
                <a:spLocks noChangeShapeType="1"/>
              </p:cNvSpPr>
              <p:nvPr/>
            </p:nvSpPr>
            <p:spPr bwMode="auto">
              <a:xfrm flipH="1">
                <a:off x="705"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91" name="Line 372"/>
              <p:cNvSpPr>
                <a:spLocks noChangeShapeType="1"/>
              </p:cNvSpPr>
              <p:nvPr/>
            </p:nvSpPr>
            <p:spPr bwMode="auto">
              <a:xfrm flipH="1">
                <a:off x="697" y="1550"/>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92" name="Line 373"/>
              <p:cNvSpPr>
                <a:spLocks noChangeShapeType="1"/>
              </p:cNvSpPr>
              <p:nvPr/>
            </p:nvSpPr>
            <p:spPr bwMode="auto">
              <a:xfrm flipH="1">
                <a:off x="692"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93" name="Line 374"/>
              <p:cNvSpPr>
                <a:spLocks noChangeShapeType="1"/>
              </p:cNvSpPr>
              <p:nvPr/>
            </p:nvSpPr>
            <p:spPr bwMode="auto">
              <a:xfrm flipH="1">
                <a:off x="685"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94" name="Line 375"/>
              <p:cNvSpPr>
                <a:spLocks noChangeShapeType="1"/>
              </p:cNvSpPr>
              <p:nvPr/>
            </p:nvSpPr>
            <p:spPr bwMode="auto">
              <a:xfrm flipH="1">
                <a:off x="677"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95" name="Line 376"/>
              <p:cNvSpPr>
                <a:spLocks noChangeShapeType="1"/>
              </p:cNvSpPr>
              <p:nvPr/>
            </p:nvSpPr>
            <p:spPr bwMode="auto">
              <a:xfrm flipH="1">
                <a:off x="672" y="1552"/>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96" name="Line 377"/>
              <p:cNvSpPr>
                <a:spLocks noChangeShapeType="1"/>
              </p:cNvSpPr>
              <p:nvPr/>
            </p:nvSpPr>
            <p:spPr bwMode="auto">
              <a:xfrm flipH="1">
                <a:off x="664"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97" name="Line 378"/>
              <p:cNvSpPr>
                <a:spLocks noChangeShapeType="1"/>
              </p:cNvSpPr>
              <p:nvPr/>
            </p:nvSpPr>
            <p:spPr bwMode="auto">
              <a:xfrm flipH="1">
                <a:off x="656"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98" name="Line 379"/>
              <p:cNvSpPr>
                <a:spLocks noChangeShapeType="1"/>
              </p:cNvSpPr>
              <p:nvPr/>
            </p:nvSpPr>
            <p:spPr bwMode="auto">
              <a:xfrm flipH="1">
                <a:off x="651" y="1552"/>
                <a:ext cx="3"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299" name="Line 380"/>
              <p:cNvSpPr>
                <a:spLocks noChangeShapeType="1"/>
              </p:cNvSpPr>
              <p:nvPr/>
            </p:nvSpPr>
            <p:spPr bwMode="auto">
              <a:xfrm flipH="1">
                <a:off x="643"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00" name="Line 381"/>
              <p:cNvSpPr>
                <a:spLocks noChangeShapeType="1"/>
              </p:cNvSpPr>
              <p:nvPr/>
            </p:nvSpPr>
            <p:spPr bwMode="auto">
              <a:xfrm flipH="1">
                <a:off x="635" y="1555"/>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01" name="Line 382"/>
              <p:cNvSpPr>
                <a:spLocks noChangeShapeType="1"/>
              </p:cNvSpPr>
              <p:nvPr/>
            </p:nvSpPr>
            <p:spPr bwMode="auto">
              <a:xfrm flipH="1">
                <a:off x="630" y="1555"/>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02" name="Line 383"/>
              <p:cNvSpPr>
                <a:spLocks noChangeShapeType="1"/>
              </p:cNvSpPr>
              <p:nvPr/>
            </p:nvSpPr>
            <p:spPr bwMode="auto">
              <a:xfrm flipH="1">
                <a:off x="623"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03" name="Line 384"/>
              <p:cNvSpPr>
                <a:spLocks noChangeShapeType="1"/>
              </p:cNvSpPr>
              <p:nvPr/>
            </p:nvSpPr>
            <p:spPr bwMode="auto">
              <a:xfrm flipH="1">
                <a:off x="615"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04" name="Line 385"/>
              <p:cNvSpPr>
                <a:spLocks noChangeShapeType="1"/>
              </p:cNvSpPr>
              <p:nvPr/>
            </p:nvSpPr>
            <p:spPr bwMode="auto">
              <a:xfrm flipH="1">
                <a:off x="607"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05" name="Line 386"/>
              <p:cNvSpPr>
                <a:spLocks noChangeShapeType="1"/>
              </p:cNvSpPr>
              <p:nvPr/>
            </p:nvSpPr>
            <p:spPr bwMode="auto">
              <a:xfrm flipH="1">
                <a:off x="602"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06" name="Line 387"/>
              <p:cNvSpPr>
                <a:spLocks noChangeShapeType="1"/>
              </p:cNvSpPr>
              <p:nvPr/>
            </p:nvSpPr>
            <p:spPr bwMode="auto">
              <a:xfrm flipH="1">
                <a:off x="594"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07" name="Freeform 388"/>
              <p:cNvSpPr>
                <a:spLocks/>
              </p:cNvSpPr>
              <p:nvPr/>
            </p:nvSpPr>
            <p:spPr bwMode="auto">
              <a:xfrm>
                <a:off x="586" y="1558"/>
                <a:ext cx="6" cy="1"/>
              </a:xfrm>
              <a:custGeom>
                <a:avLst/>
                <a:gdLst>
                  <a:gd name="T0" fmla="*/ 6 w 6"/>
                  <a:gd name="T1" fmla="*/ 0 h 1"/>
                  <a:gd name="T2" fmla="*/ 6 w 6"/>
                  <a:gd name="T3" fmla="*/ 0 h 1"/>
                  <a:gd name="T4" fmla="*/ 0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6" y="0"/>
                    </a:moveTo>
                    <a:lnTo>
                      <a:pt x="6"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08" name="Line 389"/>
              <p:cNvSpPr>
                <a:spLocks noChangeShapeType="1"/>
              </p:cNvSpPr>
              <p:nvPr/>
            </p:nvSpPr>
            <p:spPr bwMode="auto">
              <a:xfrm flipH="1">
                <a:off x="581" y="1558"/>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09" name="Line 390"/>
              <p:cNvSpPr>
                <a:spLocks noChangeShapeType="1"/>
              </p:cNvSpPr>
              <p:nvPr/>
            </p:nvSpPr>
            <p:spPr bwMode="auto">
              <a:xfrm flipH="1">
                <a:off x="574"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10" name="Line 391"/>
              <p:cNvSpPr>
                <a:spLocks noChangeShapeType="1"/>
              </p:cNvSpPr>
              <p:nvPr/>
            </p:nvSpPr>
            <p:spPr bwMode="auto">
              <a:xfrm flipH="1">
                <a:off x="566"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11" name="Line 392"/>
              <p:cNvSpPr>
                <a:spLocks noChangeShapeType="1"/>
              </p:cNvSpPr>
              <p:nvPr/>
            </p:nvSpPr>
            <p:spPr bwMode="auto">
              <a:xfrm flipH="1">
                <a:off x="561" y="1558"/>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12" name="Line 393"/>
              <p:cNvSpPr>
                <a:spLocks noChangeShapeType="1"/>
              </p:cNvSpPr>
              <p:nvPr/>
            </p:nvSpPr>
            <p:spPr bwMode="auto">
              <a:xfrm flipH="1">
                <a:off x="553"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13" name="Line 394"/>
              <p:cNvSpPr>
                <a:spLocks noChangeShapeType="1"/>
              </p:cNvSpPr>
              <p:nvPr/>
            </p:nvSpPr>
            <p:spPr bwMode="auto">
              <a:xfrm flipH="1">
                <a:off x="545"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14" name="Line 395"/>
              <p:cNvSpPr>
                <a:spLocks noChangeShapeType="1"/>
              </p:cNvSpPr>
              <p:nvPr/>
            </p:nvSpPr>
            <p:spPr bwMode="auto">
              <a:xfrm flipH="1">
                <a:off x="537" y="1558"/>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15" name="Line 396"/>
              <p:cNvSpPr>
                <a:spLocks noChangeShapeType="1"/>
              </p:cNvSpPr>
              <p:nvPr/>
            </p:nvSpPr>
            <p:spPr bwMode="auto">
              <a:xfrm flipH="1">
                <a:off x="532"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16" name="Line 397"/>
              <p:cNvSpPr>
                <a:spLocks noChangeShapeType="1"/>
              </p:cNvSpPr>
              <p:nvPr/>
            </p:nvSpPr>
            <p:spPr bwMode="auto">
              <a:xfrm flipH="1">
                <a:off x="525"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17" name="Freeform 398"/>
              <p:cNvSpPr>
                <a:spLocks/>
              </p:cNvSpPr>
              <p:nvPr/>
            </p:nvSpPr>
            <p:spPr bwMode="auto">
              <a:xfrm>
                <a:off x="517" y="1558"/>
                <a:ext cx="5" cy="1"/>
              </a:xfrm>
              <a:custGeom>
                <a:avLst/>
                <a:gdLst>
                  <a:gd name="T0" fmla="*/ 5 w 5"/>
                  <a:gd name="T1" fmla="*/ 0 h 1"/>
                  <a:gd name="T2" fmla="*/ 2 w 5"/>
                  <a:gd name="T3" fmla="*/ 0 h 1"/>
                  <a:gd name="T4" fmla="*/ 2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5" y="0"/>
                    </a:moveTo>
                    <a:lnTo>
                      <a:pt x="2"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18" name="Line 399"/>
              <p:cNvSpPr>
                <a:spLocks noChangeShapeType="1"/>
              </p:cNvSpPr>
              <p:nvPr/>
            </p:nvSpPr>
            <p:spPr bwMode="auto">
              <a:xfrm flipH="1">
                <a:off x="512" y="1558"/>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19" name="Line 400"/>
              <p:cNvSpPr>
                <a:spLocks noChangeShapeType="1"/>
              </p:cNvSpPr>
              <p:nvPr/>
            </p:nvSpPr>
            <p:spPr bwMode="auto">
              <a:xfrm flipH="1">
                <a:off x="504"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20" name="Line 401"/>
              <p:cNvSpPr>
                <a:spLocks noChangeShapeType="1"/>
              </p:cNvSpPr>
              <p:nvPr/>
            </p:nvSpPr>
            <p:spPr bwMode="auto">
              <a:xfrm flipH="1">
                <a:off x="496"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21" name="Line 402"/>
              <p:cNvSpPr>
                <a:spLocks noChangeShapeType="1"/>
              </p:cNvSpPr>
              <p:nvPr/>
            </p:nvSpPr>
            <p:spPr bwMode="auto">
              <a:xfrm flipH="1">
                <a:off x="491" y="1558"/>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22" name="Line 403"/>
              <p:cNvSpPr>
                <a:spLocks noChangeShapeType="1"/>
              </p:cNvSpPr>
              <p:nvPr/>
            </p:nvSpPr>
            <p:spPr bwMode="auto">
              <a:xfrm flipH="1">
                <a:off x="483"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23" name="Line 404"/>
              <p:cNvSpPr>
                <a:spLocks noChangeShapeType="1"/>
              </p:cNvSpPr>
              <p:nvPr/>
            </p:nvSpPr>
            <p:spPr bwMode="auto">
              <a:xfrm flipH="1">
                <a:off x="475" y="1558"/>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24" name="Line 405"/>
              <p:cNvSpPr>
                <a:spLocks noChangeShapeType="1"/>
              </p:cNvSpPr>
              <p:nvPr/>
            </p:nvSpPr>
            <p:spPr bwMode="auto">
              <a:xfrm flipH="1">
                <a:off x="468"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25" name="Line 406"/>
              <p:cNvSpPr>
                <a:spLocks noChangeShapeType="1"/>
              </p:cNvSpPr>
              <p:nvPr/>
            </p:nvSpPr>
            <p:spPr bwMode="auto">
              <a:xfrm flipH="1">
                <a:off x="463"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26" name="Line 407"/>
              <p:cNvSpPr>
                <a:spLocks noChangeShapeType="1"/>
              </p:cNvSpPr>
              <p:nvPr/>
            </p:nvSpPr>
            <p:spPr bwMode="auto">
              <a:xfrm flipH="1">
                <a:off x="455" y="155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27" name="Freeform 408"/>
              <p:cNvSpPr>
                <a:spLocks/>
              </p:cNvSpPr>
              <p:nvPr/>
            </p:nvSpPr>
            <p:spPr bwMode="auto">
              <a:xfrm>
                <a:off x="447" y="1558"/>
                <a:ext cx="5" cy="1"/>
              </a:xfrm>
              <a:custGeom>
                <a:avLst/>
                <a:gdLst>
                  <a:gd name="T0" fmla="*/ 5 w 5"/>
                  <a:gd name="T1" fmla="*/ 0 h 1"/>
                  <a:gd name="T2" fmla="*/ 3 w 5"/>
                  <a:gd name="T3" fmla="*/ 0 h 1"/>
                  <a:gd name="T4" fmla="*/ 0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3"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28" name="Line 409"/>
              <p:cNvSpPr>
                <a:spLocks noChangeShapeType="1"/>
              </p:cNvSpPr>
              <p:nvPr/>
            </p:nvSpPr>
            <p:spPr bwMode="auto">
              <a:xfrm flipH="1">
                <a:off x="442" y="1558"/>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29" name="Line 410"/>
              <p:cNvSpPr>
                <a:spLocks noChangeShapeType="1"/>
              </p:cNvSpPr>
              <p:nvPr/>
            </p:nvSpPr>
            <p:spPr bwMode="auto">
              <a:xfrm flipH="1">
                <a:off x="434"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0" name="Line 411"/>
              <p:cNvSpPr>
                <a:spLocks noChangeShapeType="1"/>
              </p:cNvSpPr>
              <p:nvPr/>
            </p:nvSpPr>
            <p:spPr bwMode="auto">
              <a:xfrm flipH="1">
                <a:off x="426" y="1555"/>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1" name="Line 412"/>
              <p:cNvSpPr>
                <a:spLocks noChangeShapeType="1"/>
              </p:cNvSpPr>
              <p:nvPr/>
            </p:nvSpPr>
            <p:spPr bwMode="auto">
              <a:xfrm flipH="1">
                <a:off x="421" y="1555"/>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2" name="Line 413"/>
              <p:cNvSpPr>
                <a:spLocks noChangeShapeType="1"/>
              </p:cNvSpPr>
              <p:nvPr/>
            </p:nvSpPr>
            <p:spPr bwMode="auto">
              <a:xfrm flipH="1">
                <a:off x="414"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3" name="Line 414"/>
              <p:cNvSpPr>
                <a:spLocks noChangeShapeType="1"/>
              </p:cNvSpPr>
              <p:nvPr/>
            </p:nvSpPr>
            <p:spPr bwMode="auto">
              <a:xfrm flipH="1">
                <a:off x="406"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4" name="Line 415"/>
              <p:cNvSpPr>
                <a:spLocks noChangeShapeType="1"/>
              </p:cNvSpPr>
              <p:nvPr/>
            </p:nvSpPr>
            <p:spPr bwMode="auto">
              <a:xfrm flipH="1">
                <a:off x="398"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5" name="Line 416"/>
              <p:cNvSpPr>
                <a:spLocks noChangeShapeType="1"/>
              </p:cNvSpPr>
              <p:nvPr/>
            </p:nvSpPr>
            <p:spPr bwMode="auto">
              <a:xfrm flipH="1">
                <a:off x="393"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6" name="Line 417"/>
              <p:cNvSpPr>
                <a:spLocks noChangeShapeType="1"/>
              </p:cNvSpPr>
              <p:nvPr/>
            </p:nvSpPr>
            <p:spPr bwMode="auto">
              <a:xfrm flipH="1" flipV="1">
                <a:off x="385" y="1552"/>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7" name="Line 418"/>
              <p:cNvSpPr>
                <a:spLocks noChangeShapeType="1"/>
              </p:cNvSpPr>
              <p:nvPr/>
            </p:nvSpPr>
            <p:spPr bwMode="auto">
              <a:xfrm flipH="1">
                <a:off x="377" y="155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8" name="Line 419"/>
              <p:cNvSpPr>
                <a:spLocks noChangeShapeType="1"/>
              </p:cNvSpPr>
              <p:nvPr/>
            </p:nvSpPr>
            <p:spPr bwMode="auto">
              <a:xfrm flipH="1">
                <a:off x="372" y="1552"/>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39" name="Line 420"/>
              <p:cNvSpPr>
                <a:spLocks noChangeShapeType="1"/>
              </p:cNvSpPr>
              <p:nvPr/>
            </p:nvSpPr>
            <p:spPr bwMode="auto">
              <a:xfrm flipH="1">
                <a:off x="364" y="155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40" name="Line 421"/>
              <p:cNvSpPr>
                <a:spLocks noChangeShapeType="1"/>
              </p:cNvSpPr>
              <p:nvPr/>
            </p:nvSpPr>
            <p:spPr bwMode="auto">
              <a:xfrm flipH="1">
                <a:off x="357"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41" name="Line 422"/>
              <p:cNvSpPr>
                <a:spLocks noChangeShapeType="1"/>
              </p:cNvSpPr>
              <p:nvPr/>
            </p:nvSpPr>
            <p:spPr bwMode="auto">
              <a:xfrm flipH="1">
                <a:off x="352" y="1550"/>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42" name="Line 423"/>
              <p:cNvSpPr>
                <a:spLocks noChangeShapeType="1"/>
              </p:cNvSpPr>
              <p:nvPr/>
            </p:nvSpPr>
            <p:spPr bwMode="auto">
              <a:xfrm flipH="1">
                <a:off x="344"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43" name="Line 424"/>
              <p:cNvSpPr>
                <a:spLocks noChangeShapeType="1"/>
              </p:cNvSpPr>
              <p:nvPr/>
            </p:nvSpPr>
            <p:spPr bwMode="auto">
              <a:xfrm flipH="1">
                <a:off x="336"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44" name="Line 425"/>
              <p:cNvSpPr>
                <a:spLocks noChangeShapeType="1"/>
              </p:cNvSpPr>
              <p:nvPr/>
            </p:nvSpPr>
            <p:spPr bwMode="auto">
              <a:xfrm flipH="1">
                <a:off x="331" y="1550"/>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45" name="Freeform 426"/>
              <p:cNvSpPr>
                <a:spLocks/>
              </p:cNvSpPr>
              <p:nvPr/>
            </p:nvSpPr>
            <p:spPr bwMode="auto">
              <a:xfrm>
                <a:off x="323" y="1547"/>
                <a:ext cx="5" cy="3"/>
              </a:xfrm>
              <a:custGeom>
                <a:avLst/>
                <a:gdLst>
                  <a:gd name="T0" fmla="*/ 5 w 5"/>
                  <a:gd name="T1" fmla="*/ 3 h 3"/>
                  <a:gd name="T2" fmla="*/ 3 w 5"/>
                  <a:gd name="T3" fmla="*/ 0 h 3"/>
                  <a:gd name="T4" fmla="*/ 0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5" y="3"/>
                    </a:moveTo>
                    <a:lnTo>
                      <a:pt x="3"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46" name="Line 427"/>
              <p:cNvSpPr>
                <a:spLocks noChangeShapeType="1"/>
              </p:cNvSpPr>
              <p:nvPr/>
            </p:nvSpPr>
            <p:spPr bwMode="auto">
              <a:xfrm flipH="1">
                <a:off x="315" y="1547"/>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47" name="Line 428"/>
              <p:cNvSpPr>
                <a:spLocks noChangeShapeType="1"/>
              </p:cNvSpPr>
              <p:nvPr/>
            </p:nvSpPr>
            <p:spPr bwMode="auto">
              <a:xfrm flipH="1">
                <a:off x="308" y="15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48" name="Line 429"/>
              <p:cNvSpPr>
                <a:spLocks noChangeShapeType="1"/>
              </p:cNvSpPr>
              <p:nvPr/>
            </p:nvSpPr>
            <p:spPr bwMode="auto">
              <a:xfrm flipH="1" flipV="1">
                <a:off x="303" y="1545"/>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49" name="Line 430"/>
              <p:cNvSpPr>
                <a:spLocks noChangeShapeType="1"/>
              </p:cNvSpPr>
              <p:nvPr/>
            </p:nvSpPr>
            <p:spPr bwMode="auto">
              <a:xfrm flipH="1">
                <a:off x="295" y="154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0" name="Line 431"/>
              <p:cNvSpPr>
                <a:spLocks noChangeShapeType="1"/>
              </p:cNvSpPr>
              <p:nvPr/>
            </p:nvSpPr>
            <p:spPr bwMode="auto">
              <a:xfrm flipH="1">
                <a:off x="287" y="154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1" name="Line 432"/>
              <p:cNvSpPr>
                <a:spLocks noChangeShapeType="1"/>
              </p:cNvSpPr>
              <p:nvPr/>
            </p:nvSpPr>
            <p:spPr bwMode="auto">
              <a:xfrm flipH="1">
                <a:off x="282" y="154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2" name="Line 433"/>
              <p:cNvSpPr>
                <a:spLocks noChangeShapeType="1"/>
              </p:cNvSpPr>
              <p:nvPr/>
            </p:nvSpPr>
            <p:spPr bwMode="auto">
              <a:xfrm flipH="1">
                <a:off x="274" y="154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3" name="Line 434"/>
              <p:cNvSpPr>
                <a:spLocks noChangeShapeType="1"/>
              </p:cNvSpPr>
              <p:nvPr/>
            </p:nvSpPr>
            <p:spPr bwMode="auto">
              <a:xfrm flipH="1" flipV="1">
                <a:off x="266" y="1540"/>
                <a:ext cx="6"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4" name="Line 435"/>
              <p:cNvSpPr>
                <a:spLocks noChangeShapeType="1"/>
              </p:cNvSpPr>
              <p:nvPr/>
            </p:nvSpPr>
            <p:spPr bwMode="auto">
              <a:xfrm flipH="1">
                <a:off x="261" y="154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5" name="Line 436"/>
              <p:cNvSpPr>
                <a:spLocks noChangeShapeType="1"/>
              </p:cNvSpPr>
              <p:nvPr/>
            </p:nvSpPr>
            <p:spPr bwMode="auto">
              <a:xfrm flipH="1" flipV="1">
                <a:off x="253" y="1537"/>
                <a:ext cx="6"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6" name="Line 437"/>
              <p:cNvSpPr>
                <a:spLocks noChangeShapeType="1"/>
              </p:cNvSpPr>
              <p:nvPr/>
            </p:nvSpPr>
            <p:spPr bwMode="auto">
              <a:xfrm flipH="1">
                <a:off x="246" y="153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7" name="Line 438"/>
              <p:cNvSpPr>
                <a:spLocks noChangeShapeType="1"/>
              </p:cNvSpPr>
              <p:nvPr/>
            </p:nvSpPr>
            <p:spPr bwMode="auto">
              <a:xfrm flipH="1" flipV="1">
                <a:off x="241" y="1534"/>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8" name="Line 439"/>
              <p:cNvSpPr>
                <a:spLocks noChangeShapeType="1"/>
              </p:cNvSpPr>
              <p:nvPr/>
            </p:nvSpPr>
            <p:spPr bwMode="auto">
              <a:xfrm flipH="1">
                <a:off x="233" y="153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59" name="Line 440"/>
              <p:cNvSpPr>
                <a:spLocks noChangeShapeType="1"/>
              </p:cNvSpPr>
              <p:nvPr/>
            </p:nvSpPr>
            <p:spPr bwMode="auto">
              <a:xfrm flipH="1" flipV="1">
                <a:off x="228" y="1532"/>
                <a:ext cx="2"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60" name="Line 441"/>
              <p:cNvSpPr>
                <a:spLocks noChangeShapeType="1"/>
              </p:cNvSpPr>
              <p:nvPr/>
            </p:nvSpPr>
            <p:spPr bwMode="auto">
              <a:xfrm flipH="1" flipV="1">
                <a:off x="220" y="1529"/>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61" name="Line 442"/>
              <p:cNvSpPr>
                <a:spLocks noChangeShapeType="1"/>
              </p:cNvSpPr>
              <p:nvPr/>
            </p:nvSpPr>
            <p:spPr bwMode="auto">
              <a:xfrm flipH="1">
                <a:off x="212" y="152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62" name="Line 443"/>
              <p:cNvSpPr>
                <a:spLocks noChangeShapeType="1"/>
              </p:cNvSpPr>
              <p:nvPr/>
            </p:nvSpPr>
            <p:spPr bwMode="auto">
              <a:xfrm flipH="1">
                <a:off x="207" y="152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63" name="Line 444"/>
              <p:cNvSpPr>
                <a:spLocks noChangeShapeType="1"/>
              </p:cNvSpPr>
              <p:nvPr/>
            </p:nvSpPr>
            <p:spPr bwMode="auto">
              <a:xfrm flipH="1" flipV="1">
                <a:off x="199" y="1524"/>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64" name="Line 445"/>
              <p:cNvSpPr>
                <a:spLocks noChangeShapeType="1"/>
              </p:cNvSpPr>
              <p:nvPr/>
            </p:nvSpPr>
            <p:spPr bwMode="auto">
              <a:xfrm flipH="1" flipV="1">
                <a:off x="194" y="1522"/>
                <a:ext cx="3"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65" name="Freeform 446"/>
              <p:cNvSpPr>
                <a:spLocks/>
              </p:cNvSpPr>
              <p:nvPr/>
            </p:nvSpPr>
            <p:spPr bwMode="auto">
              <a:xfrm>
                <a:off x="186" y="1519"/>
                <a:ext cx="6" cy="3"/>
              </a:xfrm>
              <a:custGeom>
                <a:avLst/>
                <a:gdLst>
                  <a:gd name="T0" fmla="*/ 6 w 6"/>
                  <a:gd name="T1" fmla="*/ 3 h 3"/>
                  <a:gd name="T2" fmla="*/ 3 w 6"/>
                  <a:gd name="T3" fmla="*/ 0 h 3"/>
                  <a:gd name="T4" fmla="*/ 0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6" y="3"/>
                    </a:moveTo>
                    <a:lnTo>
                      <a:pt x="3"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66" name="Line 447"/>
              <p:cNvSpPr>
                <a:spLocks noChangeShapeType="1"/>
              </p:cNvSpPr>
              <p:nvPr/>
            </p:nvSpPr>
            <p:spPr bwMode="auto">
              <a:xfrm flipH="1" flipV="1">
                <a:off x="181" y="1516"/>
                <a:ext cx="3"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67" name="Line 448"/>
              <p:cNvSpPr>
                <a:spLocks noChangeShapeType="1"/>
              </p:cNvSpPr>
              <p:nvPr/>
            </p:nvSpPr>
            <p:spPr bwMode="auto">
              <a:xfrm flipH="1" flipV="1">
                <a:off x="176" y="1511"/>
                <a:ext cx="3"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68" name="Freeform 449"/>
              <p:cNvSpPr>
                <a:spLocks/>
              </p:cNvSpPr>
              <p:nvPr/>
            </p:nvSpPr>
            <p:spPr bwMode="auto">
              <a:xfrm>
                <a:off x="173" y="1506"/>
                <a:ext cx="1" cy="3"/>
              </a:xfrm>
              <a:custGeom>
                <a:avLst/>
                <a:gdLst>
                  <a:gd name="T0" fmla="*/ 0 w 1"/>
                  <a:gd name="T1" fmla="*/ 3 h 3"/>
                  <a:gd name="T2" fmla="*/ 0 w 1"/>
                  <a:gd name="T3" fmla="*/ 3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3"/>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69" name="Line 450"/>
              <p:cNvSpPr>
                <a:spLocks noChangeShapeType="1"/>
              </p:cNvSpPr>
              <p:nvPr/>
            </p:nvSpPr>
            <p:spPr bwMode="auto">
              <a:xfrm flipV="1">
                <a:off x="173" y="1498"/>
                <a:ext cx="1" cy="5"/>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70" name="Line 451"/>
              <p:cNvSpPr>
                <a:spLocks noChangeShapeType="1"/>
              </p:cNvSpPr>
              <p:nvPr/>
            </p:nvSpPr>
            <p:spPr bwMode="auto">
              <a:xfrm flipV="1">
                <a:off x="176" y="1493"/>
                <a:ext cx="3"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71" name="Line 452"/>
              <p:cNvSpPr>
                <a:spLocks noChangeShapeType="1"/>
              </p:cNvSpPr>
              <p:nvPr/>
            </p:nvSpPr>
            <p:spPr bwMode="auto">
              <a:xfrm>
                <a:off x="181" y="1491"/>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72" name="Freeform 453"/>
              <p:cNvSpPr>
                <a:spLocks/>
              </p:cNvSpPr>
              <p:nvPr/>
            </p:nvSpPr>
            <p:spPr bwMode="auto">
              <a:xfrm>
                <a:off x="186" y="1485"/>
                <a:ext cx="6" cy="3"/>
              </a:xfrm>
              <a:custGeom>
                <a:avLst/>
                <a:gdLst>
                  <a:gd name="T0" fmla="*/ 0 w 6"/>
                  <a:gd name="T1" fmla="*/ 3 h 3"/>
                  <a:gd name="T2" fmla="*/ 3 w 6"/>
                  <a:gd name="T3" fmla="*/ 3 h 3"/>
                  <a:gd name="T4" fmla="*/ 6 w 6"/>
                  <a:gd name="T5" fmla="*/ 0 h 3"/>
                  <a:gd name="T6" fmla="*/ 0 60000 65536"/>
                  <a:gd name="T7" fmla="*/ 0 60000 65536"/>
                  <a:gd name="T8" fmla="*/ 0 60000 65536"/>
                </a:gdLst>
                <a:ahLst/>
                <a:cxnLst>
                  <a:cxn ang="T6">
                    <a:pos x="T0" y="T1"/>
                  </a:cxn>
                  <a:cxn ang="T7">
                    <a:pos x="T2" y="T3"/>
                  </a:cxn>
                  <a:cxn ang="T8">
                    <a:pos x="T4" y="T5"/>
                  </a:cxn>
                </a:cxnLst>
                <a:rect l="0" t="0" r="r" b="b"/>
                <a:pathLst>
                  <a:path w="6" h="3">
                    <a:moveTo>
                      <a:pt x="0" y="3"/>
                    </a:moveTo>
                    <a:lnTo>
                      <a:pt x="3" y="3"/>
                    </a:lnTo>
                    <a:lnTo>
                      <a:pt x="6"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73" name="Line 454"/>
              <p:cNvSpPr>
                <a:spLocks noChangeShapeType="1"/>
              </p:cNvSpPr>
              <p:nvPr/>
            </p:nvSpPr>
            <p:spPr bwMode="auto">
              <a:xfrm flipV="1">
                <a:off x="192" y="1483"/>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74" name="Freeform 455"/>
              <p:cNvSpPr>
                <a:spLocks/>
              </p:cNvSpPr>
              <p:nvPr/>
            </p:nvSpPr>
            <p:spPr bwMode="auto">
              <a:xfrm>
                <a:off x="199" y="1480"/>
                <a:ext cx="5" cy="3"/>
              </a:xfrm>
              <a:custGeom>
                <a:avLst/>
                <a:gdLst>
                  <a:gd name="T0" fmla="*/ 0 w 5"/>
                  <a:gd name="T1" fmla="*/ 3 h 3"/>
                  <a:gd name="T2" fmla="*/ 0 w 5"/>
                  <a:gd name="T3" fmla="*/ 3 h 3"/>
                  <a:gd name="T4" fmla="*/ 5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0" y="3"/>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75" name="Line 456"/>
              <p:cNvSpPr>
                <a:spLocks noChangeShapeType="1"/>
              </p:cNvSpPr>
              <p:nvPr/>
            </p:nvSpPr>
            <p:spPr bwMode="auto">
              <a:xfrm>
                <a:off x="204" y="1480"/>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76" name="Line 457"/>
              <p:cNvSpPr>
                <a:spLocks noChangeShapeType="1"/>
              </p:cNvSpPr>
              <p:nvPr/>
            </p:nvSpPr>
            <p:spPr bwMode="auto">
              <a:xfrm>
                <a:off x="212" y="147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77" name="Line 458"/>
              <p:cNvSpPr>
                <a:spLocks noChangeShapeType="1"/>
              </p:cNvSpPr>
              <p:nvPr/>
            </p:nvSpPr>
            <p:spPr bwMode="auto">
              <a:xfrm flipV="1">
                <a:off x="220" y="1475"/>
                <a:ext cx="2"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78" name="Line 459"/>
              <p:cNvSpPr>
                <a:spLocks noChangeShapeType="1"/>
              </p:cNvSpPr>
              <p:nvPr/>
            </p:nvSpPr>
            <p:spPr bwMode="auto">
              <a:xfrm flipV="1">
                <a:off x="225" y="1472"/>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79" name="Line 460"/>
              <p:cNvSpPr>
                <a:spLocks noChangeShapeType="1"/>
              </p:cNvSpPr>
              <p:nvPr/>
            </p:nvSpPr>
            <p:spPr bwMode="auto">
              <a:xfrm>
                <a:off x="233" y="147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80" name="Line 461"/>
              <p:cNvSpPr>
                <a:spLocks noChangeShapeType="1"/>
              </p:cNvSpPr>
              <p:nvPr/>
            </p:nvSpPr>
            <p:spPr bwMode="auto">
              <a:xfrm flipV="1">
                <a:off x="238" y="1470"/>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81" name="Line 462"/>
              <p:cNvSpPr>
                <a:spLocks noChangeShapeType="1"/>
              </p:cNvSpPr>
              <p:nvPr/>
            </p:nvSpPr>
            <p:spPr bwMode="auto">
              <a:xfrm>
                <a:off x="246" y="14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82" name="Line 463"/>
              <p:cNvSpPr>
                <a:spLocks noChangeShapeType="1"/>
              </p:cNvSpPr>
              <p:nvPr/>
            </p:nvSpPr>
            <p:spPr bwMode="auto">
              <a:xfrm flipV="1">
                <a:off x="253" y="1467"/>
                <a:ext cx="6"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83" name="Line 464"/>
              <p:cNvSpPr>
                <a:spLocks noChangeShapeType="1"/>
              </p:cNvSpPr>
              <p:nvPr/>
            </p:nvSpPr>
            <p:spPr bwMode="auto">
              <a:xfrm>
                <a:off x="259" y="146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84" name="Line 465"/>
              <p:cNvSpPr>
                <a:spLocks noChangeShapeType="1"/>
              </p:cNvSpPr>
              <p:nvPr/>
            </p:nvSpPr>
            <p:spPr bwMode="auto">
              <a:xfrm flipV="1">
                <a:off x="266" y="1465"/>
                <a:ext cx="6"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85" name="Freeform 466"/>
              <p:cNvSpPr>
                <a:spLocks/>
              </p:cNvSpPr>
              <p:nvPr/>
            </p:nvSpPr>
            <p:spPr bwMode="auto">
              <a:xfrm>
                <a:off x="274" y="1465"/>
                <a:ext cx="5" cy="1"/>
              </a:xfrm>
              <a:custGeom>
                <a:avLst/>
                <a:gdLst>
                  <a:gd name="T0" fmla="*/ 0 w 5"/>
                  <a:gd name="T1" fmla="*/ 0 h 1"/>
                  <a:gd name="T2" fmla="*/ 0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0" y="0"/>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86" name="Line 467"/>
              <p:cNvSpPr>
                <a:spLocks noChangeShapeType="1"/>
              </p:cNvSpPr>
              <p:nvPr/>
            </p:nvSpPr>
            <p:spPr bwMode="auto">
              <a:xfrm>
                <a:off x="279" y="146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87" name="Line 468"/>
              <p:cNvSpPr>
                <a:spLocks noChangeShapeType="1"/>
              </p:cNvSpPr>
              <p:nvPr/>
            </p:nvSpPr>
            <p:spPr bwMode="auto">
              <a:xfrm>
                <a:off x="287" y="146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88" name="Line 469"/>
              <p:cNvSpPr>
                <a:spLocks noChangeShapeType="1"/>
              </p:cNvSpPr>
              <p:nvPr/>
            </p:nvSpPr>
            <p:spPr bwMode="auto">
              <a:xfrm>
                <a:off x="295" y="146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89" name="Line 470"/>
              <p:cNvSpPr>
                <a:spLocks noChangeShapeType="1"/>
              </p:cNvSpPr>
              <p:nvPr/>
            </p:nvSpPr>
            <p:spPr bwMode="auto">
              <a:xfrm flipV="1">
                <a:off x="300" y="1460"/>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90" name="Line 471"/>
              <p:cNvSpPr>
                <a:spLocks noChangeShapeType="1"/>
              </p:cNvSpPr>
              <p:nvPr/>
            </p:nvSpPr>
            <p:spPr bwMode="auto">
              <a:xfrm>
                <a:off x="308" y="146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91" name="Line 472"/>
              <p:cNvSpPr>
                <a:spLocks noChangeShapeType="1"/>
              </p:cNvSpPr>
              <p:nvPr/>
            </p:nvSpPr>
            <p:spPr bwMode="auto">
              <a:xfrm>
                <a:off x="315" y="1460"/>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92" name="Freeform 473"/>
              <p:cNvSpPr>
                <a:spLocks/>
              </p:cNvSpPr>
              <p:nvPr/>
            </p:nvSpPr>
            <p:spPr bwMode="auto">
              <a:xfrm>
                <a:off x="321" y="1457"/>
                <a:ext cx="5" cy="3"/>
              </a:xfrm>
              <a:custGeom>
                <a:avLst/>
                <a:gdLst>
                  <a:gd name="T0" fmla="*/ 0 w 5"/>
                  <a:gd name="T1" fmla="*/ 3 h 3"/>
                  <a:gd name="T2" fmla="*/ 5 w 5"/>
                  <a:gd name="T3" fmla="*/ 0 h 3"/>
                  <a:gd name="T4" fmla="*/ 5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0" y="3"/>
                    </a:move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393" name="Line 474"/>
              <p:cNvSpPr>
                <a:spLocks noChangeShapeType="1"/>
              </p:cNvSpPr>
              <p:nvPr/>
            </p:nvSpPr>
            <p:spPr bwMode="auto">
              <a:xfrm>
                <a:off x="328" y="145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94" name="Line 475"/>
              <p:cNvSpPr>
                <a:spLocks noChangeShapeType="1"/>
              </p:cNvSpPr>
              <p:nvPr/>
            </p:nvSpPr>
            <p:spPr bwMode="auto">
              <a:xfrm>
                <a:off x="336" y="145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95" name="Line 476"/>
              <p:cNvSpPr>
                <a:spLocks noChangeShapeType="1"/>
              </p:cNvSpPr>
              <p:nvPr/>
            </p:nvSpPr>
            <p:spPr bwMode="auto">
              <a:xfrm>
                <a:off x="344" y="1457"/>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396" name="Line 477"/>
              <p:cNvSpPr>
                <a:spLocks noChangeShapeType="1"/>
              </p:cNvSpPr>
              <p:nvPr/>
            </p:nvSpPr>
            <p:spPr bwMode="auto">
              <a:xfrm>
                <a:off x="349" y="145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6603" name="Group 478"/>
            <p:cNvGrpSpPr>
              <a:grpSpLocks/>
            </p:cNvGrpSpPr>
            <p:nvPr/>
          </p:nvGrpSpPr>
          <p:grpSpPr bwMode="auto">
            <a:xfrm>
              <a:off x="589" y="1372"/>
              <a:ext cx="2548" cy="148"/>
              <a:chOff x="357" y="1449"/>
              <a:chExt cx="2548" cy="148"/>
            </a:xfrm>
          </p:grpSpPr>
          <p:sp>
            <p:nvSpPr>
              <p:cNvPr id="56997" name="Line 479"/>
              <p:cNvSpPr>
                <a:spLocks noChangeShapeType="1"/>
              </p:cNvSpPr>
              <p:nvPr/>
            </p:nvSpPr>
            <p:spPr bwMode="auto">
              <a:xfrm>
                <a:off x="357" y="145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98" name="Line 480"/>
              <p:cNvSpPr>
                <a:spLocks noChangeShapeType="1"/>
              </p:cNvSpPr>
              <p:nvPr/>
            </p:nvSpPr>
            <p:spPr bwMode="auto">
              <a:xfrm>
                <a:off x="364" y="1454"/>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99" name="Line 481"/>
              <p:cNvSpPr>
                <a:spLocks noChangeShapeType="1"/>
              </p:cNvSpPr>
              <p:nvPr/>
            </p:nvSpPr>
            <p:spPr bwMode="auto">
              <a:xfrm>
                <a:off x="370" y="145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00" name="Line 482"/>
              <p:cNvSpPr>
                <a:spLocks noChangeShapeType="1"/>
              </p:cNvSpPr>
              <p:nvPr/>
            </p:nvSpPr>
            <p:spPr bwMode="auto">
              <a:xfrm>
                <a:off x="377" y="1454"/>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01" name="Freeform 483"/>
              <p:cNvSpPr>
                <a:spLocks/>
              </p:cNvSpPr>
              <p:nvPr/>
            </p:nvSpPr>
            <p:spPr bwMode="auto">
              <a:xfrm>
                <a:off x="385" y="1452"/>
                <a:ext cx="3" cy="2"/>
              </a:xfrm>
              <a:custGeom>
                <a:avLst/>
                <a:gdLst>
                  <a:gd name="T0" fmla="*/ 0 w 3"/>
                  <a:gd name="T1" fmla="*/ 2 h 2"/>
                  <a:gd name="T2" fmla="*/ 0 w 3"/>
                  <a:gd name="T3" fmla="*/ 2 h 2"/>
                  <a:gd name="T4" fmla="*/ 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0" y="2"/>
                    </a:moveTo>
                    <a:lnTo>
                      <a:pt x="0" y="2"/>
                    </a:lnTo>
                    <a:lnTo>
                      <a:pt x="3"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02" name="Line 484"/>
              <p:cNvSpPr>
                <a:spLocks noChangeShapeType="1"/>
              </p:cNvSpPr>
              <p:nvPr/>
            </p:nvSpPr>
            <p:spPr bwMode="auto">
              <a:xfrm>
                <a:off x="390"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03" name="Line 485"/>
              <p:cNvSpPr>
                <a:spLocks noChangeShapeType="1"/>
              </p:cNvSpPr>
              <p:nvPr/>
            </p:nvSpPr>
            <p:spPr bwMode="auto">
              <a:xfrm>
                <a:off x="398"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04" name="Line 486"/>
              <p:cNvSpPr>
                <a:spLocks noChangeShapeType="1"/>
              </p:cNvSpPr>
              <p:nvPr/>
            </p:nvSpPr>
            <p:spPr bwMode="auto">
              <a:xfrm>
                <a:off x="406"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05" name="Line 487"/>
              <p:cNvSpPr>
                <a:spLocks noChangeShapeType="1"/>
              </p:cNvSpPr>
              <p:nvPr/>
            </p:nvSpPr>
            <p:spPr bwMode="auto">
              <a:xfrm>
                <a:off x="411"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06" name="Line 488"/>
              <p:cNvSpPr>
                <a:spLocks noChangeShapeType="1"/>
              </p:cNvSpPr>
              <p:nvPr/>
            </p:nvSpPr>
            <p:spPr bwMode="auto">
              <a:xfrm>
                <a:off x="419"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07" name="Line 489"/>
              <p:cNvSpPr>
                <a:spLocks noChangeShapeType="1"/>
              </p:cNvSpPr>
              <p:nvPr/>
            </p:nvSpPr>
            <p:spPr bwMode="auto">
              <a:xfrm>
                <a:off x="426" y="145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08" name="Line 490"/>
              <p:cNvSpPr>
                <a:spLocks noChangeShapeType="1"/>
              </p:cNvSpPr>
              <p:nvPr/>
            </p:nvSpPr>
            <p:spPr bwMode="auto">
              <a:xfrm>
                <a:off x="434" y="1452"/>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09" name="Line 491"/>
              <p:cNvSpPr>
                <a:spLocks noChangeShapeType="1"/>
              </p:cNvSpPr>
              <p:nvPr/>
            </p:nvSpPr>
            <p:spPr bwMode="auto">
              <a:xfrm>
                <a:off x="439"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10" name="Freeform 492"/>
              <p:cNvSpPr>
                <a:spLocks/>
              </p:cNvSpPr>
              <p:nvPr/>
            </p:nvSpPr>
            <p:spPr bwMode="auto">
              <a:xfrm>
                <a:off x="447" y="1449"/>
                <a:ext cx="5" cy="1"/>
              </a:xfrm>
              <a:custGeom>
                <a:avLst/>
                <a:gdLst>
                  <a:gd name="T0" fmla="*/ 0 w 5"/>
                  <a:gd name="T1" fmla="*/ 0 h 1"/>
                  <a:gd name="T2" fmla="*/ 3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3" y="0"/>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11" name="Line 493"/>
              <p:cNvSpPr>
                <a:spLocks noChangeShapeType="1"/>
              </p:cNvSpPr>
              <p:nvPr/>
            </p:nvSpPr>
            <p:spPr bwMode="auto">
              <a:xfrm>
                <a:off x="455" y="1449"/>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12" name="Line 494"/>
              <p:cNvSpPr>
                <a:spLocks noChangeShapeType="1"/>
              </p:cNvSpPr>
              <p:nvPr/>
            </p:nvSpPr>
            <p:spPr bwMode="auto">
              <a:xfrm>
                <a:off x="460"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13" name="Line 495"/>
              <p:cNvSpPr>
                <a:spLocks noChangeShapeType="1"/>
              </p:cNvSpPr>
              <p:nvPr/>
            </p:nvSpPr>
            <p:spPr bwMode="auto">
              <a:xfrm>
                <a:off x="468"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14" name="Line 496"/>
              <p:cNvSpPr>
                <a:spLocks noChangeShapeType="1"/>
              </p:cNvSpPr>
              <p:nvPr/>
            </p:nvSpPr>
            <p:spPr bwMode="auto">
              <a:xfrm>
                <a:off x="475" y="1449"/>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15" name="Line 497"/>
              <p:cNvSpPr>
                <a:spLocks noChangeShapeType="1"/>
              </p:cNvSpPr>
              <p:nvPr/>
            </p:nvSpPr>
            <p:spPr bwMode="auto">
              <a:xfrm>
                <a:off x="481"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16" name="Line 498"/>
              <p:cNvSpPr>
                <a:spLocks noChangeShapeType="1"/>
              </p:cNvSpPr>
              <p:nvPr/>
            </p:nvSpPr>
            <p:spPr bwMode="auto">
              <a:xfrm>
                <a:off x="488" y="1449"/>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17" name="Line 499"/>
              <p:cNvSpPr>
                <a:spLocks noChangeShapeType="1"/>
              </p:cNvSpPr>
              <p:nvPr/>
            </p:nvSpPr>
            <p:spPr bwMode="auto">
              <a:xfrm>
                <a:off x="496"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18" name="Line 500"/>
              <p:cNvSpPr>
                <a:spLocks noChangeShapeType="1"/>
              </p:cNvSpPr>
              <p:nvPr/>
            </p:nvSpPr>
            <p:spPr bwMode="auto">
              <a:xfrm>
                <a:off x="504" y="1449"/>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19" name="Line 501"/>
              <p:cNvSpPr>
                <a:spLocks noChangeShapeType="1"/>
              </p:cNvSpPr>
              <p:nvPr/>
            </p:nvSpPr>
            <p:spPr bwMode="auto">
              <a:xfrm>
                <a:off x="509"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20" name="Line 502"/>
              <p:cNvSpPr>
                <a:spLocks noChangeShapeType="1"/>
              </p:cNvSpPr>
              <p:nvPr/>
            </p:nvSpPr>
            <p:spPr bwMode="auto">
              <a:xfrm>
                <a:off x="517" y="1449"/>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57021" name="Picture 5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1480"/>
                <a:ext cx="696" cy="116"/>
              </a:xfrm>
              <a:prstGeom prst="rect">
                <a:avLst/>
              </a:prstGeom>
              <a:solidFill>
                <a:srgbClr val="8FBB77">
                  <a:alpha val="26000"/>
                </a:srgbClr>
              </a:solidFill>
              <a:ln w="12700">
                <a:solidFill>
                  <a:srgbClr val="8FBB77"/>
                </a:solidFill>
              </a:ln>
              <a:extLst/>
            </p:spPr>
          </p:pic>
          <p:sp>
            <p:nvSpPr>
              <p:cNvPr id="57022" name="Line 504"/>
              <p:cNvSpPr>
                <a:spLocks noChangeShapeType="1"/>
              </p:cNvSpPr>
              <p:nvPr/>
            </p:nvSpPr>
            <p:spPr bwMode="auto">
              <a:xfrm>
                <a:off x="2556" y="1480"/>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23" name="Line 505"/>
              <p:cNvSpPr>
                <a:spLocks noChangeShapeType="1"/>
              </p:cNvSpPr>
              <p:nvPr/>
            </p:nvSpPr>
            <p:spPr bwMode="auto">
              <a:xfrm>
                <a:off x="2564" y="1480"/>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24" name="Line 506"/>
              <p:cNvSpPr>
                <a:spLocks noChangeShapeType="1"/>
              </p:cNvSpPr>
              <p:nvPr/>
            </p:nvSpPr>
            <p:spPr bwMode="auto">
              <a:xfrm>
                <a:off x="2571" y="1480"/>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25" name="Line 507"/>
              <p:cNvSpPr>
                <a:spLocks noChangeShapeType="1"/>
              </p:cNvSpPr>
              <p:nvPr/>
            </p:nvSpPr>
            <p:spPr bwMode="auto">
              <a:xfrm>
                <a:off x="2577" y="1480"/>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26" name="Line 508"/>
              <p:cNvSpPr>
                <a:spLocks noChangeShapeType="1"/>
              </p:cNvSpPr>
              <p:nvPr/>
            </p:nvSpPr>
            <p:spPr bwMode="auto">
              <a:xfrm>
                <a:off x="2584" y="1480"/>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27" name="Line 509"/>
              <p:cNvSpPr>
                <a:spLocks noChangeShapeType="1"/>
              </p:cNvSpPr>
              <p:nvPr/>
            </p:nvSpPr>
            <p:spPr bwMode="auto">
              <a:xfrm>
                <a:off x="2592" y="1480"/>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28" name="Line 510"/>
              <p:cNvSpPr>
                <a:spLocks noChangeShapeType="1"/>
              </p:cNvSpPr>
              <p:nvPr/>
            </p:nvSpPr>
            <p:spPr bwMode="auto">
              <a:xfrm>
                <a:off x="2597" y="1480"/>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29" name="Line 511"/>
              <p:cNvSpPr>
                <a:spLocks noChangeShapeType="1"/>
              </p:cNvSpPr>
              <p:nvPr/>
            </p:nvSpPr>
            <p:spPr bwMode="auto">
              <a:xfrm>
                <a:off x="2605"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0" name="Line 512"/>
              <p:cNvSpPr>
                <a:spLocks noChangeShapeType="1"/>
              </p:cNvSpPr>
              <p:nvPr/>
            </p:nvSpPr>
            <p:spPr bwMode="auto">
              <a:xfrm>
                <a:off x="2613"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1" name="Line 513"/>
              <p:cNvSpPr>
                <a:spLocks noChangeShapeType="1"/>
              </p:cNvSpPr>
              <p:nvPr/>
            </p:nvSpPr>
            <p:spPr bwMode="auto">
              <a:xfrm>
                <a:off x="2621" y="1483"/>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2" name="Line 514"/>
              <p:cNvSpPr>
                <a:spLocks noChangeShapeType="1"/>
              </p:cNvSpPr>
              <p:nvPr/>
            </p:nvSpPr>
            <p:spPr bwMode="auto">
              <a:xfrm>
                <a:off x="2626"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3" name="Line 515"/>
              <p:cNvSpPr>
                <a:spLocks noChangeShapeType="1"/>
              </p:cNvSpPr>
              <p:nvPr/>
            </p:nvSpPr>
            <p:spPr bwMode="auto">
              <a:xfrm>
                <a:off x="2633" y="1483"/>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4" name="Line 516"/>
              <p:cNvSpPr>
                <a:spLocks noChangeShapeType="1"/>
              </p:cNvSpPr>
              <p:nvPr/>
            </p:nvSpPr>
            <p:spPr bwMode="auto">
              <a:xfrm>
                <a:off x="2641"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5" name="Line 517"/>
              <p:cNvSpPr>
                <a:spLocks noChangeShapeType="1"/>
              </p:cNvSpPr>
              <p:nvPr/>
            </p:nvSpPr>
            <p:spPr bwMode="auto">
              <a:xfrm>
                <a:off x="2649" y="1483"/>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6" name="Line 518"/>
              <p:cNvSpPr>
                <a:spLocks noChangeShapeType="1"/>
              </p:cNvSpPr>
              <p:nvPr/>
            </p:nvSpPr>
            <p:spPr bwMode="auto">
              <a:xfrm>
                <a:off x="2654"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7" name="Line 519"/>
              <p:cNvSpPr>
                <a:spLocks noChangeShapeType="1"/>
              </p:cNvSpPr>
              <p:nvPr/>
            </p:nvSpPr>
            <p:spPr bwMode="auto">
              <a:xfrm>
                <a:off x="2662"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8" name="Line 520"/>
              <p:cNvSpPr>
                <a:spLocks noChangeShapeType="1"/>
              </p:cNvSpPr>
              <p:nvPr/>
            </p:nvSpPr>
            <p:spPr bwMode="auto">
              <a:xfrm>
                <a:off x="2670"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39" name="Line 521"/>
              <p:cNvSpPr>
                <a:spLocks noChangeShapeType="1"/>
              </p:cNvSpPr>
              <p:nvPr/>
            </p:nvSpPr>
            <p:spPr bwMode="auto">
              <a:xfrm>
                <a:off x="2675"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40" name="Line 522"/>
              <p:cNvSpPr>
                <a:spLocks noChangeShapeType="1"/>
              </p:cNvSpPr>
              <p:nvPr/>
            </p:nvSpPr>
            <p:spPr bwMode="auto">
              <a:xfrm>
                <a:off x="2682" y="1485"/>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41" name="Freeform 523"/>
              <p:cNvSpPr>
                <a:spLocks/>
              </p:cNvSpPr>
              <p:nvPr/>
            </p:nvSpPr>
            <p:spPr bwMode="auto">
              <a:xfrm>
                <a:off x="2690" y="1485"/>
                <a:ext cx="5" cy="1"/>
              </a:xfrm>
              <a:custGeom>
                <a:avLst/>
                <a:gdLst>
                  <a:gd name="T0" fmla="*/ 0 w 5"/>
                  <a:gd name="T1" fmla="*/ 0 h 1"/>
                  <a:gd name="T2" fmla="*/ 3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3" y="0"/>
                    </a:ln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42" name="Line 524"/>
              <p:cNvSpPr>
                <a:spLocks noChangeShapeType="1"/>
              </p:cNvSpPr>
              <p:nvPr/>
            </p:nvSpPr>
            <p:spPr bwMode="auto">
              <a:xfrm>
                <a:off x="2698" y="1485"/>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43" name="Line 525"/>
              <p:cNvSpPr>
                <a:spLocks noChangeShapeType="1"/>
              </p:cNvSpPr>
              <p:nvPr/>
            </p:nvSpPr>
            <p:spPr bwMode="auto">
              <a:xfrm>
                <a:off x="2703" y="1485"/>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44" name="Line 526"/>
              <p:cNvSpPr>
                <a:spLocks noChangeShapeType="1"/>
              </p:cNvSpPr>
              <p:nvPr/>
            </p:nvSpPr>
            <p:spPr bwMode="auto">
              <a:xfrm>
                <a:off x="2711" y="148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45" name="Line 527"/>
              <p:cNvSpPr>
                <a:spLocks noChangeShapeType="1"/>
              </p:cNvSpPr>
              <p:nvPr/>
            </p:nvSpPr>
            <p:spPr bwMode="auto">
              <a:xfrm>
                <a:off x="2719" y="148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46" name="Line 528"/>
              <p:cNvSpPr>
                <a:spLocks noChangeShapeType="1"/>
              </p:cNvSpPr>
              <p:nvPr/>
            </p:nvSpPr>
            <p:spPr bwMode="auto">
              <a:xfrm>
                <a:off x="2724" y="148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47" name="Line 529"/>
              <p:cNvSpPr>
                <a:spLocks noChangeShapeType="1"/>
              </p:cNvSpPr>
              <p:nvPr/>
            </p:nvSpPr>
            <p:spPr bwMode="auto">
              <a:xfrm>
                <a:off x="2732" y="1488"/>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48" name="Line 530"/>
              <p:cNvSpPr>
                <a:spLocks noChangeShapeType="1"/>
              </p:cNvSpPr>
              <p:nvPr/>
            </p:nvSpPr>
            <p:spPr bwMode="auto">
              <a:xfrm>
                <a:off x="2739" y="14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49" name="Line 531"/>
              <p:cNvSpPr>
                <a:spLocks noChangeShapeType="1"/>
              </p:cNvSpPr>
              <p:nvPr/>
            </p:nvSpPr>
            <p:spPr bwMode="auto">
              <a:xfrm>
                <a:off x="2747" y="1491"/>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50" name="Line 532"/>
              <p:cNvSpPr>
                <a:spLocks noChangeShapeType="1"/>
              </p:cNvSpPr>
              <p:nvPr/>
            </p:nvSpPr>
            <p:spPr bwMode="auto">
              <a:xfrm>
                <a:off x="2752" y="14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51" name="Line 533"/>
              <p:cNvSpPr>
                <a:spLocks noChangeShapeType="1"/>
              </p:cNvSpPr>
              <p:nvPr/>
            </p:nvSpPr>
            <p:spPr bwMode="auto">
              <a:xfrm>
                <a:off x="2760" y="149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52" name="Line 534"/>
              <p:cNvSpPr>
                <a:spLocks noChangeShapeType="1"/>
              </p:cNvSpPr>
              <p:nvPr/>
            </p:nvSpPr>
            <p:spPr bwMode="auto">
              <a:xfrm>
                <a:off x="2768" y="149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53" name="Line 535"/>
              <p:cNvSpPr>
                <a:spLocks noChangeShapeType="1"/>
              </p:cNvSpPr>
              <p:nvPr/>
            </p:nvSpPr>
            <p:spPr bwMode="auto">
              <a:xfrm>
                <a:off x="2773" y="1493"/>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54" name="Line 536"/>
              <p:cNvSpPr>
                <a:spLocks noChangeShapeType="1"/>
              </p:cNvSpPr>
              <p:nvPr/>
            </p:nvSpPr>
            <p:spPr bwMode="auto">
              <a:xfrm>
                <a:off x="2781" y="14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55" name="Line 537"/>
              <p:cNvSpPr>
                <a:spLocks noChangeShapeType="1"/>
              </p:cNvSpPr>
              <p:nvPr/>
            </p:nvSpPr>
            <p:spPr bwMode="auto">
              <a:xfrm>
                <a:off x="2788" y="14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56" name="Line 538"/>
              <p:cNvSpPr>
                <a:spLocks noChangeShapeType="1"/>
              </p:cNvSpPr>
              <p:nvPr/>
            </p:nvSpPr>
            <p:spPr bwMode="auto">
              <a:xfrm>
                <a:off x="2796" y="1496"/>
                <a:ext cx="3"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57" name="Freeform 539"/>
              <p:cNvSpPr>
                <a:spLocks/>
              </p:cNvSpPr>
              <p:nvPr/>
            </p:nvSpPr>
            <p:spPr bwMode="auto">
              <a:xfrm>
                <a:off x="2801" y="1498"/>
                <a:ext cx="5" cy="1"/>
              </a:xfrm>
              <a:custGeom>
                <a:avLst/>
                <a:gdLst>
                  <a:gd name="T0" fmla="*/ 0 w 5"/>
                  <a:gd name="T1" fmla="*/ 0 h 1"/>
                  <a:gd name="T2" fmla="*/ 0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0" y="0"/>
                    </a:ln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58" name="Line 540"/>
              <p:cNvSpPr>
                <a:spLocks noChangeShapeType="1"/>
              </p:cNvSpPr>
              <p:nvPr/>
            </p:nvSpPr>
            <p:spPr bwMode="auto">
              <a:xfrm>
                <a:off x="2809" y="1498"/>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59" name="Line 541"/>
              <p:cNvSpPr>
                <a:spLocks noChangeShapeType="1"/>
              </p:cNvSpPr>
              <p:nvPr/>
            </p:nvSpPr>
            <p:spPr bwMode="auto">
              <a:xfrm>
                <a:off x="2817" y="1501"/>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60" name="Line 542"/>
              <p:cNvSpPr>
                <a:spLocks noChangeShapeType="1"/>
              </p:cNvSpPr>
              <p:nvPr/>
            </p:nvSpPr>
            <p:spPr bwMode="auto">
              <a:xfrm>
                <a:off x="2822" y="1501"/>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61" name="Line 543"/>
              <p:cNvSpPr>
                <a:spLocks noChangeShapeType="1"/>
              </p:cNvSpPr>
              <p:nvPr/>
            </p:nvSpPr>
            <p:spPr bwMode="auto">
              <a:xfrm>
                <a:off x="2830" y="150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62" name="Line 544"/>
              <p:cNvSpPr>
                <a:spLocks noChangeShapeType="1"/>
              </p:cNvSpPr>
              <p:nvPr/>
            </p:nvSpPr>
            <p:spPr bwMode="auto">
              <a:xfrm>
                <a:off x="2837" y="1503"/>
                <a:ext cx="3"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63" name="Freeform 545"/>
              <p:cNvSpPr>
                <a:spLocks/>
              </p:cNvSpPr>
              <p:nvPr/>
            </p:nvSpPr>
            <p:spPr bwMode="auto">
              <a:xfrm>
                <a:off x="2843" y="1506"/>
                <a:ext cx="5" cy="3"/>
              </a:xfrm>
              <a:custGeom>
                <a:avLst/>
                <a:gdLst>
                  <a:gd name="T0" fmla="*/ 0 w 5"/>
                  <a:gd name="T1" fmla="*/ 0 h 3"/>
                  <a:gd name="T2" fmla="*/ 2 w 5"/>
                  <a:gd name="T3" fmla="*/ 0 h 3"/>
                  <a:gd name="T4" fmla="*/ 5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0" y="0"/>
                    </a:moveTo>
                    <a:lnTo>
                      <a:pt x="2" y="0"/>
                    </a:lnTo>
                    <a:lnTo>
                      <a:pt x="5"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64" name="Line 546"/>
              <p:cNvSpPr>
                <a:spLocks noChangeShapeType="1"/>
              </p:cNvSpPr>
              <p:nvPr/>
            </p:nvSpPr>
            <p:spPr bwMode="auto">
              <a:xfrm>
                <a:off x="2850" y="150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65" name="Line 547"/>
              <p:cNvSpPr>
                <a:spLocks noChangeShapeType="1"/>
              </p:cNvSpPr>
              <p:nvPr/>
            </p:nvSpPr>
            <p:spPr bwMode="auto">
              <a:xfrm>
                <a:off x="2858" y="1511"/>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66" name="Line 548"/>
              <p:cNvSpPr>
                <a:spLocks noChangeShapeType="1"/>
              </p:cNvSpPr>
              <p:nvPr/>
            </p:nvSpPr>
            <p:spPr bwMode="auto">
              <a:xfrm>
                <a:off x="2863" y="1511"/>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67" name="Line 549"/>
              <p:cNvSpPr>
                <a:spLocks noChangeShapeType="1"/>
              </p:cNvSpPr>
              <p:nvPr/>
            </p:nvSpPr>
            <p:spPr bwMode="auto">
              <a:xfrm>
                <a:off x="2871" y="1514"/>
                <a:ext cx="3"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68" name="Freeform 550"/>
              <p:cNvSpPr>
                <a:spLocks/>
              </p:cNvSpPr>
              <p:nvPr/>
            </p:nvSpPr>
            <p:spPr bwMode="auto">
              <a:xfrm>
                <a:off x="2876" y="1516"/>
                <a:ext cx="5" cy="3"/>
              </a:xfrm>
              <a:custGeom>
                <a:avLst/>
                <a:gdLst>
                  <a:gd name="T0" fmla="*/ 0 w 5"/>
                  <a:gd name="T1" fmla="*/ 0 h 3"/>
                  <a:gd name="T2" fmla="*/ 0 w 5"/>
                  <a:gd name="T3" fmla="*/ 0 h 3"/>
                  <a:gd name="T4" fmla="*/ 5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0" y="0"/>
                    </a:moveTo>
                    <a:lnTo>
                      <a:pt x="0" y="0"/>
                    </a:lnTo>
                    <a:lnTo>
                      <a:pt x="5"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69" name="Line 551"/>
              <p:cNvSpPr>
                <a:spLocks noChangeShapeType="1"/>
              </p:cNvSpPr>
              <p:nvPr/>
            </p:nvSpPr>
            <p:spPr bwMode="auto">
              <a:xfrm>
                <a:off x="2884" y="1519"/>
                <a:ext cx="2"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70" name="Line 552"/>
              <p:cNvSpPr>
                <a:spLocks noChangeShapeType="1"/>
              </p:cNvSpPr>
              <p:nvPr/>
            </p:nvSpPr>
            <p:spPr bwMode="auto">
              <a:xfrm>
                <a:off x="2889" y="1522"/>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71" name="Freeform 553"/>
              <p:cNvSpPr>
                <a:spLocks/>
              </p:cNvSpPr>
              <p:nvPr/>
            </p:nvSpPr>
            <p:spPr bwMode="auto">
              <a:xfrm>
                <a:off x="2897" y="1527"/>
                <a:ext cx="2" cy="2"/>
              </a:xfrm>
              <a:custGeom>
                <a:avLst/>
                <a:gdLst>
                  <a:gd name="T0" fmla="*/ 0 w 2"/>
                  <a:gd name="T1" fmla="*/ 0 h 2"/>
                  <a:gd name="T2" fmla="*/ 0 w 2"/>
                  <a:gd name="T3" fmla="*/ 0 h 2"/>
                  <a:gd name="T4" fmla="*/ 2 w 2"/>
                  <a:gd name="T5" fmla="*/ 2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0"/>
                    </a:lnTo>
                    <a:lnTo>
                      <a:pt x="2" y="2"/>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72" name="Freeform 554"/>
              <p:cNvSpPr>
                <a:spLocks/>
              </p:cNvSpPr>
              <p:nvPr/>
            </p:nvSpPr>
            <p:spPr bwMode="auto">
              <a:xfrm>
                <a:off x="2902" y="1532"/>
                <a:ext cx="1" cy="2"/>
              </a:xfrm>
              <a:custGeom>
                <a:avLst/>
                <a:gdLst>
                  <a:gd name="T0" fmla="*/ 0 w 1"/>
                  <a:gd name="T1" fmla="*/ 0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lnTo>
                      <a:pt x="0" y="2"/>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73" name="Freeform 555"/>
              <p:cNvSpPr>
                <a:spLocks/>
              </p:cNvSpPr>
              <p:nvPr/>
            </p:nvSpPr>
            <p:spPr bwMode="auto">
              <a:xfrm>
                <a:off x="2904" y="1537"/>
                <a:ext cx="1" cy="5"/>
              </a:xfrm>
              <a:custGeom>
                <a:avLst/>
                <a:gdLst>
                  <a:gd name="T0" fmla="*/ 0 w 1"/>
                  <a:gd name="T1" fmla="*/ 0 h 5"/>
                  <a:gd name="T2" fmla="*/ 0 w 1"/>
                  <a:gd name="T3" fmla="*/ 3 h 5"/>
                  <a:gd name="T4" fmla="*/ 0 w 1"/>
                  <a:gd name="T5" fmla="*/ 3 h 5"/>
                  <a:gd name="T6" fmla="*/ 0 w 1"/>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5">
                    <a:moveTo>
                      <a:pt x="0" y="0"/>
                    </a:moveTo>
                    <a:lnTo>
                      <a:pt x="0" y="3"/>
                    </a:lnTo>
                    <a:lnTo>
                      <a:pt x="0" y="5"/>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74" name="Freeform 556"/>
              <p:cNvSpPr>
                <a:spLocks/>
              </p:cNvSpPr>
              <p:nvPr/>
            </p:nvSpPr>
            <p:spPr bwMode="auto">
              <a:xfrm>
                <a:off x="2902" y="1542"/>
                <a:ext cx="2" cy="5"/>
              </a:xfrm>
              <a:custGeom>
                <a:avLst/>
                <a:gdLst>
                  <a:gd name="T0" fmla="*/ 2 w 2"/>
                  <a:gd name="T1" fmla="*/ 0 h 5"/>
                  <a:gd name="T2" fmla="*/ 0 w 2"/>
                  <a:gd name="T3" fmla="*/ 3 h 5"/>
                  <a:gd name="T4" fmla="*/ 0 w 2"/>
                  <a:gd name="T5" fmla="*/ 5 h 5"/>
                  <a:gd name="T6" fmla="*/ 0 60000 65536"/>
                  <a:gd name="T7" fmla="*/ 0 60000 65536"/>
                  <a:gd name="T8" fmla="*/ 0 60000 65536"/>
                </a:gdLst>
                <a:ahLst/>
                <a:cxnLst>
                  <a:cxn ang="T6">
                    <a:pos x="T0" y="T1"/>
                  </a:cxn>
                  <a:cxn ang="T7">
                    <a:pos x="T2" y="T3"/>
                  </a:cxn>
                  <a:cxn ang="T8">
                    <a:pos x="T4" y="T5"/>
                  </a:cxn>
                </a:cxnLst>
                <a:rect l="0" t="0" r="r" b="b"/>
                <a:pathLst>
                  <a:path w="2" h="5">
                    <a:moveTo>
                      <a:pt x="2" y="0"/>
                    </a:moveTo>
                    <a:lnTo>
                      <a:pt x="0" y="3"/>
                    </a:lnTo>
                    <a:lnTo>
                      <a:pt x="0" y="5"/>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75" name="Freeform 557"/>
              <p:cNvSpPr>
                <a:spLocks/>
              </p:cNvSpPr>
              <p:nvPr/>
            </p:nvSpPr>
            <p:spPr bwMode="auto">
              <a:xfrm>
                <a:off x="2897" y="1550"/>
                <a:ext cx="2" cy="2"/>
              </a:xfrm>
              <a:custGeom>
                <a:avLst/>
                <a:gdLst>
                  <a:gd name="T0" fmla="*/ 2 w 2"/>
                  <a:gd name="T1" fmla="*/ 0 h 2"/>
                  <a:gd name="T2" fmla="*/ 0 w 2"/>
                  <a:gd name="T3" fmla="*/ 0 h 2"/>
                  <a:gd name="T4" fmla="*/ 0 w 2"/>
                  <a:gd name="T5" fmla="*/ 2 h 2"/>
                  <a:gd name="T6" fmla="*/ 0 60000 65536"/>
                  <a:gd name="T7" fmla="*/ 0 60000 65536"/>
                  <a:gd name="T8" fmla="*/ 0 60000 65536"/>
                </a:gdLst>
                <a:ahLst/>
                <a:cxnLst>
                  <a:cxn ang="T6">
                    <a:pos x="T0" y="T1"/>
                  </a:cxn>
                  <a:cxn ang="T7">
                    <a:pos x="T2" y="T3"/>
                  </a:cxn>
                  <a:cxn ang="T8">
                    <a:pos x="T4" y="T5"/>
                  </a:cxn>
                </a:cxnLst>
                <a:rect l="0" t="0" r="r" b="b"/>
                <a:pathLst>
                  <a:path w="2" h="2">
                    <a:moveTo>
                      <a:pt x="2" y="0"/>
                    </a:moveTo>
                    <a:lnTo>
                      <a:pt x="0" y="0"/>
                    </a:lnTo>
                    <a:lnTo>
                      <a:pt x="0" y="2"/>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76" name="Line 558"/>
              <p:cNvSpPr>
                <a:spLocks noChangeShapeType="1"/>
              </p:cNvSpPr>
              <p:nvPr/>
            </p:nvSpPr>
            <p:spPr bwMode="auto">
              <a:xfrm flipH="1">
                <a:off x="2889" y="1552"/>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77" name="Line 559"/>
              <p:cNvSpPr>
                <a:spLocks noChangeShapeType="1"/>
              </p:cNvSpPr>
              <p:nvPr/>
            </p:nvSpPr>
            <p:spPr bwMode="auto">
              <a:xfrm flipH="1">
                <a:off x="2884" y="155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78" name="Line 560"/>
              <p:cNvSpPr>
                <a:spLocks noChangeShapeType="1"/>
              </p:cNvSpPr>
              <p:nvPr/>
            </p:nvSpPr>
            <p:spPr bwMode="auto">
              <a:xfrm flipH="1">
                <a:off x="2876" y="1560"/>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79" name="Line 561"/>
              <p:cNvSpPr>
                <a:spLocks noChangeShapeType="1"/>
              </p:cNvSpPr>
              <p:nvPr/>
            </p:nvSpPr>
            <p:spPr bwMode="auto">
              <a:xfrm flipH="1">
                <a:off x="2871" y="156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80" name="Line 562"/>
              <p:cNvSpPr>
                <a:spLocks noChangeShapeType="1"/>
              </p:cNvSpPr>
              <p:nvPr/>
            </p:nvSpPr>
            <p:spPr bwMode="auto">
              <a:xfrm flipH="1">
                <a:off x="2863" y="156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81" name="Line 563"/>
              <p:cNvSpPr>
                <a:spLocks noChangeShapeType="1"/>
              </p:cNvSpPr>
              <p:nvPr/>
            </p:nvSpPr>
            <p:spPr bwMode="auto">
              <a:xfrm flipH="1">
                <a:off x="2858" y="1565"/>
                <a:ext cx="3"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82" name="Line 564"/>
              <p:cNvSpPr>
                <a:spLocks noChangeShapeType="1"/>
              </p:cNvSpPr>
              <p:nvPr/>
            </p:nvSpPr>
            <p:spPr bwMode="auto">
              <a:xfrm flipH="1">
                <a:off x="2850" y="1568"/>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83" name="Freeform 565"/>
              <p:cNvSpPr>
                <a:spLocks/>
              </p:cNvSpPr>
              <p:nvPr/>
            </p:nvSpPr>
            <p:spPr bwMode="auto">
              <a:xfrm>
                <a:off x="2843" y="1571"/>
                <a:ext cx="5" cy="1"/>
              </a:xfrm>
              <a:custGeom>
                <a:avLst/>
                <a:gdLst>
                  <a:gd name="T0" fmla="*/ 5 w 5"/>
                  <a:gd name="T1" fmla="*/ 0 h 1"/>
                  <a:gd name="T2" fmla="*/ 2 w 5"/>
                  <a:gd name="T3" fmla="*/ 0 h 1"/>
                  <a:gd name="T4" fmla="*/ 0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2" y="0"/>
                    </a:ln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84" name="Line 566"/>
              <p:cNvSpPr>
                <a:spLocks noChangeShapeType="1"/>
              </p:cNvSpPr>
              <p:nvPr/>
            </p:nvSpPr>
            <p:spPr bwMode="auto">
              <a:xfrm flipH="1">
                <a:off x="2837" y="1573"/>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85" name="Line 567"/>
              <p:cNvSpPr>
                <a:spLocks noChangeShapeType="1"/>
              </p:cNvSpPr>
              <p:nvPr/>
            </p:nvSpPr>
            <p:spPr bwMode="auto">
              <a:xfrm flipH="1">
                <a:off x="2830" y="1573"/>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86" name="Line 568"/>
              <p:cNvSpPr>
                <a:spLocks noChangeShapeType="1"/>
              </p:cNvSpPr>
              <p:nvPr/>
            </p:nvSpPr>
            <p:spPr bwMode="auto">
              <a:xfrm flipH="1">
                <a:off x="2822" y="157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87" name="Line 569"/>
              <p:cNvSpPr>
                <a:spLocks noChangeShapeType="1"/>
              </p:cNvSpPr>
              <p:nvPr/>
            </p:nvSpPr>
            <p:spPr bwMode="auto">
              <a:xfrm flipH="1">
                <a:off x="2817" y="1576"/>
                <a:ext cx="2"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88" name="Line 570"/>
              <p:cNvSpPr>
                <a:spLocks noChangeShapeType="1"/>
              </p:cNvSpPr>
              <p:nvPr/>
            </p:nvSpPr>
            <p:spPr bwMode="auto">
              <a:xfrm flipH="1">
                <a:off x="2809" y="157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89" name="Freeform 571"/>
              <p:cNvSpPr>
                <a:spLocks/>
              </p:cNvSpPr>
              <p:nvPr/>
            </p:nvSpPr>
            <p:spPr bwMode="auto">
              <a:xfrm>
                <a:off x="2801" y="1578"/>
                <a:ext cx="5" cy="3"/>
              </a:xfrm>
              <a:custGeom>
                <a:avLst/>
                <a:gdLst>
                  <a:gd name="T0" fmla="*/ 5 w 5"/>
                  <a:gd name="T1" fmla="*/ 0 h 3"/>
                  <a:gd name="T2" fmla="*/ 0 w 5"/>
                  <a:gd name="T3" fmla="*/ 3 h 3"/>
                  <a:gd name="T4" fmla="*/ 0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5" y="0"/>
                    </a:moveTo>
                    <a:lnTo>
                      <a:pt x="0"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90" name="Line 572"/>
              <p:cNvSpPr>
                <a:spLocks noChangeShapeType="1"/>
              </p:cNvSpPr>
              <p:nvPr/>
            </p:nvSpPr>
            <p:spPr bwMode="auto">
              <a:xfrm flipH="1">
                <a:off x="2796" y="1581"/>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91" name="Line 573"/>
              <p:cNvSpPr>
                <a:spLocks noChangeShapeType="1"/>
              </p:cNvSpPr>
              <p:nvPr/>
            </p:nvSpPr>
            <p:spPr bwMode="auto">
              <a:xfrm flipH="1">
                <a:off x="2788" y="158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92" name="Line 574"/>
              <p:cNvSpPr>
                <a:spLocks noChangeShapeType="1"/>
              </p:cNvSpPr>
              <p:nvPr/>
            </p:nvSpPr>
            <p:spPr bwMode="auto">
              <a:xfrm flipH="1">
                <a:off x="2781" y="15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93" name="Line 575"/>
              <p:cNvSpPr>
                <a:spLocks noChangeShapeType="1"/>
              </p:cNvSpPr>
              <p:nvPr/>
            </p:nvSpPr>
            <p:spPr bwMode="auto">
              <a:xfrm flipH="1">
                <a:off x="2775" y="1583"/>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94" name="Line 576"/>
              <p:cNvSpPr>
                <a:spLocks noChangeShapeType="1"/>
              </p:cNvSpPr>
              <p:nvPr/>
            </p:nvSpPr>
            <p:spPr bwMode="auto">
              <a:xfrm flipH="1">
                <a:off x="2768" y="1583"/>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95" name="Line 577"/>
              <p:cNvSpPr>
                <a:spLocks noChangeShapeType="1"/>
              </p:cNvSpPr>
              <p:nvPr/>
            </p:nvSpPr>
            <p:spPr bwMode="auto">
              <a:xfrm flipH="1">
                <a:off x="2760" y="158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96" name="Line 578"/>
              <p:cNvSpPr>
                <a:spLocks noChangeShapeType="1"/>
              </p:cNvSpPr>
              <p:nvPr/>
            </p:nvSpPr>
            <p:spPr bwMode="auto">
              <a:xfrm flipH="1">
                <a:off x="2752" y="158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97" name="Freeform 579"/>
              <p:cNvSpPr>
                <a:spLocks/>
              </p:cNvSpPr>
              <p:nvPr/>
            </p:nvSpPr>
            <p:spPr bwMode="auto">
              <a:xfrm>
                <a:off x="2747" y="1586"/>
                <a:ext cx="5" cy="3"/>
              </a:xfrm>
              <a:custGeom>
                <a:avLst/>
                <a:gdLst>
                  <a:gd name="T0" fmla="*/ 5 w 5"/>
                  <a:gd name="T1" fmla="*/ 0 h 3"/>
                  <a:gd name="T2" fmla="*/ 3 w 5"/>
                  <a:gd name="T3" fmla="*/ 0 h 3"/>
                  <a:gd name="T4" fmla="*/ 0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5" y="0"/>
                    </a:moveTo>
                    <a:lnTo>
                      <a:pt x="3" y="0"/>
                    </a:lnTo>
                    <a:lnTo>
                      <a:pt x="0"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098" name="Line 580"/>
              <p:cNvSpPr>
                <a:spLocks noChangeShapeType="1"/>
              </p:cNvSpPr>
              <p:nvPr/>
            </p:nvSpPr>
            <p:spPr bwMode="auto">
              <a:xfrm flipH="1">
                <a:off x="2739" y="158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099" name="Line 581"/>
              <p:cNvSpPr>
                <a:spLocks noChangeShapeType="1"/>
              </p:cNvSpPr>
              <p:nvPr/>
            </p:nvSpPr>
            <p:spPr bwMode="auto">
              <a:xfrm flipH="1">
                <a:off x="2732" y="158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00" name="Line 582"/>
              <p:cNvSpPr>
                <a:spLocks noChangeShapeType="1"/>
              </p:cNvSpPr>
              <p:nvPr/>
            </p:nvSpPr>
            <p:spPr bwMode="auto">
              <a:xfrm flipH="1">
                <a:off x="2726" y="1589"/>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01" name="Line 583"/>
              <p:cNvSpPr>
                <a:spLocks noChangeShapeType="1"/>
              </p:cNvSpPr>
              <p:nvPr/>
            </p:nvSpPr>
            <p:spPr bwMode="auto">
              <a:xfrm flipH="1">
                <a:off x="2719" y="1589"/>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02" name="Line 584"/>
              <p:cNvSpPr>
                <a:spLocks noChangeShapeType="1"/>
              </p:cNvSpPr>
              <p:nvPr/>
            </p:nvSpPr>
            <p:spPr bwMode="auto">
              <a:xfrm flipH="1">
                <a:off x="2711" y="15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03" name="Line 585"/>
              <p:cNvSpPr>
                <a:spLocks noChangeShapeType="1"/>
              </p:cNvSpPr>
              <p:nvPr/>
            </p:nvSpPr>
            <p:spPr bwMode="auto">
              <a:xfrm flipH="1">
                <a:off x="2703" y="15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04" name="Line 586"/>
              <p:cNvSpPr>
                <a:spLocks noChangeShapeType="1"/>
              </p:cNvSpPr>
              <p:nvPr/>
            </p:nvSpPr>
            <p:spPr bwMode="auto">
              <a:xfrm flipH="1">
                <a:off x="2698" y="15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05" name="Freeform 587"/>
              <p:cNvSpPr>
                <a:spLocks/>
              </p:cNvSpPr>
              <p:nvPr/>
            </p:nvSpPr>
            <p:spPr bwMode="auto">
              <a:xfrm>
                <a:off x="2690" y="1591"/>
                <a:ext cx="5" cy="3"/>
              </a:xfrm>
              <a:custGeom>
                <a:avLst/>
                <a:gdLst>
                  <a:gd name="T0" fmla="*/ 5 w 5"/>
                  <a:gd name="T1" fmla="*/ 0 h 3"/>
                  <a:gd name="T2" fmla="*/ 3 w 5"/>
                  <a:gd name="T3" fmla="*/ 3 h 3"/>
                  <a:gd name="T4" fmla="*/ 0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5" y="0"/>
                    </a:moveTo>
                    <a:lnTo>
                      <a:pt x="3" y="3"/>
                    </a:lnTo>
                    <a:lnTo>
                      <a:pt x="0" y="3"/>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06" name="Line 588"/>
              <p:cNvSpPr>
                <a:spLocks noChangeShapeType="1"/>
              </p:cNvSpPr>
              <p:nvPr/>
            </p:nvSpPr>
            <p:spPr bwMode="auto">
              <a:xfrm flipH="1">
                <a:off x="2682" y="1594"/>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07" name="Line 589"/>
              <p:cNvSpPr>
                <a:spLocks noChangeShapeType="1"/>
              </p:cNvSpPr>
              <p:nvPr/>
            </p:nvSpPr>
            <p:spPr bwMode="auto">
              <a:xfrm flipH="1">
                <a:off x="2677" y="1594"/>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08" name="Line 590"/>
              <p:cNvSpPr>
                <a:spLocks noChangeShapeType="1"/>
              </p:cNvSpPr>
              <p:nvPr/>
            </p:nvSpPr>
            <p:spPr bwMode="auto">
              <a:xfrm flipH="1">
                <a:off x="2670" y="159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09" name="Line 591"/>
              <p:cNvSpPr>
                <a:spLocks noChangeShapeType="1"/>
              </p:cNvSpPr>
              <p:nvPr/>
            </p:nvSpPr>
            <p:spPr bwMode="auto">
              <a:xfrm flipH="1">
                <a:off x="2662" y="159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0" name="Line 592"/>
              <p:cNvSpPr>
                <a:spLocks noChangeShapeType="1"/>
              </p:cNvSpPr>
              <p:nvPr/>
            </p:nvSpPr>
            <p:spPr bwMode="auto">
              <a:xfrm flipH="1">
                <a:off x="2654" y="159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1" name="Line 593"/>
              <p:cNvSpPr>
                <a:spLocks noChangeShapeType="1"/>
              </p:cNvSpPr>
              <p:nvPr/>
            </p:nvSpPr>
            <p:spPr bwMode="auto">
              <a:xfrm flipH="1">
                <a:off x="2649" y="1594"/>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2" name="Line 594"/>
              <p:cNvSpPr>
                <a:spLocks noChangeShapeType="1"/>
              </p:cNvSpPr>
              <p:nvPr/>
            </p:nvSpPr>
            <p:spPr bwMode="auto">
              <a:xfrm flipH="1">
                <a:off x="2641" y="1594"/>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3" name="Line 595"/>
              <p:cNvSpPr>
                <a:spLocks noChangeShapeType="1"/>
              </p:cNvSpPr>
              <p:nvPr/>
            </p:nvSpPr>
            <p:spPr bwMode="auto">
              <a:xfrm flipH="1">
                <a:off x="2633" y="1596"/>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4" name="Line 596"/>
              <p:cNvSpPr>
                <a:spLocks noChangeShapeType="1"/>
              </p:cNvSpPr>
              <p:nvPr/>
            </p:nvSpPr>
            <p:spPr bwMode="auto">
              <a:xfrm flipH="1">
                <a:off x="2626"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5" name="Line 597"/>
              <p:cNvSpPr>
                <a:spLocks noChangeShapeType="1"/>
              </p:cNvSpPr>
              <p:nvPr/>
            </p:nvSpPr>
            <p:spPr bwMode="auto">
              <a:xfrm flipH="1">
                <a:off x="2621"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6" name="Line 598"/>
              <p:cNvSpPr>
                <a:spLocks noChangeShapeType="1"/>
              </p:cNvSpPr>
              <p:nvPr/>
            </p:nvSpPr>
            <p:spPr bwMode="auto">
              <a:xfrm flipH="1">
                <a:off x="2613"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7" name="Line 599"/>
              <p:cNvSpPr>
                <a:spLocks noChangeShapeType="1"/>
              </p:cNvSpPr>
              <p:nvPr/>
            </p:nvSpPr>
            <p:spPr bwMode="auto">
              <a:xfrm flipH="1">
                <a:off x="2605"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8" name="Line 600"/>
              <p:cNvSpPr>
                <a:spLocks noChangeShapeType="1"/>
              </p:cNvSpPr>
              <p:nvPr/>
            </p:nvSpPr>
            <p:spPr bwMode="auto">
              <a:xfrm flipH="1">
                <a:off x="2600" y="1596"/>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19" name="Line 601"/>
              <p:cNvSpPr>
                <a:spLocks noChangeShapeType="1"/>
              </p:cNvSpPr>
              <p:nvPr/>
            </p:nvSpPr>
            <p:spPr bwMode="auto">
              <a:xfrm flipH="1">
                <a:off x="2592"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0" name="Line 602"/>
              <p:cNvSpPr>
                <a:spLocks noChangeShapeType="1"/>
              </p:cNvSpPr>
              <p:nvPr/>
            </p:nvSpPr>
            <p:spPr bwMode="auto">
              <a:xfrm flipH="1">
                <a:off x="2584" y="1596"/>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1" name="Line 603"/>
              <p:cNvSpPr>
                <a:spLocks noChangeShapeType="1"/>
              </p:cNvSpPr>
              <p:nvPr/>
            </p:nvSpPr>
            <p:spPr bwMode="auto">
              <a:xfrm flipH="1">
                <a:off x="2577"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2" name="Line 604"/>
              <p:cNvSpPr>
                <a:spLocks noChangeShapeType="1"/>
              </p:cNvSpPr>
              <p:nvPr/>
            </p:nvSpPr>
            <p:spPr bwMode="auto">
              <a:xfrm flipH="1">
                <a:off x="2571" y="1596"/>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3" name="Line 605"/>
              <p:cNvSpPr>
                <a:spLocks noChangeShapeType="1"/>
              </p:cNvSpPr>
              <p:nvPr/>
            </p:nvSpPr>
            <p:spPr bwMode="auto">
              <a:xfrm flipH="1">
                <a:off x="2564"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4" name="Line 606"/>
              <p:cNvSpPr>
                <a:spLocks noChangeShapeType="1"/>
              </p:cNvSpPr>
              <p:nvPr/>
            </p:nvSpPr>
            <p:spPr bwMode="auto">
              <a:xfrm flipH="1">
                <a:off x="2556"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5" name="Line 607"/>
              <p:cNvSpPr>
                <a:spLocks noChangeShapeType="1"/>
              </p:cNvSpPr>
              <p:nvPr/>
            </p:nvSpPr>
            <p:spPr bwMode="auto">
              <a:xfrm flipH="1">
                <a:off x="2548"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6" name="Line 608"/>
              <p:cNvSpPr>
                <a:spLocks noChangeShapeType="1"/>
              </p:cNvSpPr>
              <p:nvPr/>
            </p:nvSpPr>
            <p:spPr bwMode="auto">
              <a:xfrm flipH="1">
                <a:off x="2543"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7" name="Line 609"/>
              <p:cNvSpPr>
                <a:spLocks noChangeShapeType="1"/>
              </p:cNvSpPr>
              <p:nvPr/>
            </p:nvSpPr>
            <p:spPr bwMode="auto">
              <a:xfrm flipH="1">
                <a:off x="2535" y="1596"/>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8" name="Line 610"/>
              <p:cNvSpPr>
                <a:spLocks noChangeShapeType="1"/>
              </p:cNvSpPr>
              <p:nvPr/>
            </p:nvSpPr>
            <p:spPr bwMode="auto">
              <a:xfrm flipH="1">
                <a:off x="2528"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29" name="Line 611"/>
              <p:cNvSpPr>
                <a:spLocks noChangeShapeType="1"/>
              </p:cNvSpPr>
              <p:nvPr/>
            </p:nvSpPr>
            <p:spPr bwMode="auto">
              <a:xfrm flipH="1">
                <a:off x="2522" y="1596"/>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30" name="Line 612"/>
              <p:cNvSpPr>
                <a:spLocks noChangeShapeType="1"/>
              </p:cNvSpPr>
              <p:nvPr/>
            </p:nvSpPr>
            <p:spPr bwMode="auto">
              <a:xfrm flipH="1">
                <a:off x="2515"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31" name="Line 613"/>
              <p:cNvSpPr>
                <a:spLocks noChangeShapeType="1"/>
              </p:cNvSpPr>
              <p:nvPr/>
            </p:nvSpPr>
            <p:spPr bwMode="auto">
              <a:xfrm flipH="1">
                <a:off x="2507"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32" name="Line 614"/>
              <p:cNvSpPr>
                <a:spLocks noChangeShapeType="1"/>
              </p:cNvSpPr>
              <p:nvPr/>
            </p:nvSpPr>
            <p:spPr bwMode="auto">
              <a:xfrm flipH="1">
                <a:off x="2499"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33" name="Line 615"/>
              <p:cNvSpPr>
                <a:spLocks noChangeShapeType="1"/>
              </p:cNvSpPr>
              <p:nvPr/>
            </p:nvSpPr>
            <p:spPr bwMode="auto">
              <a:xfrm flipH="1">
                <a:off x="2494" y="1596"/>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34" name="Freeform 616"/>
              <p:cNvSpPr>
                <a:spLocks/>
              </p:cNvSpPr>
              <p:nvPr/>
            </p:nvSpPr>
            <p:spPr bwMode="auto">
              <a:xfrm>
                <a:off x="2486" y="1596"/>
                <a:ext cx="5" cy="1"/>
              </a:xfrm>
              <a:custGeom>
                <a:avLst/>
                <a:gdLst>
                  <a:gd name="T0" fmla="*/ 5 w 5"/>
                  <a:gd name="T1" fmla="*/ 0 h 1"/>
                  <a:gd name="T2" fmla="*/ 0 w 5"/>
                  <a:gd name="T3" fmla="*/ 0 h 1"/>
                  <a:gd name="T4" fmla="*/ 0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35" name="Line 617"/>
              <p:cNvSpPr>
                <a:spLocks noChangeShapeType="1"/>
              </p:cNvSpPr>
              <p:nvPr/>
            </p:nvSpPr>
            <p:spPr bwMode="auto">
              <a:xfrm flipH="1">
                <a:off x="2479"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36" name="Line 618"/>
              <p:cNvSpPr>
                <a:spLocks noChangeShapeType="1"/>
              </p:cNvSpPr>
              <p:nvPr/>
            </p:nvSpPr>
            <p:spPr bwMode="auto">
              <a:xfrm flipH="1">
                <a:off x="2471" y="15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37" name="Line 619"/>
              <p:cNvSpPr>
                <a:spLocks noChangeShapeType="1"/>
              </p:cNvSpPr>
              <p:nvPr/>
            </p:nvSpPr>
            <p:spPr bwMode="auto">
              <a:xfrm flipH="1">
                <a:off x="2466" y="159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38" name="Line 620"/>
              <p:cNvSpPr>
                <a:spLocks noChangeShapeType="1"/>
              </p:cNvSpPr>
              <p:nvPr/>
            </p:nvSpPr>
            <p:spPr bwMode="auto">
              <a:xfrm flipH="1">
                <a:off x="2458" y="159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39" name="Line 621"/>
              <p:cNvSpPr>
                <a:spLocks noChangeShapeType="1"/>
              </p:cNvSpPr>
              <p:nvPr/>
            </p:nvSpPr>
            <p:spPr bwMode="auto">
              <a:xfrm flipH="1">
                <a:off x="2450" y="159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0" name="Line 622"/>
              <p:cNvSpPr>
                <a:spLocks noChangeShapeType="1"/>
              </p:cNvSpPr>
              <p:nvPr/>
            </p:nvSpPr>
            <p:spPr bwMode="auto">
              <a:xfrm flipH="1">
                <a:off x="2445" y="1594"/>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1" name="Line 623"/>
              <p:cNvSpPr>
                <a:spLocks noChangeShapeType="1"/>
              </p:cNvSpPr>
              <p:nvPr/>
            </p:nvSpPr>
            <p:spPr bwMode="auto">
              <a:xfrm flipH="1">
                <a:off x="2437" y="159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2" name="Line 624"/>
              <p:cNvSpPr>
                <a:spLocks noChangeShapeType="1"/>
              </p:cNvSpPr>
              <p:nvPr/>
            </p:nvSpPr>
            <p:spPr bwMode="auto">
              <a:xfrm flipH="1">
                <a:off x="2430" y="159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3" name="Line 625"/>
              <p:cNvSpPr>
                <a:spLocks noChangeShapeType="1"/>
              </p:cNvSpPr>
              <p:nvPr/>
            </p:nvSpPr>
            <p:spPr bwMode="auto">
              <a:xfrm flipH="1">
                <a:off x="2422" y="159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4" name="Line 626"/>
              <p:cNvSpPr>
                <a:spLocks noChangeShapeType="1"/>
              </p:cNvSpPr>
              <p:nvPr/>
            </p:nvSpPr>
            <p:spPr bwMode="auto">
              <a:xfrm flipH="1">
                <a:off x="2417" y="1591"/>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5" name="Line 627"/>
              <p:cNvSpPr>
                <a:spLocks noChangeShapeType="1"/>
              </p:cNvSpPr>
              <p:nvPr/>
            </p:nvSpPr>
            <p:spPr bwMode="auto">
              <a:xfrm flipH="1">
                <a:off x="2409" y="15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6" name="Line 628"/>
              <p:cNvSpPr>
                <a:spLocks noChangeShapeType="1"/>
              </p:cNvSpPr>
              <p:nvPr/>
            </p:nvSpPr>
            <p:spPr bwMode="auto">
              <a:xfrm flipH="1">
                <a:off x="2401" y="15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7" name="Line 629"/>
              <p:cNvSpPr>
                <a:spLocks noChangeShapeType="1"/>
              </p:cNvSpPr>
              <p:nvPr/>
            </p:nvSpPr>
            <p:spPr bwMode="auto">
              <a:xfrm flipH="1">
                <a:off x="2393" y="1591"/>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8" name="Line 630"/>
              <p:cNvSpPr>
                <a:spLocks noChangeShapeType="1"/>
              </p:cNvSpPr>
              <p:nvPr/>
            </p:nvSpPr>
            <p:spPr bwMode="auto">
              <a:xfrm flipH="1" flipV="1">
                <a:off x="2388" y="1589"/>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49" name="Line 631"/>
              <p:cNvSpPr>
                <a:spLocks noChangeShapeType="1"/>
              </p:cNvSpPr>
              <p:nvPr/>
            </p:nvSpPr>
            <p:spPr bwMode="auto">
              <a:xfrm flipH="1">
                <a:off x="2380" y="1589"/>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50" name="Line 632"/>
              <p:cNvSpPr>
                <a:spLocks noChangeShapeType="1"/>
              </p:cNvSpPr>
              <p:nvPr/>
            </p:nvSpPr>
            <p:spPr bwMode="auto">
              <a:xfrm flipH="1">
                <a:off x="2373" y="158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51" name="Line 633"/>
              <p:cNvSpPr>
                <a:spLocks noChangeShapeType="1"/>
              </p:cNvSpPr>
              <p:nvPr/>
            </p:nvSpPr>
            <p:spPr bwMode="auto">
              <a:xfrm flipH="1">
                <a:off x="2368" y="1589"/>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52" name="Freeform 634"/>
              <p:cNvSpPr>
                <a:spLocks/>
              </p:cNvSpPr>
              <p:nvPr/>
            </p:nvSpPr>
            <p:spPr bwMode="auto">
              <a:xfrm>
                <a:off x="2360" y="1586"/>
                <a:ext cx="5" cy="3"/>
              </a:xfrm>
              <a:custGeom>
                <a:avLst/>
                <a:gdLst>
                  <a:gd name="T0" fmla="*/ 5 w 5"/>
                  <a:gd name="T1" fmla="*/ 3 h 3"/>
                  <a:gd name="T2" fmla="*/ 2 w 5"/>
                  <a:gd name="T3" fmla="*/ 0 h 3"/>
                  <a:gd name="T4" fmla="*/ 0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5" y="3"/>
                    </a:moveTo>
                    <a:lnTo>
                      <a:pt x="2" y="0"/>
                    </a:ln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53" name="Line 635"/>
              <p:cNvSpPr>
                <a:spLocks noChangeShapeType="1"/>
              </p:cNvSpPr>
              <p:nvPr/>
            </p:nvSpPr>
            <p:spPr bwMode="auto">
              <a:xfrm flipH="1">
                <a:off x="2352" y="158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54" name="Line 636"/>
              <p:cNvSpPr>
                <a:spLocks noChangeShapeType="1"/>
              </p:cNvSpPr>
              <p:nvPr/>
            </p:nvSpPr>
            <p:spPr bwMode="auto">
              <a:xfrm flipH="1">
                <a:off x="2347" y="1586"/>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55" name="Line 637"/>
              <p:cNvSpPr>
                <a:spLocks noChangeShapeType="1"/>
              </p:cNvSpPr>
              <p:nvPr/>
            </p:nvSpPr>
            <p:spPr bwMode="auto">
              <a:xfrm flipH="1">
                <a:off x="2339" y="15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56" name="Line 638"/>
              <p:cNvSpPr>
                <a:spLocks noChangeShapeType="1"/>
              </p:cNvSpPr>
              <p:nvPr/>
            </p:nvSpPr>
            <p:spPr bwMode="auto">
              <a:xfrm flipH="1">
                <a:off x="2331" y="1583"/>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57" name="Line 639"/>
              <p:cNvSpPr>
                <a:spLocks noChangeShapeType="1"/>
              </p:cNvSpPr>
              <p:nvPr/>
            </p:nvSpPr>
            <p:spPr bwMode="auto">
              <a:xfrm flipH="1" flipV="1">
                <a:off x="2324" y="1581"/>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58" name="Line 640"/>
              <p:cNvSpPr>
                <a:spLocks noChangeShapeType="1"/>
              </p:cNvSpPr>
              <p:nvPr/>
            </p:nvSpPr>
            <p:spPr bwMode="auto">
              <a:xfrm flipH="1">
                <a:off x="2319" y="158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59" name="Line 641"/>
              <p:cNvSpPr>
                <a:spLocks noChangeShapeType="1"/>
              </p:cNvSpPr>
              <p:nvPr/>
            </p:nvSpPr>
            <p:spPr bwMode="auto">
              <a:xfrm flipH="1">
                <a:off x="2311" y="158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0" name="Line 642"/>
              <p:cNvSpPr>
                <a:spLocks noChangeShapeType="1"/>
              </p:cNvSpPr>
              <p:nvPr/>
            </p:nvSpPr>
            <p:spPr bwMode="auto">
              <a:xfrm flipH="1" flipV="1">
                <a:off x="2303" y="1578"/>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1" name="Line 643"/>
              <p:cNvSpPr>
                <a:spLocks noChangeShapeType="1"/>
              </p:cNvSpPr>
              <p:nvPr/>
            </p:nvSpPr>
            <p:spPr bwMode="auto">
              <a:xfrm flipH="1">
                <a:off x="2298" y="1578"/>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2" name="Line 644"/>
              <p:cNvSpPr>
                <a:spLocks noChangeShapeType="1"/>
              </p:cNvSpPr>
              <p:nvPr/>
            </p:nvSpPr>
            <p:spPr bwMode="auto">
              <a:xfrm flipH="1">
                <a:off x="2290" y="157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3" name="Line 645"/>
              <p:cNvSpPr>
                <a:spLocks noChangeShapeType="1"/>
              </p:cNvSpPr>
              <p:nvPr/>
            </p:nvSpPr>
            <p:spPr bwMode="auto">
              <a:xfrm flipH="1">
                <a:off x="2282" y="1576"/>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4" name="Line 646"/>
              <p:cNvSpPr>
                <a:spLocks noChangeShapeType="1"/>
              </p:cNvSpPr>
              <p:nvPr/>
            </p:nvSpPr>
            <p:spPr bwMode="auto">
              <a:xfrm flipH="1">
                <a:off x="2277" y="1573"/>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5" name="Line 647"/>
              <p:cNvSpPr>
                <a:spLocks noChangeShapeType="1"/>
              </p:cNvSpPr>
              <p:nvPr/>
            </p:nvSpPr>
            <p:spPr bwMode="auto">
              <a:xfrm flipH="1" flipV="1">
                <a:off x="2269" y="1571"/>
                <a:ext cx="6"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6" name="Line 648"/>
              <p:cNvSpPr>
                <a:spLocks noChangeShapeType="1"/>
              </p:cNvSpPr>
              <p:nvPr/>
            </p:nvSpPr>
            <p:spPr bwMode="auto">
              <a:xfrm flipH="1">
                <a:off x="2262" y="157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7" name="Line 649"/>
              <p:cNvSpPr>
                <a:spLocks noChangeShapeType="1"/>
              </p:cNvSpPr>
              <p:nvPr/>
            </p:nvSpPr>
            <p:spPr bwMode="auto">
              <a:xfrm flipH="1">
                <a:off x="2257" y="1568"/>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8" name="Line 650"/>
              <p:cNvSpPr>
                <a:spLocks noChangeShapeType="1"/>
              </p:cNvSpPr>
              <p:nvPr/>
            </p:nvSpPr>
            <p:spPr bwMode="auto">
              <a:xfrm flipH="1" flipV="1">
                <a:off x="2249" y="1565"/>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69" name="Line 651"/>
              <p:cNvSpPr>
                <a:spLocks noChangeShapeType="1"/>
              </p:cNvSpPr>
              <p:nvPr/>
            </p:nvSpPr>
            <p:spPr bwMode="auto">
              <a:xfrm flipH="1" flipV="1">
                <a:off x="2244" y="1563"/>
                <a:ext cx="2"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70" name="Line 652"/>
              <p:cNvSpPr>
                <a:spLocks noChangeShapeType="1"/>
              </p:cNvSpPr>
              <p:nvPr/>
            </p:nvSpPr>
            <p:spPr bwMode="auto">
              <a:xfrm flipH="1">
                <a:off x="2236" y="156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71" name="Line 653"/>
              <p:cNvSpPr>
                <a:spLocks noChangeShapeType="1"/>
              </p:cNvSpPr>
              <p:nvPr/>
            </p:nvSpPr>
            <p:spPr bwMode="auto">
              <a:xfrm flipH="1" flipV="1">
                <a:off x="2228" y="1558"/>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72" name="Freeform 654"/>
              <p:cNvSpPr>
                <a:spLocks/>
              </p:cNvSpPr>
              <p:nvPr/>
            </p:nvSpPr>
            <p:spPr bwMode="auto">
              <a:xfrm>
                <a:off x="2223" y="1555"/>
                <a:ext cx="5" cy="3"/>
              </a:xfrm>
              <a:custGeom>
                <a:avLst/>
                <a:gdLst>
                  <a:gd name="T0" fmla="*/ 5 w 5"/>
                  <a:gd name="T1" fmla="*/ 3 h 3"/>
                  <a:gd name="T2" fmla="*/ 0 w 5"/>
                  <a:gd name="T3" fmla="*/ 0 h 3"/>
                  <a:gd name="T4" fmla="*/ 0 w 5"/>
                  <a:gd name="T5" fmla="*/ 0 h 3"/>
                  <a:gd name="T6" fmla="*/ 0 60000 65536"/>
                  <a:gd name="T7" fmla="*/ 0 60000 65536"/>
                  <a:gd name="T8" fmla="*/ 0 60000 65536"/>
                </a:gdLst>
                <a:ahLst/>
                <a:cxnLst>
                  <a:cxn ang="T6">
                    <a:pos x="T0" y="T1"/>
                  </a:cxn>
                  <a:cxn ang="T7">
                    <a:pos x="T2" y="T3"/>
                  </a:cxn>
                  <a:cxn ang="T8">
                    <a:pos x="T4" y="T5"/>
                  </a:cxn>
                </a:cxnLst>
                <a:rect l="0" t="0" r="r" b="b"/>
                <a:pathLst>
                  <a:path w="5" h="3">
                    <a:moveTo>
                      <a:pt x="5" y="3"/>
                    </a:move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73" name="Line 655"/>
              <p:cNvSpPr>
                <a:spLocks noChangeShapeType="1"/>
              </p:cNvSpPr>
              <p:nvPr/>
            </p:nvSpPr>
            <p:spPr bwMode="auto">
              <a:xfrm flipH="1" flipV="1">
                <a:off x="2218" y="1552"/>
                <a:ext cx="2"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74" name="Freeform 656"/>
              <p:cNvSpPr>
                <a:spLocks/>
              </p:cNvSpPr>
              <p:nvPr/>
            </p:nvSpPr>
            <p:spPr bwMode="auto">
              <a:xfrm>
                <a:off x="2213" y="1547"/>
                <a:ext cx="2" cy="3"/>
              </a:xfrm>
              <a:custGeom>
                <a:avLst/>
                <a:gdLst>
                  <a:gd name="T0" fmla="*/ 2 w 2"/>
                  <a:gd name="T1" fmla="*/ 3 h 3"/>
                  <a:gd name="T2" fmla="*/ 2 w 2"/>
                  <a:gd name="T3" fmla="*/ 3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2" y="3"/>
                    </a:ln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75" name="Freeform 657"/>
              <p:cNvSpPr>
                <a:spLocks/>
              </p:cNvSpPr>
              <p:nvPr/>
            </p:nvSpPr>
            <p:spPr bwMode="auto">
              <a:xfrm>
                <a:off x="2208" y="1542"/>
                <a:ext cx="2" cy="3"/>
              </a:xfrm>
              <a:custGeom>
                <a:avLst/>
                <a:gdLst>
                  <a:gd name="T0" fmla="*/ 2 w 2"/>
                  <a:gd name="T1" fmla="*/ 3 h 3"/>
                  <a:gd name="T2" fmla="*/ 2 w 2"/>
                  <a:gd name="T3" fmla="*/ 3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2" y="3"/>
                    </a:lnTo>
                    <a:lnTo>
                      <a:pt x="0"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76" name="Freeform 658"/>
              <p:cNvSpPr>
                <a:spLocks/>
              </p:cNvSpPr>
              <p:nvPr/>
            </p:nvSpPr>
            <p:spPr bwMode="auto">
              <a:xfrm>
                <a:off x="2208" y="1534"/>
                <a:ext cx="2" cy="6"/>
              </a:xfrm>
              <a:custGeom>
                <a:avLst/>
                <a:gdLst>
                  <a:gd name="T0" fmla="*/ 0 w 2"/>
                  <a:gd name="T1" fmla="*/ 6 h 6"/>
                  <a:gd name="T2" fmla="*/ 0 w 2"/>
                  <a:gd name="T3" fmla="*/ 6 h 6"/>
                  <a:gd name="T4" fmla="*/ 0 w 2"/>
                  <a:gd name="T5" fmla="*/ 6 h 6"/>
                  <a:gd name="T6" fmla="*/ 2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6"/>
                    </a:lnTo>
                    <a:lnTo>
                      <a:pt x="2"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77" name="Line 659"/>
              <p:cNvSpPr>
                <a:spLocks noChangeShapeType="1"/>
              </p:cNvSpPr>
              <p:nvPr/>
            </p:nvSpPr>
            <p:spPr bwMode="auto">
              <a:xfrm flipV="1">
                <a:off x="2210" y="1529"/>
                <a:ext cx="3"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78" name="Freeform 660"/>
              <p:cNvSpPr>
                <a:spLocks/>
              </p:cNvSpPr>
              <p:nvPr/>
            </p:nvSpPr>
            <p:spPr bwMode="auto">
              <a:xfrm>
                <a:off x="2215" y="1524"/>
                <a:ext cx="3" cy="3"/>
              </a:xfrm>
              <a:custGeom>
                <a:avLst/>
                <a:gdLst>
                  <a:gd name="T0" fmla="*/ 0 w 3"/>
                  <a:gd name="T1" fmla="*/ 3 h 3"/>
                  <a:gd name="T2" fmla="*/ 0 w 3"/>
                  <a:gd name="T3" fmla="*/ 3 h 3"/>
                  <a:gd name="T4" fmla="*/ 3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0" y="3"/>
                    </a:moveTo>
                    <a:lnTo>
                      <a:pt x="0" y="3"/>
                    </a:lnTo>
                    <a:lnTo>
                      <a:pt x="3"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79" name="Freeform 661"/>
              <p:cNvSpPr>
                <a:spLocks/>
              </p:cNvSpPr>
              <p:nvPr/>
            </p:nvSpPr>
            <p:spPr bwMode="auto">
              <a:xfrm>
                <a:off x="2220" y="1522"/>
                <a:ext cx="6" cy="2"/>
              </a:xfrm>
              <a:custGeom>
                <a:avLst/>
                <a:gdLst>
                  <a:gd name="T0" fmla="*/ 0 w 6"/>
                  <a:gd name="T1" fmla="*/ 2 h 2"/>
                  <a:gd name="T2" fmla="*/ 3 w 6"/>
                  <a:gd name="T3" fmla="*/ 0 h 2"/>
                  <a:gd name="T4" fmla="*/ 6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3" y="0"/>
                    </a:lnTo>
                    <a:lnTo>
                      <a:pt x="6"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80" name="Line 662"/>
              <p:cNvSpPr>
                <a:spLocks noChangeShapeType="1"/>
              </p:cNvSpPr>
              <p:nvPr/>
            </p:nvSpPr>
            <p:spPr bwMode="auto">
              <a:xfrm flipV="1">
                <a:off x="2226" y="1519"/>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81" name="Freeform 663"/>
              <p:cNvSpPr>
                <a:spLocks/>
              </p:cNvSpPr>
              <p:nvPr/>
            </p:nvSpPr>
            <p:spPr bwMode="auto">
              <a:xfrm>
                <a:off x="2233" y="1516"/>
                <a:ext cx="6" cy="1"/>
              </a:xfrm>
              <a:custGeom>
                <a:avLst/>
                <a:gdLst>
                  <a:gd name="T0" fmla="*/ 0 w 6"/>
                  <a:gd name="T1" fmla="*/ 0 h 1"/>
                  <a:gd name="T2" fmla="*/ 3 w 6"/>
                  <a:gd name="T3" fmla="*/ 0 h 1"/>
                  <a:gd name="T4" fmla="*/ 6 w 6"/>
                  <a:gd name="T5" fmla="*/ 0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0"/>
                    </a:lnTo>
                    <a:lnTo>
                      <a:pt x="6"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82" name="Line 664"/>
              <p:cNvSpPr>
                <a:spLocks noChangeShapeType="1"/>
              </p:cNvSpPr>
              <p:nvPr/>
            </p:nvSpPr>
            <p:spPr bwMode="auto">
              <a:xfrm>
                <a:off x="2239" y="1514"/>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83" name="Line 665"/>
              <p:cNvSpPr>
                <a:spLocks noChangeShapeType="1"/>
              </p:cNvSpPr>
              <p:nvPr/>
            </p:nvSpPr>
            <p:spPr bwMode="auto">
              <a:xfrm flipV="1">
                <a:off x="2246" y="1511"/>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84" name="Line 666"/>
              <p:cNvSpPr>
                <a:spLocks noChangeShapeType="1"/>
              </p:cNvSpPr>
              <p:nvPr/>
            </p:nvSpPr>
            <p:spPr bwMode="auto">
              <a:xfrm flipV="1">
                <a:off x="2254" y="1509"/>
                <a:ext cx="3"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85" name="Line 667"/>
              <p:cNvSpPr>
                <a:spLocks noChangeShapeType="1"/>
              </p:cNvSpPr>
              <p:nvPr/>
            </p:nvSpPr>
            <p:spPr bwMode="auto">
              <a:xfrm>
                <a:off x="2259" y="1509"/>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86" name="Freeform 668"/>
              <p:cNvSpPr>
                <a:spLocks/>
              </p:cNvSpPr>
              <p:nvPr/>
            </p:nvSpPr>
            <p:spPr bwMode="auto">
              <a:xfrm>
                <a:off x="2267" y="1506"/>
                <a:ext cx="5" cy="1"/>
              </a:xfrm>
              <a:custGeom>
                <a:avLst/>
                <a:gdLst>
                  <a:gd name="T0" fmla="*/ 0 w 5"/>
                  <a:gd name="T1" fmla="*/ 0 h 1"/>
                  <a:gd name="T2" fmla="*/ 0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0" y="0"/>
                    </a:ln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87" name="Line 669"/>
              <p:cNvSpPr>
                <a:spLocks noChangeShapeType="1"/>
              </p:cNvSpPr>
              <p:nvPr/>
            </p:nvSpPr>
            <p:spPr bwMode="auto">
              <a:xfrm flipV="1">
                <a:off x="2275" y="1503"/>
                <a:ext cx="2"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88" name="Line 670"/>
              <p:cNvSpPr>
                <a:spLocks noChangeShapeType="1"/>
              </p:cNvSpPr>
              <p:nvPr/>
            </p:nvSpPr>
            <p:spPr bwMode="auto">
              <a:xfrm>
                <a:off x="2280" y="150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89" name="Line 671"/>
              <p:cNvSpPr>
                <a:spLocks noChangeShapeType="1"/>
              </p:cNvSpPr>
              <p:nvPr/>
            </p:nvSpPr>
            <p:spPr bwMode="auto">
              <a:xfrm flipV="1">
                <a:off x="2288" y="1501"/>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90" name="Line 672"/>
              <p:cNvSpPr>
                <a:spLocks noChangeShapeType="1"/>
              </p:cNvSpPr>
              <p:nvPr/>
            </p:nvSpPr>
            <p:spPr bwMode="auto">
              <a:xfrm>
                <a:off x="2295" y="1501"/>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91" name="Line 673"/>
              <p:cNvSpPr>
                <a:spLocks noChangeShapeType="1"/>
              </p:cNvSpPr>
              <p:nvPr/>
            </p:nvSpPr>
            <p:spPr bwMode="auto">
              <a:xfrm flipV="1">
                <a:off x="2300" y="1498"/>
                <a:ext cx="6"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92" name="Freeform 674"/>
              <p:cNvSpPr>
                <a:spLocks/>
              </p:cNvSpPr>
              <p:nvPr/>
            </p:nvSpPr>
            <p:spPr bwMode="auto">
              <a:xfrm>
                <a:off x="2308" y="1498"/>
                <a:ext cx="5" cy="1"/>
              </a:xfrm>
              <a:custGeom>
                <a:avLst/>
                <a:gdLst>
                  <a:gd name="T0" fmla="*/ 0 w 5"/>
                  <a:gd name="T1" fmla="*/ 0 h 1"/>
                  <a:gd name="T2" fmla="*/ 3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3" y="0"/>
                    </a:ln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7193" name="Line 675"/>
              <p:cNvSpPr>
                <a:spLocks noChangeShapeType="1"/>
              </p:cNvSpPr>
              <p:nvPr/>
            </p:nvSpPr>
            <p:spPr bwMode="auto">
              <a:xfrm flipV="1">
                <a:off x="2316" y="1496"/>
                <a:ext cx="3"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94" name="Line 676"/>
              <p:cNvSpPr>
                <a:spLocks noChangeShapeType="1"/>
              </p:cNvSpPr>
              <p:nvPr/>
            </p:nvSpPr>
            <p:spPr bwMode="auto">
              <a:xfrm>
                <a:off x="2321" y="14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95" name="Line 677"/>
              <p:cNvSpPr>
                <a:spLocks noChangeShapeType="1"/>
              </p:cNvSpPr>
              <p:nvPr/>
            </p:nvSpPr>
            <p:spPr bwMode="auto">
              <a:xfrm>
                <a:off x="2329" y="1496"/>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7196" name="Line 678"/>
              <p:cNvSpPr>
                <a:spLocks noChangeShapeType="1"/>
              </p:cNvSpPr>
              <p:nvPr/>
            </p:nvSpPr>
            <p:spPr bwMode="auto">
              <a:xfrm>
                <a:off x="2337" y="1493"/>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grpSp>
        <p:grpSp>
          <p:nvGrpSpPr>
            <p:cNvPr id="56604" name="Group 679"/>
            <p:cNvGrpSpPr>
              <a:grpSpLocks/>
            </p:cNvGrpSpPr>
            <p:nvPr/>
          </p:nvGrpSpPr>
          <p:grpSpPr bwMode="auto">
            <a:xfrm>
              <a:off x="2440" y="1370"/>
              <a:ext cx="696" cy="109"/>
              <a:chOff x="2208" y="1447"/>
              <a:chExt cx="696" cy="109"/>
            </a:xfrm>
          </p:grpSpPr>
          <p:sp>
            <p:nvSpPr>
              <p:cNvPr id="56797" name="Line 680"/>
              <p:cNvSpPr>
                <a:spLocks noChangeShapeType="1"/>
              </p:cNvSpPr>
              <p:nvPr/>
            </p:nvSpPr>
            <p:spPr bwMode="auto">
              <a:xfrm>
                <a:off x="2342" y="149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798" name="Line 681"/>
              <p:cNvSpPr>
                <a:spLocks noChangeShapeType="1"/>
              </p:cNvSpPr>
              <p:nvPr/>
            </p:nvSpPr>
            <p:spPr bwMode="auto">
              <a:xfrm flipV="1">
                <a:off x="2350" y="1491"/>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799" name="Line 682"/>
              <p:cNvSpPr>
                <a:spLocks noChangeShapeType="1"/>
              </p:cNvSpPr>
              <p:nvPr/>
            </p:nvSpPr>
            <p:spPr bwMode="auto">
              <a:xfrm>
                <a:off x="2357" y="14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00" name="Line 683"/>
              <p:cNvSpPr>
                <a:spLocks noChangeShapeType="1"/>
              </p:cNvSpPr>
              <p:nvPr/>
            </p:nvSpPr>
            <p:spPr bwMode="auto">
              <a:xfrm>
                <a:off x="2362" y="1491"/>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01" name="Line 684"/>
              <p:cNvSpPr>
                <a:spLocks noChangeShapeType="1"/>
              </p:cNvSpPr>
              <p:nvPr/>
            </p:nvSpPr>
            <p:spPr bwMode="auto">
              <a:xfrm>
                <a:off x="2370" y="1491"/>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02" name="Line 685"/>
              <p:cNvSpPr>
                <a:spLocks noChangeShapeType="1"/>
              </p:cNvSpPr>
              <p:nvPr/>
            </p:nvSpPr>
            <p:spPr bwMode="auto">
              <a:xfrm flipV="1">
                <a:off x="2378" y="1488"/>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03" name="Line 686"/>
              <p:cNvSpPr>
                <a:spLocks noChangeShapeType="1"/>
              </p:cNvSpPr>
              <p:nvPr/>
            </p:nvSpPr>
            <p:spPr bwMode="auto">
              <a:xfrm>
                <a:off x="2386" y="1488"/>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04" name="Line 687"/>
              <p:cNvSpPr>
                <a:spLocks noChangeShapeType="1"/>
              </p:cNvSpPr>
              <p:nvPr/>
            </p:nvSpPr>
            <p:spPr bwMode="auto">
              <a:xfrm>
                <a:off x="2391" y="148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05" name="Line 688"/>
              <p:cNvSpPr>
                <a:spLocks noChangeShapeType="1"/>
              </p:cNvSpPr>
              <p:nvPr/>
            </p:nvSpPr>
            <p:spPr bwMode="auto">
              <a:xfrm>
                <a:off x="2399" y="1488"/>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06" name="Line 689"/>
              <p:cNvSpPr>
                <a:spLocks noChangeShapeType="1"/>
              </p:cNvSpPr>
              <p:nvPr/>
            </p:nvSpPr>
            <p:spPr bwMode="auto">
              <a:xfrm flipV="1">
                <a:off x="2406" y="1485"/>
                <a:ext cx="5"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07" name="Line 690"/>
              <p:cNvSpPr>
                <a:spLocks noChangeShapeType="1"/>
              </p:cNvSpPr>
              <p:nvPr/>
            </p:nvSpPr>
            <p:spPr bwMode="auto">
              <a:xfrm>
                <a:off x="2414" y="1485"/>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08" name="Freeform 691"/>
              <p:cNvSpPr>
                <a:spLocks/>
              </p:cNvSpPr>
              <p:nvPr/>
            </p:nvSpPr>
            <p:spPr bwMode="auto">
              <a:xfrm>
                <a:off x="2419" y="1485"/>
                <a:ext cx="5" cy="1"/>
              </a:xfrm>
              <a:custGeom>
                <a:avLst/>
                <a:gdLst>
                  <a:gd name="T0" fmla="*/ 0 w 5"/>
                  <a:gd name="T1" fmla="*/ 0 h 1"/>
                  <a:gd name="T2" fmla="*/ 3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3" y="0"/>
                    </a:ln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09" name="Line 692"/>
              <p:cNvSpPr>
                <a:spLocks noChangeShapeType="1"/>
              </p:cNvSpPr>
              <p:nvPr/>
            </p:nvSpPr>
            <p:spPr bwMode="auto">
              <a:xfrm>
                <a:off x="2427" y="1485"/>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10" name="Line 693"/>
              <p:cNvSpPr>
                <a:spLocks noChangeShapeType="1"/>
              </p:cNvSpPr>
              <p:nvPr/>
            </p:nvSpPr>
            <p:spPr bwMode="auto">
              <a:xfrm>
                <a:off x="2435" y="1485"/>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11" name="Line 694"/>
              <p:cNvSpPr>
                <a:spLocks noChangeShapeType="1"/>
              </p:cNvSpPr>
              <p:nvPr/>
            </p:nvSpPr>
            <p:spPr bwMode="auto">
              <a:xfrm flipV="1">
                <a:off x="2440" y="1483"/>
                <a:ext cx="5" cy="2"/>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12" name="Line 695"/>
              <p:cNvSpPr>
                <a:spLocks noChangeShapeType="1"/>
              </p:cNvSpPr>
              <p:nvPr/>
            </p:nvSpPr>
            <p:spPr bwMode="auto">
              <a:xfrm>
                <a:off x="2448"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13" name="Line 696"/>
              <p:cNvSpPr>
                <a:spLocks noChangeShapeType="1"/>
              </p:cNvSpPr>
              <p:nvPr/>
            </p:nvSpPr>
            <p:spPr bwMode="auto">
              <a:xfrm>
                <a:off x="2455" y="1483"/>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14" name="Line 697"/>
              <p:cNvSpPr>
                <a:spLocks noChangeShapeType="1"/>
              </p:cNvSpPr>
              <p:nvPr/>
            </p:nvSpPr>
            <p:spPr bwMode="auto">
              <a:xfrm>
                <a:off x="2463" y="1483"/>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15" name="Line 698"/>
              <p:cNvSpPr>
                <a:spLocks noChangeShapeType="1"/>
              </p:cNvSpPr>
              <p:nvPr/>
            </p:nvSpPr>
            <p:spPr bwMode="auto">
              <a:xfrm>
                <a:off x="2468"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16" name="Line 699"/>
              <p:cNvSpPr>
                <a:spLocks noChangeShapeType="1"/>
              </p:cNvSpPr>
              <p:nvPr/>
            </p:nvSpPr>
            <p:spPr bwMode="auto">
              <a:xfrm>
                <a:off x="2476"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17" name="Freeform 700"/>
              <p:cNvSpPr>
                <a:spLocks/>
              </p:cNvSpPr>
              <p:nvPr/>
            </p:nvSpPr>
            <p:spPr bwMode="auto">
              <a:xfrm>
                <a:off x="2484" y="1483"/>
                <a:ext cx="5" cy="1"/>
              </a:xfrm>
              <a:custGeom>
                <a:avLst/>
                <a:gdLst>
                  <a:gd name="T0" fmla="*/ 0 w 5"/>
                  <a:gd name="T1" fmla="*/ 0 h 1"/>
                  <a:gd name="T2" fmla="*/ 2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2" y="0"/>
                    </a:lnTo>
                    <a:lnTo>
                      <a:pt x="5" y="0"/>
                    </a:lnTo>
                  </a:path>
                </a:pathLst>
              </a:custGeom>
              <a:noFill/>
              <a:ln w="0">
                <a:solidFill>
                  <a:srgbClr val="716F6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18" name="Line 701"/>
              <p:cNvSpPr>
                <a:spLocks noChangeShapeType="1"/>
              </p:cNvSpPr>
              <p:nvPr/>
            </p:nvSpPr>
            <p:spPr bwMode="auto">
              <a:xfrm>
                <a:off x="2489"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19" name="Line 702"/>
              <p:cNvSpPr>
                <a:spLocks noChangeShapeType="1"/>
              </p:cNvSpPr>
              <p:nvPr/>
            </p:nvSpPr>
            <p:spPr bwMode="auto">
              <a:xfrm>
                <a:off x="2497" y="1483"/>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20" name="Line 703"/>
              <p:cNvSpPr>
                <a:spLocks noChangeShapeType="1"/>
              </p:cNvSpPr>
              <p:nvPr/>
            </p:nvSpPr>
            <p:spPr bwMode="auto">
              <a:xfrm>
                <a:off x="2504" y="1483"/>
                <a:ext cx="6"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21" name="Line 704"/>
              <p:cNvSpPr>
                <a:spLocks noChangeShapeType="1"/>
              </p:cNvSpPr>
              <p:nvPr/>
            </p:nvSpPr>
            <p:spPr bwMode="auto">
              <a:xfrm flipV="1">
                <a:off x="2512" y="1480"/>
                <a:ext cx="3" cy="3"/>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22" name="Line 705"/>
              <p:cNvSpPr>
                <a:spLocks noChangeShapeType="1"/>
              </p:cNvSpPr>
              <p:nvPr/>
            </p:nvSpPr>
            <p:spPr bwMode="auto">
              <a:xfrm>
                <a:off x="2517" y="1480"/>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23" name="Line 706"/>
              <p:cNvSpPr>
                <a:spLocks noChangeShapeType="1"/>
              </p:cNvSpPr>
              <p:nvPr/>
            </p:nvSpPr>
            <p:spPr bwMode="auto">
              <a:xfrm>
                <a:off x="2525" y="1480"/>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24" name="Line 707"/>
              <p:cNvSpPr>
                <a:spLocks noChangeShapeType="1"/>
              </p:cNvSpPr>
              <p:nvPr/>
            </p:nvSpPr>
            <p:spPr bwMode="auto">
              <a:xfrm>
                <a:off x="2533" y="1480"/>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25" name="Line 708"/>
              <p:cNvSpPr>
                <a:spLocks noChangeShapeType="1"/>
              </p:cNvSpPr>
              <p:nvPr/>
            </p:nvSpPr>
            <p:spPr bwMode="auto">
              <a:xfrm>
                <a:off x="2541" y="1480"/>
                <a:ext cx="2"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26" name="Line 709"/>
              <p:cNvSpPr>
                <a:spLocks noChangeShapeType="1"/>
              </p:cNvSpPr>
              <p:nvPr/>
            </p:nvSpPr>
            <p:spPr bwMode="auto">
              <a:xfrm>
                <a:off x="2546" y="1480"/>
                <a:ext cx="5"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27" name="Line 710"/>
              <p:cNvSpPr>
                <a:spLocks noChangeShapeType="1"/>
              </p:cNvSpPr>
              <p:nvPr/>
            </p:nvSpPr>
            <p:spPr bwMode="auto">
              <a:xfrm>
                <a:off x="2553" y="1480"/>
                <a:ext cx="3" cy="1"/>
              </a:xfrm>
              <a:prstGeom prst="line">
                <a:avLst/>
              </a:prstGeom>
              <a:noFill/>
              <a:ln w="0">
                <a:solidFill>
                  <a:srgbClr val="716F6E"/>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56828" name="Picture 7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8" y="1447"/>
                <a:ext cx="696" cy="108"/>
              </a:xfrm>
              <a:prstGeom prst="rect">
                <a:avLst/>
              </a:prstGeom>
              <a:solidFill>
                <a:srgbClr val="8FBB77">
                  <a:alpha val="26000"/>
                </a:srgbClr>
              </a:solidFill>
              <a:ln w="12700">
                <a:solidFill>
                  <a:srgbClr val="8FBB77"/>
                </a:solidFill>
              </a:ln>
              <a:extLst/>
            </p:spPr>
          </p:pic>
          <p:sp>
            <p:nvSpPr>
              <p:cNvPr id="56829" name="Line 712"/>
              <p:cNvSpPr>
                <a:spLocks noChangeShapeType="1"/>
              </p:cNvSpPr>
              <p:nvPr/>
            </p:nvSpPr>
            <p:spPr bwMode="auto">
              <a:xfrm>
                <a:off x="2556"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0" name="Line 713"/>
              <p:cNvSpPr>
                <a:spLocks noChangeShapeType="1"/>
              </p:cNvSpPr>
              <p:nvPr/>
            </p:nvSpPr>
            <p:spPr bwMode="auto">
              <a:xfrm>
                <a:off x="2561"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1" name="Line 714"/>
              <p:cNvSpPr>
                <a:spLocks noChangeShapeType="1"/>
              </p:cNvSpPr>
              <p:nvPr/>
            </p:nvSpPr>
            <p:spPr bwMode="auto">
              <a:xfrm>
                <a:off x="2569"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2" name="Line 715"/>
              <p:cNvSpPr>
                <a:spLocks noChangeShapeType="1"/>
              </p:cNvSpPr>
              <p:nvPr/>
            </p:nvSpPr>
            <p:spPr bwMode="auto">
              <a:xfrm>
                <a:off x="2577"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3" name="Line 716"/>
              <p:cNvSpPr>
                <a:spLocks noChangeShapeType="1"/>
              </p:cNvSpPr>
              <p:nvPr/>
            </p:nvSpPr>
            <p:spPr bwMode="auto">
              <a:xfrm>
                <a:off x="2584" y="1447"/>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4" name="Line 717"/>
              <p:cNvSpPr>
                <a:spLocks noChangeShapeType="1"/>
              </p:cNvSpPr>
              <p:nvPr/>
            </p:nvSpPr>
            <p:spPr bwMode="auto">
              <a:xfrm>
                <a:off x="2590"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5" name="Line 718"/>
              <p:cNvSpPr>
                <a:spLocks noChangeShapeType="1"/>
              </p:cNvSpPr>
              <p:nvPr/>
            </p:nvSpPr>
            <p:spPr bwMode="auto">
              <a:xfrm>
                <a:off x="2597"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6" name="Line 719"/>
              <p:cNvSpPr>
                <a:spLocks noChangeShapeType="1"/>
              </p:cNvSpPr>
              <p:nvPr/>
            </p:nvSpPr>
            <p:spPr bwMode="auto">
              <a:xfrm>
                <a:off x="2605" y="1447"/>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7" name="Line 720"/>
              <p:cNvSpPr>
                <a:spLocks noChangeShapeType="1"/>
              </p:cNvSpPr>
              <p:nvPr/>
            </p:nvSpPr>
            <p:spPr bwMode="auto">
              <a:xfrm>
                <a:off x="2610"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8" name="Line 721"/>
              <p:cNvSpPr>
                <a:spLocks noChangeShapeType="1"/>
              </p:cNvSpPr>
              <p:nvPr/>
            </p:nvSpPr>
            <p:spPr bwMode="auto">
              <a:xfrm>
                <a:off x="2618"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39" name="Freeform 722"/>
              <p:cNvSpPr>
                <a:spLocks/>
              </p:cNvSpPr>
              <p:nvPr/>
            </p:nvSpPr>
            <p:spPr bwMode="auto">
              <a:xfrm>
                <a:off x="2626" y="1447"/>
                <a:ext cx="5" cy="1"/>
              </a:xfrm>
              <a:custGeom>
                <a:avLst/>
                <a:gdLst>
                  <a:gd name="T0" fmla="*/ 0 w 5"/>
                  <a:gd name="T1" fmla="*/ 0 h 1"/>
                  <a:gd name="T2" fmla="*/ 0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0" y="0"/>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40" name="Line 723"/>
              <p:cNvSpPr>
                <a:spLocks noChangeShapeType="1"/>
              </p:cNvSpPr>
              <p:nvPr/>
            </p:nvSpPr>
            <p:spPr bwMode="auto">
              <a:xfrm>
                <a:off x="2631"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41" name="Line 724"/>
              <p:cNvSpPr>
                <a:spLocks noChangeShapeType="1"/>
              </p:cNvSpPr>
              <p:nvPr/>
            </p:nvSpPr>
            <p:spPr bwMode="auto">
              <a:xfrm>
                <a:off x="2639" y="14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42" name="Line 725"/>
              <p:cNvSpPr>
                <a:spLocks noChangeShapeType="1"/>
              </p:cNvSpPr>
              <p:nvPr/>
            </p:nvSpPr>
            <p:spPr bwMode="auto">
              <a:xfrm>
                <a:off x="2646" y="1447"/>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43" name="Line 726"/>
              <p:cNvSpPr>
                <a:spLocks noChangeShapeType="1"/>
              </p:cNvSpPr>
              <p:nvPr/>
            </p:nvSpPr>
            <p:spPr bwMode="auto">
              <a:xfrm>
                <a:off x="2654" y="1449"/>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44" name="Line 727"/>
              <p:cNvSpPr>
                <a:spLocks noChangeShapeType="1"/>
              </p:cNvSpPr>
              <p:nvPr/>
            </p:nvSpPr>
            <p:spPr bwMode="auto">
              <a:xfrm>
                <a:off x="2659"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45" name="Line 728"/>
              <p:cNvSpPr>
                <a:spLocks noChangeShapeType="1"/>
              </p:cNvSpPr>
              <p:nvPr/>
            </p:nvSpPr>
            <p:spPr bwMode="auto">
              <a:xfrm>
                <a:off x="2667"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46" name="Line 729"/>
              <p:cNvSpPr>
                <a:spLocks noChangeShapeType="1"/>
              </p:cNvSpPr>
              <p:nvPr/>
            </p:nvSpPr>
            <p:spPr bwMode="auto">
              <a:xfrm>
                <a:off x="2675" y="1449"/>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47" name="Line 730"/>
              <p:cNvSpPr>
                <a:spLocks noChangeShapeType="1"/>
              </p:cNvSpPr>
              <p:nvPr/>
            </p:nvSpPr>
            <p:spPr bwMode="auto">
              <a:xfrm>
                <a:off x="2680" y="144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48" name="Freeform 731"/>
              <p:cNvSpPr>
                <a:spLocks/>
              </p:cNvSpPr>
              <p:nvPr/>
            </p:nvSpPr>
            <p:spPr bwMode="auto">
              <a:xfrm>
                <a:off x="2688" y="1449"/>
                <a:ext cx="5" cy="1"/>
              </a:xfrm>
              <a:custGeom>
                <a:avLst/>
                <a:gdLst>
                  <a:gd name="T0" fmla="*/ 0 w 5"/>
                  <a:gd name="T1" fmla="*/ 0 h 1"/>
                  <a:gd name="T2" fmla="*/ 2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2" y="0"/>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49" name="Line 732"/>
              <p:cNvSpPr>
                <a:spLocks noChangeShapeType="1"/>
              </p:cNvSpPr>
              <p:nvPr/>
            </p:nvSpPr>
            <p:spPr bwMode="auto">
              <a:xfrm>
                <a:off x="2695" y="1449"/>
                <a:ext cx="6"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0" name="Line 733"/>
              <p:cNvSpPr>
                <a:spLocks noChangeShapeType="1"/>
              </p:cNvSpPr>
              <p:nvPr/>
            </p:nvSpPr>
            <p:spPr bwMode="auto">
              <a:xfrm>
                <a:off x="2701"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1" name="Line 734"/>
              <p:cNvSpPr>
                <a:spLocks noChangeShapeType="1"/>
              </p:cNvSpPr>
              <p:nvPr/>
            </p:nvSpPr>
            <p:spPr bwMode="auto">
              <a:xfrm>
                <a:off x="2708"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2" name="Line 735"/>
              <p:cNvSpPr>
                <a:spLocks noChangeShapeType="1"/>
              </p:cNvSpPr>
              <p:nvPr/>
            </p:nvSpPr>
            <p:spPr bwMode="auto">
              <a:xfrm>
                <a:off x="2716"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3" name="Line 736"/>
              <p:cNvSpPr>
                <a:spLocks noChangeShapeType="1"/>
              </p:cNvSpPr>
              <p:nvPr/>
            </p:nvSpPr>
            <p:spPr bwMode="auto">
              <a:xfrm>
                <a:off x="2721" y="14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4" name="Line 737"/>
              <p:cNvSpPr>
                <a:spLocks noChangeShapeType="1"/>
              </p:cNvSpPr>
              <p:nvPr/>
            </p:nvSpPr>
            <p:spPr bwMode="auto">
              <a:xfrm>
                <a:off x="2729" y="1452"/>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5" name="Line 738"/>
              <p:cNvSpPr>
                <a:spLocks noChangeShapeType="1"/>
              </p:cNvSpPr>
              <p:nvPr/>
            </p:nvSpPr>
            <p:spPr bwMode="auto">
              <a:xfrm>
                <a:off x="2737" y="145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6" name="Line 739"/>
              <p:cNvSpPr>
                <a:spLocks noChangeShapeType="1"/>
              </p:cNvSpPr>
              <p:nvPr/>
            </p:nvSpPr>
            <p:spPr bwMode="auto">
              <a:xfrm>
                <a:off x="2744" y="1454"/>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7" name="Line 740"/>
              <p:cNvSpPr>
                <a:spLocks noChangeShapeType="1"/>
              </p:cNvSpPr>
              <p:nvPr/>
            </p:nvSpPr>
            <p:spPr bwMode="auto">
              <a:xfrm>
                <a:off x="2750" y="145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8" name="Line 741"/>
              <p:cNvSpPr>
                <a:spLocks noChangeShapeType="1"/>
              </p:cNvSpPr>
              <p:nvPr/>
            </p:nvSpPr>
            <p:spPr bwMode="auto">
              <a:xfrm>
                <a:off x="2757" y="1457"/>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59" name="Line 742"/>
              <p:cNvSpPr>
                <a:spLocks noChangeShapeType="1"/>
              </p:cNvSpPr>
              <p:nvPr/>
            </p:nvSpPr>
            <p:spPr bwMode="auto">
              <a:xfrm>
                <a:off x="2765" y="1457"/>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60" name="Line 743"/>
              <p:cNvSpPr>
                <a:spLocks noChangeShapeType="1"/>
              </p:cNvSpPr>
              <p:nvPr/>
            </p:nvSpPr>
            <p:spPr bwMode="auto">
              <a:xfrm>
                <a:off x="2770" y="145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61" name="Line 744"/>
              <p:cNvSpPr>
                <a:spLocks noChangeShapeType="1"/>
              </p:cNvSpPr>
              <p:nvPr/>
            </p:nvSpPr>
            <p:spPr bwMode="auto">
              <a:xfrm>
                <a:off x="2778" y="146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62" name="Line 745"/>
              <p:cNvSpPr>
                <a:spLocks noChangeShapeType="1"/>
              </p:cNvSpPr>
              <p:nvPr/>
            </p:nvSpPr>
            <p:spPr bwMode="auto">
              <a:xfrm>
                <a:off x="2786" y="1460"/>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63" name="Line 746"/>
              <p:cNvSpPr>
                <a:spLocks noChangeShapeType="1"/>
              </p:cNvSpPr>
              <p:nvPr/>
            </p:nvSpPr>
            <p:spPr bwMode="auto">
              <a:xfrm>
                <a:off x="2791" y="146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64" name="Freeform 747"/>
              <p:cNvSpPr>
                <a:spLocks/>
              </p:cNvSpPr>
              <p:nvPr/>
            </p:nvSpPr>
            <p:spPr bwMode="auto">
              <a:xfrm>
                <a:off x="2799" y="1462"/>
                <a:ext cx="5" cy="1"/>
              </a:xfrm>
              <a:custGeom>
                <a:avLst/>
                <a:gdLst>
                  <a:gd name="T0" fmla="*/ 0 w 5"/>
                  <a:gd name="T1" fmla="*/ 0 h 1"/>
                  <a:gd name="T2" fmla="*/ 2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2" y="0"/>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65" name="Line 748"/>
              <p:cNvSpPr>
                <a:spLocks noChangeShapeType="1"/>
              </p:cNvSpPr>
              <p:nvPr/>
            </p:nvSpPr>
            <p:spPr bwMode="auto">
              <a:xfrm>
                <a:off x="2806" y="1462"/>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66" name="Line 749"/>
              <p:cNvSpPr>
                <a:spLocks noChangeShapeType="1"/>
              </p:cNvSpPr>
              <p:nvPr/>
            </p:nvSpPr>
            <p:spPr bwMode="auto">
              <a:xfrm>
                <a:off x="2812" y="146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67" name="Line 750"/>
              <p:cNvSpPr>
                <a:spLocks noChangeShapeType="1"/>
              </p:cNvSpPr>
              <p:nvPr/>
            </p:nvSpPr>
            <p:spPr bwMode="auto">
              <a:xfrm>
                <a:off x="2819" y="146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68" name="Line 751"/>
              <p:cNvSpPr>
                <a:spLocks noChangeShapeType="1"/>
              </p:cNvSpPr>
              <p:nvPr/>
            </p:nvSpPr>
            <p:spPr bwMode="auto">
              <a:xfrm>
                <a:off x="2827" y="1467"/>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69" name="Line 752"/>
              <p:cNvSpPr>
                <a:spLocks noChangeShapeType="1"/>
              </p:cNvSpPr>
              <p:nvPr/>
            </p:nvSpPr>
            <p:spPr bwMode="auto">
              <a:xfrm>
                <a:off x="2832" y="146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70" name="Freeform 753"/>
              <p:cNvSpPr>
                <a:spLocks/>
              </p:cNvSpPr>
              <p:nvPr/>
            </p:nvSpPr>
            <p:spPr bwMode="auto">
              <a:xfrm>
                <a:off x="2840" y="1470"/>
                <a:ext cx="5" cy="1"/>
              </a:xfrm>
              <a:custGeom>
                <a:avLst/>
                <a:gdLst>
                  <a:gd name="T0" fmla="*/ 0 w 5"/>
                  <a:gd name="T1" fmla="*/ 0 h 1"/>
                  <a:gd name="T2" fmla="*/ 5 w 5"/>
                  <a:gd name="T3" fmla="*/ 0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0"/>
                    </a:move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71" name="Line 754"/>
              <p:cNvSpPr>
                <a:spLocks noChangeShapeType="1"/>
              </p:cNvSpPr>
              <p:nvPr/>
            </p:nvSpPr>
            <p:spPr bwMode="auto">
              <a:xfrm>
                <a:off x="2848" y="1470"/>
                <a:ext cx="2"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72" name="Line 755"/>
              <p:cNvSpPr>
                <a:spLocks noChangeShapeType="1"/>
              </p:cNvSpPr>
              <p:nvPr/>
            </p:nvSpPr>
            <p:spPr bwMode="auto">
              <a:xfrm>
                <a:off x="2853" y="147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73" name="Line 756"/>
              <p:cNvSpPr>
                <a:spLocks noChangeShapeType="1"/>
              </p:cNvSpPr>
              <p:nvPr/>
            </p:nvSpPr>
            <p:spPr bwMode="auto">
              <a:xfrm>
                <a:off x="2861" y="1475"/>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74" name="Line 757"/>
              <p:cNvSpPr>
                <a:spLocks noChangeShapeType="1"/>
              </p:cNvSpPr>
              <p:nvPr/>
            </p:nvSpPr>
            <p:spPr bwMode="auto">
              <a:xfrm>
                <a:off x="2866" y="1475"/>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75" name="Freeform 758"/>
              <p:cNvSpPr>
                <a:spLocks/>
              </p:cNvSpPr>
              <p:nvPr/>
            </p:nvSpPr>
            <p:spPr bwMode="auto">
              <a:xfrm>
                <a:off x="2874" y="1478"/>
                <a:ext cx="5" cy="2"/>
              </a:xfrm>
              <a:custGeom>
                <a:avLst/>
                <a:gdLst>
                  <a:gd name="T0" fmla="*/ 0 w 5"/>
                  <a:gd name="T1" fmla="*/ 0 h 2"/>
                  <a:gd name="T2" fmla="*/ 2 w 5"/>
                  <a:gd name="T3" fmla="*/ 0 h 2"/>
                  <a:gd name="T4" fmla="*/ 5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2" y="0"/>
                    </a:lnTo>
                    <a:lnTo>
                      <a:pt x="5" y="2"/>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76" name="Line 759"/>
              <p:cNvSpPr>
                <a:spLocks noChangeShapeType="1"/>
              </p:cNvSpPr>
              <p:nvPr/>
            </p:nvSpPr>
            <p:spPr bwMode="auto">
              <a:xfrm>
                <a:off x="2879" y="1480"/>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77" name="Freeform 760"/>
              <p:cNvSpPr>
                <a:spLocks/>
              </p:cNvSpPr>
              <p:nvPr/>
            </p:nvSpPr>
            <p:spPr bwMode="auto">
              <a:xfrm>
                <a:off x="2886" y="1483"/>
                <a:ext cx="6" cy="2"/>
              </a:xfrm>
              <a:custGeom>
                <a:avLst/>
                <a:gdLst>
                  <a:gd name="T0" fmla="*/ 0 w 6"/>
                  <a:gd name="T1" fmla="*/ 0 h 2"/>
                  <a:gd name="T2" fmla="*/ 3 w 6"/>
                  <a:gd name="T3" fmla="*/ 0 h 2"/>
                  <a:gd name="T4" fmla="*/ 6 w 6"/>
                  <a:gd name="T5" fmla="*/ 2 h 2"/>
                  <a:gd name="T6" fmla="*/ 0 60000 65536"/>
                  <a:gd name="T7" fmla="*/ 0 60000 65536"/>
                  <a:gd name="T8" fmla="*/ 0 60000 65536"/>
                </a:gdLst>
                <a:ahLst/>
                <a:cxnLst>
                  <a:cxn ang="T6">
                    <a:pos x="T0" y="T1"/>
                  </a:cxn>
                  <a:cxn ang="T7">
                    <a:pos x="T2" y="T3"/>
                  </a:cxn>
                  <a:cxn ang="T8">
                    <a:pos x="T4" y="T5"/>
                  </a:cxn>
                </a:cxnLst>
                <a:rect l="0" t="0" r="r" b="b"/>
                <a:pathLst>
                  <a:path w="6" h="2">
                    <a:moveTo>
                      <a:pt x="0" y="0"/>
                    </a:moveTo>
                    <a:lnTo>
                      <a:pt x="3" y="0"/>
                    </a:lnTo>
                    <a:lnTo>
                      <a:pt x="6" y="2"/>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78" name="Line 761"/>
              <p:cNvSpPr>
                <a:spLocks noChangeShapeType="1"/>
              </p:cNvSpPr>
              <p:nvPr/>
            </p:nvSpPr>
            <p:spPr bwMode="auto">
              <a:xfrm>
                <a:off x="2892" y="1485"/>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79" name="Line 762"/>
              <p:cNvSpPr>
                <a:spLocks noChangeShapeType="1"/>
              </p:cNvSpPr>
              <p:nvPr/>
            </p:nvSpPr>
            <p:spPr bwMode="auto">
              <a:xfrm>
                <a:off x="2897" y="1491"/>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80" name="Freeform 763"/>
              <p:cNvSpPr>
                <a:spLocks/>
              </p:cNvSpPr>
              <p:nvPr/>
            </p:nvSpPr>
            <p:spPr bwMode="auto">
              <a:xfrm>
                <a:off x="2902" y="1496"/>
                <a:ext cx="2" cy="5"/>
              </a:xfrm>
              <a:custGeom>
                <a:avLst/>
                <a:gdLst>
                  <a:gd name="T0" fmla="*/ 0 w 2"/>
                  <a:gd name="T1" fmla="*/ 0 h 5"/>
                  <a:gd name="T2" fmla="*/ 2 w 2"/>
                  <a:gd name="T3" fmla="*/ 5 h 5"/>
                  <a:gd name="T4" fmla="*/ 2 w 2"/>
                  <a:gd name="T5" fmla="*/ 5 h 5"/>
                  <a:gd name="T6" fmla="*/ 2 w 2"/>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2" y="5"/>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81" name="Freeform 764"/>
              <p:cNvSpPr>
                <a:spLocks/>
              </p:cNvSpPr>
              <p:nvPr/>
            </p:nvSpPr>
            <p:spPr bwMode="auto">
              <a:xfrm>
                <a:off x="2902" y="1503"/>
                <a:ext cx="1" cy="3"/>
              </a:xfrm>
              <a:custGeom>
                <a:avLst/>
                <a:gdLst>
                  <a:gd name="T0" fmla="*/ 0 w 1"/>
                  <a:gd name="T1" fmla="*/ 0 h 3"/>
                  <a:gd name="T2" fmla="*/ 0 w 1"/>
                  <a:gd name="T3" fmla="*/ 3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3"/>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82" name="Freeform 765"/>
              <p:cNvSpPr>
                <a:spLocks/>
              </p:cNvSpPr>
              <p:nvPr/>
            </p:nvSpPr>
            <p:spPr bwMode="auto">
              <a:xfrm>
                <a:off x="2897" y="1509"/>
                <a:ext cx="2" cy="2"/>
              </a:xfrm>
              <a:custGeom>
                <a:avLst/>
                <a:gdLst>
                  <a:gd name="T0" fmla="*/ 2 w 2"/>
                  <a:gd name="T1" fmla="*/ 0 h 2"/>
                  <a:gd name="T2" fmla="*/ 0 w 2"/>
                  <a:gd name="T3" fmla="*/ 2 h 2"/>
                  <a:gd name="T4" fmla="*/ 0 w 2"/>
                  <a:gd name="T5" fmla="*/ 2 h 2"/>
                  <a:gd name="T6" fmla="*/ 0 60000 65536"/>
                  <a:gd name="T7" fmla="*/ 0 60000 65536"/>
                  <a:gd name="T8" fmla="*/ 0 60000 65536"/>
                </a:gdLst>
                <a:ahLst/>
                <a:cxnLst>
                  <a:cxn ang="T6">
                    <a:pos x="T0" y="T1"/>
                  </a:cxn>
                  <a:cxn ang="T7">
                    <a:pos x="T2" y="T3"/>
                  </a:cxn>
                  <a:cxn ang="T8">
                    <a:pos x="T4" y="T5"/>
                  </a:cxn>
                </a:cxnLst>
                <a:rect l="0" t="0" r="r" b="b"/>
                <a:pathLst>
                  <a:path w="2" h="2">
                    <a:moveTo>
                      <a:pt x="2" y="0"/>
                    </a:moveTo>
                    <a:lnTo>
                      <a:pt x="0" y="2"/>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83" name="Line 766"/>
              <p:cNvSpPr>
                <a:spLocks noChangeShapeType="1"/>
              </p:cNvSpPr>
              <p:nvPr/>
            </p:nvSpPr>
            <p:spPr bwMode="auto">
              <a:xfrm flipH="1">
                <a:off x="2889" y="151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84" name="Freeform 767"/>
              <p:cNvSpPr>
                <a:spLocks/>
              </p:cNvSpPr>
              <p:nvPr/>
            </p:nvSpPr>
            <p:spPr bwMode="auto">
              <a:xfrm>
                <a:off x="2884" y="1516"/>
                <a:ext cx="5" cy="3"/>
              </a:xfrm>
              <a:custGeom>
                <a:avLst/>
                <a:gdLst>
                  <a:gd name="T0" fmla="*/ 5 w 5"/>
                  <a:gd name="T1" fmla="*/ 0 h 3"/>
                  <a:gd name="T2" fmla="*/ 5 w 5"/>
                  <a:gd name="T3" fmla="*/ 0 h 3"/>
                  <a:gd name="T4" fmla="*/ 0 w 5"/>
                  <a:gd name="T5" fmla="*/ 3 h 3"/>
                  <a:gd name="T6" fmla="*/ 0 60000 65536"/>
                  <a:gd name="T7" fmla="*/ 0 60000 65536"/>
                  <a:gd name="T8" fmla="*/ 0 60000 65536"/>
                </a:gdLst>
                <a:ahLst/>
                <a:cxnLst>
                  <a:cxn ang="T6">
                    <a:pos x="T0" y="T1"/>
                  </a:cxn>
                  <a:cxn ang="T7">
                    <a:pos x="T2" y="T3"/>
                  </a:cxn>
                  <a:cxn ang="T8">
                    <a:pos x="T4" y="T5"/>
                  </a:cxn>
                </a:cxnLst>
                <a:rect l="0" t="0" r="r" b="b"/>
                <a:pathLst>
                  <a:path w="5" h="3">
                    <a:moveTo>
                      <a:pt x="5" y="0"/>
                    </a:moveTo>
                    <a:lnTo>
                      <a:pt x="5" y="0"/>
                    </a:lnTo>
                    <a:lnTo>
                      <a:pt x="0" y="3"/>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85" name="Line 768"/>
              <p:cNvSpPr>
                <a:spLocks noChangeShapeType="1"/>
              </p:cNvSpPr>
              <p:nvPr/>
            </p:nvSpPr>
            <p:spPr bwMode="auto">
              <a:xfrm flipH="1">
                <a:off x="2876" y="1519"/>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86" name="Line 769"/>
              <p:cNvSpPr>
                <a:spLocks noChangeShapeType="1"/>
              </p:cNvSpPr>
              <p:nvPr/>
            </p:nvSpPr>
            <p:spPr bwMode="auto">
              <a:xfrm flipH="1">
                <a:off x="2871" y="1522"/>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87" name="Line 770"/>
              <p:cNvSpPr>
                <a:spLocks noChangeShapeType="1"/>
              </p:cNvSpPr>
              <p:nvPr/>
            </p:nvSpPr>
            <p:spPr bwMode="auto">
              <a:xfrm flipH="1">
                <a:off x="2863" y="152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88" name="Line 771"/>
              <p:cNvSpPr>
                <a:spLocks noChangeShapeType="1"/>
              </p:cNvSpPr>
              <p:nvPr/>
            </p:nvSpPr>
            <p:spPr bwMode="auto">
              <a:xfrm flipH="1">
                <a:off x="2858" y="1527"/>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89" name="Line 772"/>
              <p:cNvSpPr>
                <a:spLocks noChangeShapeType="1"/>
              </p:cNvSpPr>
              <p:nvPr/>
            </p:nvSpPr>
            <p:spPr bwMode="auto">
              <a:xfrm flipH="1">
                <a:off x="2850" y="1527"/>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90" name="Freeform 773"/>
              <p:cNvSpPr>
                <a:spLocks/>
              </p:cNvSpPr>
              <p:nvPr/>
            </p:nvSpPr>
            <p:spPr bwMode="auto">
              <a:xfrm>
                <a:off x="2845" y="1529"/>
                <a:ext cx="3" cy="1"/>
              </a:xfrm>
              <a:custGeom>
                <a:avLst/>
                <a:gdLst>
                  <a:gd name="T0" fmla="*/ 3 w 3"/>
                  <a:gd name="T1" fmla="*/ 0 h 1"/>
                  <a:gd name="T2" fmla="*/ 0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891" name="Line 774"/>
              <p:cNvSpPr>
                <a:spLocks noChangeShapeType="1"/>
              </p:cNvSpPr>
              <p:nvPr/>
            </p:nvSpPr>
            <p:spPr bwMode="auto">
              <a:xfrm flipH="1">
                <a:off x="2837" y="153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92" name="Line 775"/>
              <p:cNvSpPr>
                <a:spLocks noChangeShapeType="1"/>
              </p:cNvSpPr>
              <p:nvPr/>
            </p:nvSpPr>
            <p:spPr bwMode="auto">
              <a:xfrm flipH="1">
                <a:off x="2830" y="1532"/>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93" name="Line 776"/>
              <p:cNvSpPr>
                <a:spLocks noChangeShapeType="1"/>
              </p:cNvSpPr>
              <p:nvPr/>
            </p:nvSpPr>
            <p:spPr bwMode="auto">
              <a:xfrm flipH="1">
                <a:off x="2824" y="1534"/>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94" name="Line 777"/>
              <p:cNvSpPr>
                <a:spLocks noChangeShapeType="1"/>
              </p:cNvSpPr>
              <p:nvPr/>
            </p:nvSpPr>
            <p:spPr bwMode="auto">
              <a:xfrm flipH="1">
                <a:off x="2817" y="1534"/>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95" name="Line 778"/>
              <p:cNvSpPr>
                <a:spLocks noChangeShapeType="1"/>
              </p:cNvSpPr>
              <p:nvPr/>
            </p:nvSpPr>
            <p:spPr bwMode="auto">
              <a:xfrm flipH="1">
                <a:off x="2809" y="153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96" name="Line 779"/>
              <p:cNvSpPr>
                <a:spLocks noChangeShapeType="1"/>
              </p:cNvSpPr>
              <p:nvPr/>
            </p:nvSpPr>
            <p:spPr bwMode="auto">
              <a:xfrm flipH="1">
                <a:off x="2804" y="1537"/>
                <a:ext cx="2"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97" name="Line 780"/>
              <p:cNvSpPr>
                <a:spLocks noChangeShapeType="1"/>
              </p:cNvSpPr>
              <p:nvPr/>
            </p:nvSpPr>
            <p:spPr bwMode="auto">
              <a:xfrm flipH="1">
                <a:off x="2796" y="154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98" name="Line 781"/>
              <p:cNvSpPr>
                <a:spLocks noChangeShapeType="1"/>
              </p:cNvSpPr>
              <p:nvPr/>
            </p:nvSpPr>
            <p:spPr bwMode="auto">
              <a:xfrm flipH="1">
                <a:off x="2788" y="154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899" name="Line 782"/>
              <p:cNvSpPr>
                <a:spLocks noChangeShapeType="1"/>
              </p:cNvSpPr>
              <p:nvPr/>
            </p:nvSpPr>
            <p:spPr bwMode="auto">
              <a:xfrm flipH="1">
                <a:off x="2783" y="1540"/>
                <a:ext cx="3"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00" name="Line 783"/>
              <p:cNvSpPr>
                <a:spLocks noChangeShapeType="1"/>
              </p:cNvSpPr>
              <p:nvPr/>
            </p:nvSpPr>
            <p:spPr bwMode="auto">
              <a:xfrm flipH="1">
                <a:off x="2775" y="154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01" name="Line 784"/>
              <p:cNvSpPr>
                <a:spLocks noChangeShapeType="1"/>
              </p:cNvSpPr>
              <p:nvPr/>
            </p:nvSpPr>
            <p:spPr bwMode="auto">
              <a:xfrm flipH="1">
                <a:off x="2768" y="154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02" name="Line 785"/>
              <p:cNvSpPr>
                <a:spLocks noChangeShapeType="1"/>
              </p:cNvSpPr>
              <p:nvPr/>
            </p:nvSpPr>
            <p:spPr bwMode="auto">
              <a:xfrm flipH="1">
                <a:off x="2763" y="1542"/>
                <a:ext cx="2"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03" name="Line 786"/>
              <p:cNvSpPr>
                <a:spLocks noChangeShapeType="1"/>
              </p:cNvSpPr>
              <p:nvPr/>
            </p:nvSpPr>
            <p:spPr bwMode="auto">
              <a:xfrm flipH="1">
                <a:off x="2755" y="154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04" name="Freeform 787"/>
              <p:cNvSpPr>
                <a:spLocks/>
              </p:cNvSpPr>
              <p:nvPr/>
            </p:nvSpPr>
            <p:spPr bwMode="auto">
              <a:xfrm>
                <a:off x="2747" y="1545"/>
                <a:ext cx="5" cy="1"/>
              </a:xfrm>
              <a:custGeom>
                <a:avLst/>
                <a:gdLst>
                  <a:gd name="T0" fmla="*/ 5 w 5"/>
                  <a:gd name="T1" fmla="*/ 0 h 1"/>
                  <a:gd name="T2" fmla="*/ 3 w 5"/>
                  <a:gd name="T3" fmla="*/ 0 h 1"/>
                  <a:gd name="T4" fmla="*/ 0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3"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905" name="Line 788"/>
              <p:cNvSpPr>
                <a:spLocks noChangeShapeType="1"/>
              </p:cNvSpPr>
              <p:nvPr/>
            </p:nvSpPr>
            <p:spPr bwMode="auto">
              <a:xfrm flipH="1">
                <a:off x="2739" y="154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06" name="Line 789"/>
              <p:cNvSpPr>
                <a:spLocks noChangeShapeType="1"/>
              </p:cNvSpPr>
              <p:nvPr/>
            </p:nvSpPr>
            <p:spPr bwMode="auto">
              <a:xfrm flipH="1">
                <a:off x="2734" y="15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07" name="Line 790"/>
              <p:cNvSpPr>
                <a:spLocks noChangeShapeType="1"/>
              </p:cNvSpPr>
              <p:nvPr/>
            </p:nvSpPr>
            <p:spPr bwMode="auto">
              <a:xfrm flipH="1">
                <a:off x="2726" y="1547"/>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08" name="Line 791"/>
              <p:cNvSpPr>
                <a:spLocks noChangeShapeType="1"/>
              </p:cNvSpPr>
              <p:nvPr/>
            </p:nvSpPr>
            <p:spPr bwMode="auto">
              <a:xfrm flipH="1">
                <a:off x="2719" y="15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09" name="Line 792"/>
              <p:cNvSpPr>
                <a:spLocks noChangeShapeType="1"/>
              </p:cNvSpPr>
              <p:nvPr/>
            </p:nvSpPr>
            <p:spPr bwMode="auto">
              <a:xfrm flipH="1">
                <a:off x="2713" y="1547"/>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0" name="Line 793"/>
              <p:cNvSpPr>
                <a:spLocks noChangeShapeType="1"/>
              </p:cNvSpPr>
              <p:nvPr/>
            </p:nvSpPr>
            <p:spPr bwMode="auto">
              <a:xfrm flipH="1">
                <a:off x="2706" y="1547"/>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1" name="Line 794"/>
              <p:cNvSpPr>
                <a:spLocks noChangeShapeType="1"/>
              </p:cNvSpPr>
              <p:nvPr/>
            </p:nvSpPr>
            <p:spPr bwMode="auto">
              <a:xfrm flipH="1">
                <a:off x="2698"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2" name="Line 795"/>
              <p:cNvSpPr>
                <a:spLocks noChangeShapeType="1"/>
              </p:cNvSpPr>
              <p:nvPr/>
            </p:nvSpPr>
            <p:spPr bwMode="auto">
              <a:xfrm flipH="1">
                <a:off x="2693" y="1550"/>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3" name="Line 796"/>
              <p:cNvSpPr>
                <a:spLocks noChangeShapeType="1"/>
              </p:cNvSpPr>
              <p:nvPr/>
            </p:nvSpPr>
            <p:spPr bwMode="auto">
              <a:xfrm flipH="1">
                <a:off x="2685"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4" name="Line 797"/>
              <p:cNvSpPr>
                <a:spLocks noChangeShapeType="1"/>
              </p:cNvSpPr>
              <p:nvPr/>
            </p:nvSpPr>
            <p:spPr bwMode="auto">
              <a:xfrm flipH="1">
                <a:off x="2677"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5" name="Line 798"/>
              <p:cNvSpPr>
                <a:spLocks noChangeShapeType="1"/>
              </p:cNvSpPr>
              <p:nvPr/>
            </p:nvSpPr>
            <p:spPr bwMode="auto">
              <a:xfrm flipH="1">
                <a:off x="2672" y="1550"/>
                <a:ext cx="3"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6" name="Line 799"/>
              <p:cNvSpPr>
                <a:spLocks noChangeShapeType="1"/>
              </p:cNvSpPr>
              <p:nvPr/>
            </p:nvSpPr>
            <p:spPr bwMode="auto">
              <a:xfrm flipH="1">
                <a:off x="2664" y="155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7" name="Line 800"/>
              <p:cNvSpPr>
                <a:spLocks noChangeShapeType="1"/>
              </p:cNvSpPr>
              <p:nvPr/>
            </p:nvSpPr>
            <p:spPr bwMode="auto">
              <a:xfrm flipH="1">
                <a:off x="2657"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8" name="Line 801"/>
              <p:cNvSpPr>
                <a:spLocks noChangeShapeType="1"/>
              </p:cNvSpPr>
              <p:nvPr/>
            </p:nvSpPr>
            <p:spPr bwMode="auto">
              <a:xfrm flipH="1">
                <a:off x="2649"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19" name="Line 802"/>
              <p:cNvSpPr>
                <a:spLocks noChangeShapeType="1"/>
              </p:cNvSpPr>
              <p:nvPr/>
            </p:nvSpPr>
            <p:spPr bwMode="auto">
              <a:xfrm flipH="1">
                <a:off x="2644"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20" name="Line 803"/>
              <p:cNvSpPr>
                <a:spLocks noChangeShapeType="1"/>
              </p:cNvSpPr>
              <p:nvPr/>
            </p:nvSpPr>
            <p:spPr bwMode="auto">
              <a:xfrm flipH="1">
                <a:off x="2636"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21" name="Line 804"/>
              <p:cNvSpPr>
                <a:spLocks noChangeShapeType="1"/>
              </p:cNvSpPr>
              <p:nvPr/>
            </p:nvSpPr>
            <p:spPr bwMode="auto">
              <a:xfrm flipH="1">
                <a:off x="2628"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22" name="Freeform 805"/>
              <p:cNvSpPr>
                <a:spLocks/>
              </p:cNvSpPr>
              <p:nvPr/>
            </p:nvSpPr>
            <p:spPr bwMode="auto">
              <a:xfrm>
                <a:off x="2623" y="1552"/>
                <a:ext cx="3" cy="1"/>
              </a:xfrm>
              <a:custGeom>
                <a:avLst/>
                <a:gdLst>
                  <a:gd name="T0" fmla="*/ 3 w 3"/>
                  <a:gd name="T1" fmla="*/ 0 h 1"/>
                  <a:gd name="T2" fmla="*/ 3 w 3"/>
                  <a:gd name="T3" fmla="*/ 0 h 1"/>
                  <a:gd name="T4" fmla="*/ 0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3"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923" name="Line 806"/>
              <p:cNvSpPr>
                <a:spLocks noChangeShapeType="1"/>
              </p:cNvSpPr>
              <p:nvPr/>
            </p:nvSpPr>
            <p:spPr bwMode="auto">
              <a:xfrm flipH="1">
                <a:off x="2615" y="155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24" name="Line 807"/>
              <p:cNvSpPr>
                <a:spLocks noChangeShapeType="1"/>
              </p:cNvSpPr>
              <p:nvPr/>
            </p:nvSpPr>
            <p:spPr bwMode="auto">
              <a:xfrm flipH="1">
                <a:off x="2608"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25" name="Line 808"/>
              <p:cNvSpPr>
                <a:spLocks noChangeShapeType="1"/>
              </p:cNvSpPr>
              <p:nvPr/>
            </p:nvSpPr>
            <p:spPr bwMode="auto">
              <a:xfrm flipH="1">
                <a:off x="2602" y="1552"/>
                <a:ext cx="3"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26" name="Line 809"/>
              <p:cNvSpPr>
                <a:spLocks noChangeShapeType="1"/>
              </p:cNvSpPr>
              <p:nvPr/>
            </p:nvSpPr>
            <p:spPr bwMode="auto">
              <a:xfrm flipH="1">
                <a:off x="2595"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27" name="Line 810"/>
              <p:cNvSpPr>
                <a:spLocks noChangeShapeType="1"/>
              </p:cNvSpPr>
              <p:nvPr/>
            </p:nvSpPr>
            <p:spPr bwMode="auto">
              <a:xfrm flipH="1">
                <a:off x="2587"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28" name="Line 811"/>
              <p:cNvSpPr>
                <a:spLocks noChangeShapeType="1"/>
              </p:cNvSpPr>
              <p:nvPr/>
            </p:nvSpPr>
            <p:spPr bwMode="auto">
              <a:xfrm flipH="1">
                <a:off x="2579"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29" name="Line 812"/>
              <p:cNvSpPr>
                <a:spLocks noChangeShapeType="1"/>
              </p:cNvSpPr>
              <p:nvPr/>
            </p:nvSpPr>
            <p:spPr bwMode="auto">
              <a:xfrm flipH="1">
                <a:off x="2574"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30" name="Line 813"/>
              <p:cNvSpPr>
                <a:spLocks noChangeShapeType="1"/>
              </p:cNvSpPr>
              <p:nvPr/>
            </p:nvSpPr>
            <p:spPr bwMode="auto">
              <a:xfrm flipH="1">
                <a:off x="2566"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31" name="Line 814"/>
              <p:cNvSpPr>
                <a:spLocks noChangeShapeType="1"/>
              </p:cNvSpPr>
              <p:nvPr/>
            </p:nvSpPr>
            <p:spPr bwMode="auto">
              <a:xfrm flipH="1">
                <a:off x="2559"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32" name="Freeform 815"/>
              <p:cNvSpPr>
                <a:spLocks/>
              </p:cNvSpPr>
              <p:nvPr/>
            </p:nvSpPr>
            <p:spPr bwMode="auto">
              <a:xfrm>
                <a:off x="2553" y="1555"/>
                <a:ext cx="3" cy="1"/>
              </a:xfrm>
              <a:custGeom>
                <a:avLst/>
                <a:gdLst>
                  <a:gd name="T0" fmla="*/ 3 w 3"/>
                  <a:gd name="T1" fmla="*/ 0 h 1"/>
                  <a:gd name="T2" fmla="*/ 3 w 3"/>
                  <a:gd name="T3" fmla="*/ 0 h 1"/>
                  <a:gd name="T4" fmla="*/ 3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3" y="0"/>
                    </a:moveTo>
                    <a:lnTo>
                      <a:pt x="3"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933" name="Line 816"/>
              <p:cNvSpPr>
                <a:spLocks noChangeShapeType="1"/>
              </p:cNvSpPr>
              <p:nvPr/>
            </p:nvSpPr>
            <p:spPr bwMode="auto">
              <a:xfrm flipH="1">
                <a:off x="2546"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34" name="Line 817"/>
              <p:cNvSpPr>
                <a:spLocks noChangeShapeType="1"/>
              </p:cNvSpPr>
              <p:nvPr/>
            </p:nvSpPr>
            <p:spPr bwMode="auto">
              <a:xfrm flipH="1">
                <a:off x="2538"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35" name="Line 818"/>
              <p:cNvSpPr>
                <a:spLocks noChangeShapeType="1"/>
              </p:cNvSpPr>
              <p:nvPr/>
            </p:nvSpPr>
            <p:spPr bwMode="auto">
              <a:xfrm flipH="1">
                <a:off x="2533" y="1555"/>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36" name="Line 819"/>
              <p:cNvSpPr>
                <a:spLocks noChangeShapeType="1"/>
              </p:cNvSpPr>
              <p:nvPr/>
            </p:nvSpPr>
            <p:spPr bwMode="auto">
              <a:xfrm flipH="1">
                <a:off x="2525"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37" name="Line 820"/>
              <p:cNvSpPr>
                <a:spLocks noChangeShapeType="1"/>
              </p:cNvSpPr>
              <p:nvPr/>
            </p:nvSpPr>
            <p:spPr bwMode="auto">
              <a:xfrm flipH="1">
                <a:off x="2517"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38" name="Line 821"/>
              <p:cNvSpPr>
                <a:spLocks noChangeShapeType="1"/>
              </p:cNvSpPr>
              <p:nvPr/>
            </p:nvSpPr>
            <p:spPr bwMode="auto">
              <a:xfrm flipH="1">
                <a:off x="2510" y="155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39" name="Line 822"/>
              <p:cNvSpPr>
                <a:spLocks noChangeShapeType="1"/>
              </p:cNvSpPr>
              <p:nvPr/>
            </p:nvSpPr>
            <p:spPr bwMode="auto">
              <a:xfrm flipH="1" flipV="1">
                <a:off x="2504" y="1552"/>
                <a:ext cx="6"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40" name="Line 823"/>
              <p:cNvSpPr>
                <a:spLocks noChangeShapeType="1"/>
              </p:cNvSpPr>
              <p:nvPr/>
            </p:nvSpPr>
            <p:spPr bwMode="auto">
              <a:xfrm flipH="1">
                <a:off x="2497"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41" name="Line 824"/>
              <p:cNvSpPr>
                <a:spLocks noChangeShapeType="1"/>
              </p:cNvSpPr>
              <p:nvPr/>
            </p:nvSpPr>
            <p:spPr bwMode="auto">
              <a:xfrm flipH="1">
                <a:off x="2489"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42" name="Freeform 825"/>
              <p:cNvSpPr>
                <a:spLocks/>
              </p:cNvSpPr>
              <p:nvPr/>
            </p:nvSpPr>
            <p:spPr bwMode="auto">
              <a:xfrm>
                <a:off x="2484" y="1552"/>
                <a:ext cx="2" cy="1"/>
              </a:xfrm>
              <a:custGeom>
                <a:avLst/>
                <a:gdLst>
                  <a:gd name="T0" fmla="*/ 2 w 2"/>
                  <a:gd name="T1" fmla="*/ 0 h 1"/>
                  <a:gd name="T2" fmla="*/ 2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2"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943" name="Line 826"/>
              <p:cNvSpPr>
                <a:spLocks noChangeShapeType="1"/>
              </p:cNvSpPr>
              <p:nvPr/>
            </p:nvSpPr>
            <p:spPr bwMode="auto">
              <a:xfrm flipH="1">
                <a:off x="2476"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44" name="Line 827"/>
              <p:cNvSpPr>
                <a:spLocks noChangeShapeType="1"/>
              </p:cNvSpPr>
              <p:nvPr/>
            </p:nvSpPr>
            <p:spPr bwMode="auto">
              <a:xfrm flipH="1">
                <a:off x="2468"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45" name="Line 828"/>
              <p:cNvSpPr>
                <a:spLocks noChangeShapeType="1"/>
              </p:cNvSpPr>
              <p:nvPr/>
            </p:nvSpPr>
            <p:spPr bwMode="auto">
              <a:xfrm flipH="1">
                <a:off x="2463" y="1552"/>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46" name="Line 829"/>
              <p:cNvSpPr>
                <a:spLocks noChangeShapeType="1"/>
              </p:cNvSpPr>
              <p:nvPr/>
            </p:nvSpPr>
            <p:spPr bwMode="auto">
              <a:xfrm flipH="1">
                <a:off x="2455" y="155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47" name="Line 830"/>
              <p:cNvSpPr>
                <a:spLocks noChangeShapeType="1"/>
              </p:cNvSpPr>
              <p:nvPr/>
            </p:nvSpPr>
            <p:spPr bwMode="auto">
              <a:xfrm flipH="1">
                <a:off x="2448"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48" name="Line 831"/>
              <p:cNvSpPr>
                <a:spLocks noChangeShapeType="1"/>
              </p:cNvSpPr>
              <p:nvPr/>
            </p:nvSpPr>
            <p:spPr bwMode="auto">
              <a:xfrm flipH="1">
                <a:off x="2440" y="155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49" name="Line 832"/>
              <p:cNvSpPr>
                <a:spLocks noChangeShapeType="1"/>
              </p:cNvSpPr>
              <p:nvPr/>
            </p:nvSpPr>
            <p:spPr bwMode="auto">
              <a:xfrm flipH="1" flipV="1">
                <a:off x="2435" y="1550"/>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0" name="Line 833"/>
              <p:cNvSpPr>
                <a:spLocks noChangeShapeType="1"/>
              </p:cNvSpPr>
              <p:nvPr/>
            </p:nvSpPr>
            <p:spPr bwMode="auto">
              <a:xfrm flipH="1">
                <a:off x="2427"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1" name="Line 834"/>
              <p:cNvSpPr>
                <a:spLocks noChangeShapeType="1"/>
              </p:cNvSpPr>
              <p:nvPr/>
            </p:nvSpPr>
            <p:spPr bwMode="auto">
              <a:xfrm flipH="1">
                <a:off x="2419"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2" name="Line 835"/>
              <p:cNvSpPr>
                <a:spLocks noChangeShapeType="1"/>
              </p:cNvSpPr>
              <p:nvPr/>
            </p:nvSpPr>
            <p:spPr bwMode="auto">
              <a:xfrm flipH="1">
                <a:off x="2414"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3" name="Line 836"/>
              <p:cNvSpPr>
                <a:spLocks noChangeShapeType="1"/>
              </p:cNvSpPr>
              <p:nvPr/>
            </p:nvSpPr>
            <p:spPr bwMode="auto">
              <a:xfrm flipH="1">
                <a:off x="2406" y="155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4" name="Line 837"/>
              <p:cNvSpPr>
                <a:spLocks noChangeShapeType="1"/>
              </p:cNvSpPr>
              <p:nvPr/>
            </p:nvSpPr>
            <p:spPr bwMode="auto">
              <a:xfrm flipH="1" flipV="1">
                <a:off x="2399" y="1547"/>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5" name="Line 838"/>
              <p:cNvSpPr>
                <a:spLocks noChangeShapeType="1"/>
              </p:cNvSpPr>
              <p:nvPr/>
            </p:nvSpPr>
            <p:spPr bwMode="auto">
              <a:xfrm flipH="1">
                <a:off x="2393" y="1547"/>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6" name="Line 839"/>
              <p:cNvSpPr>
                <a:spLocks noChangeShapeType="1"/>
              </p:cNvSpPr>
              <p:nvPr/>
            </p:nvSpPr>
            <p:spPr bwMode="auto">
              <a:xfrm flipH="1">
                <a:off x="2386" y="15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7" name="Line 840"/>
              <p:cNvSpPr>
                <a:spLocks noChangeShapeType="1"/>
              </p:cNvSpPr>
              <p:nvPr/>
            </p:nvSpPr>
            <p:spPr bwMode="auto">
              <a:xfrm flipH="1">
                <a:off x="2378" y="154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8" name="Line 841"/>
              <p:cNvSpPr>
                <a:spLocks noChangeShapeType="1"/>
              </p:cNvSpPr>
              <p:nvPr/>
            </p:nvSpPr>
            <p:spPr bwMode="auto">
              <a:xfrm flipH="1">
                <a:off x="2373" y="1547"/>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59" name="Line 842"/>
              <p:cNvSpPr>
                <a:spLocks noChangeShapeType="1"/>
              </p:cNvSpPr>
              <p:nvPr/>
            </p:nvSpPr>
            <p:spPr bwMode="auto">
              <a:xfrm flipH="1">
                <a:off x="2365" y="154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60" name="Freeform 843"/>
              <p:cNvSpPr>
                <a:spLocks/>
              </p:cNvSpPr>
              <p:nvPr/>
            </p:nvSpPr>
            <p:spPr bwMode="auto">
              <a:xfrm>
                <a:off x="2357" y="1545"/>
                <a:ext cx="5" cy="1"/>
              </a:xfrm>
              <a:custGeom>
                <a:avLst/>
                <a:gdLst>
                  <a:gd name="T0" fmla="*/ 5 w 5"/>
                  <a:gd name="T1" fmla="*/ 0 h 1"/>
                  <a:gd name="T2" fmla="*/ 3 w 5"/>
                  <a:gd name="T3" fmla="*/ 0 h 1"/>
                  <a:gd name="T4" fmla="*/ 0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3" y="0"/>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961" name="Line 844"/>
              <p:cNvSpPr>
                <a:spLocks noChangeShapeType="1"/>
              </p:cNvSpPr>
              <p:nvPr/>
            </p:nvSpPr>
            <p:spPr bwMode="auto">
              <a:xfrm flipH="1">
                <a:off x="2352" y="1545"/>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62" name="Line 845"/>
              <p:cNvSpPr>
                <a:spLocks noChangeShapeType="1"/>
              </p:cNvSpPr>
              <p:nvPr/>
            </p:nvSpPr>
            <p:spPr bwMode="auto">
              <a:xfrm flipH="1" flipV="1">
                <a:off x="2344" y="1542"/>
                <a:ext cx="6"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63" name="Line 846"/>
              <p:cNvSpPr>
                <a:spLocks noChangeShapeType="1"/>
              </p:cNvSpPr>
              <p:nvPr/>
            </p:nvSpPr>
            <p:spPr bwMode="auto">
              <a:xfrm flipH="1">
                <a:off x="2337" y="154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64" name="Line 847"/>
              <p:cNvSpPr>
                <a:spLocks noChangeShapeType="1"/>
              </p:cNvSpPr>
              <p:nvPr/>
            </p:nvSpPr>
            <p:spPr bwMode="auto">
              <a:xfrm flipH="1">
                <a:off x="2329" y="154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65" name="Line 848"/>
              <p:cNvSpPr>
                <a:spLocks noChangeShapeType="1"/>
              </p:cNvSpPr>
              <p:nvPr/>
            </p:nvSpPr>
            <p:spPr bwMode="auto">
              <a:xfrm flipH="1" flipV="1">
                <a:off x="2324" y="1540"/>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66" name="Line 849"/>
              <p:cNvSpPr>
                <a:spLocks noChangeShapeType="1"/>
              </p:cNvSpPr>
              <p:nvPr/>
            </p:nvSpPr>
            <p:spPr bwMode="auto">
              <a:xfrm flipH="1">
                <a:off x="2316" y="154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67" name="Line 850"/>
              <p:cNvSpPr>
                <a:spLocks noChangeShapeType="1"/>
              </p:cNvSpPr>
              <p:nvPr/>
            </p:nvSpPr>
            <p:spPr bwMode="auto">
              <a:xfrm flipH="1">
                <a:off x="2308" y="154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68" name="Line 851"/>
              <p:cNvSpPr>
                <a:spLocks noChangeShapeType="1"/>
              </p:cNvSpPr>
              <p:nvPr/>
            </p:nvSpPr>
            <p:spPr bwMode="auto">
              <a:xfrm flipH="1">
                <a:off x="2303" y="153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69" name="Line 852"/>
              <p:cNvSpPr>
                <a:spLocks noChangeShapeType="1"/>
              </p:cNvSpPr>
              <p:nvPr/>
            </p:nvSpPr>
            <p:spPr bwMode="auto">
              <a:xfrm flipH="1">
                <a:off x="2295" y="153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0" name="Line 853"/>
              <p:cNvSpPr>
                <a:spLocks noChangeShapeType="1"/>
              </p:cNvSpPr>
              <p:nvPr/>
            </p:nvSpPr>
            <p:spPr bwMode="auto">
              <a:xfrm flipH="1">
                <a:off x="2288" y="153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1" name="Line 854"/>
              <p:cNvSpPr>
                <a:spLocks noChangeShapeType="1"/>
              </p:cNvSpPr>
              <p:nvPr/>
            </p:nvSpPr>
            <p:spPr bwMode="auto">
              <a:xfrm flipH="1">
                <a:off x="2282" y="1534"/>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2" name="Line 855"/>
              <p:cNvSpPr>
                <a:spLocks noChangeShapeType="1"/>
              </p:cNvSpPr>
              <p:nvPr/>
            </p:nvSpPr>
            <p:spPr bwMode="auto">
              <a:xfrm flipH="1">
                <a:off x="2275" y="153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3" name="Line 856"/>
              <p:cNvSpPr>
                <a:spLocks noChangeShapeType="1"/>
              </p:cNvSpPr>
              <p:nvPr/>
            </p:nvSpPr>
            <p:spPr bwMode="auto">
              <a:xfrm flipH="1">
                <a:off x="2269" y="1532"/>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4" name="Line 857"/>
              <p:cNvSpPr>
                <a:spLocks noChangeShapeType="1"/>
              </p:cNvSpPr>
              <p:nvPr/>
            </p:nvSpPr>
            <p:spPr bwMode="auto">
              <a:xfrm flipH="1">
                <a:off x="2262" y="1529"/>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5" name="Line 858"/>
              <p:cNvSpPr>
                <a:spLocks noChangeShapeType="1"/>
              </p:cNvSpPr>
              <p:nvPr/>
            </p:nvSpPr>
            <p:spPr bwMode="auto">
              <a:xfrm flipH="1" flipV="1">
                <a:off x="2254" y="1527"/>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6" name="Line 859"/>
              <p:cNvSpPr>
                <a:spLocks noChangeShapeType="1"/>
              </p:cNvSpPr>
              <p:nvPr/>
            </p:nvSpPr>
            <p:spPr bwMode="auto">
              <a:xfrm flipH="1" flipV="1">
                <a:off x="2249" y="1524"/>
                <a:ext cx="2"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7" name="Line 860"/>
              <p:cNvSpPr>
                <a:spLocks noChangeShapeType="1"/>
              </p:cNvSpPr>
              <p:nvPr/>
            </p:nvSpPr>
            <p:spPr bwMode="auto">
              <a:xfrm flipH="1">
                <a:off x="2241" y="1524"/>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8" name="Line 861"/>
              <p:cNvSpPr>
                <a:spLocks noChangeShapeType="1"/>
              </p:cNvSpPr>
              <p:nvPr/>
            </p:nvSpPr>
            <p:spPr bwMode="auto">
              <a:xfrm flipH="1">
                <a:off x="2236" y="1522"/>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79" name="Line 862"/>
              <p:cNvSpPr>
                <a:spLocks noChangeShapeType="1"/>
              </p:cNvSpPr>
              <p:nvPr/>
            </p:nvSpPr>
            <p:spPr bwMode="auto">
              <a:xfrm flipH="1" flipV="1">
                <a:off x="2228" y="1519"/>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80" name="Freeform 863"/>
              <p:cNvSpPr>
                <a:spLocks/>
              </p:cNvSpPr>
              <p:nvPr/>
            </p:nvSpPr>
            <p:spPr bwMode="auto">
              <a:xfrm>
                <a:off x="2223" y="1516"/>
                <a:ext cx="3" cy="3"/>
              </a:xfrm>
              <a:custGeom>
                <a:avLst/>
                <a:gdLst>
                  <a:gd name="T0" fmla="*/ 3 w 3"/>
                  <a:gd name="T1" fmla="*/ 3 h 3"/>
                  <a:gd name="T2" fmla="*/ 0 w 3"/>
                  <a:gd name="T3" fmla="*/ 0 h 3"/>
                  <a:gd name="T4" fmla="*/ 0 w 3"/>
                  <a:gd name="T5" fmla="*/ 0 h 3"/>
                  <a:gd name="T6" fmla="*/ 0 60000 65536"/>
                  <a:gd name="T7" fmla="*/ 0 60000 65536"/>
                  <a:gd name="T8" fmla="*/ 0 60000 65536"/>
                </a:gdLst>
                <a:ahLst/>
                <a:cxnLst>
                  <a:cxn ang="T6">
                    <a:pos x="T0" y="T1"/>
                  </a:cxn>
                  <a:cxn ang="T7">
                    <a:pos x="T2" y="T3"/>
                  </a:cxn>
                  <a:cxn ang="T8">
                    <a:pos x="T4" y="T5"/>
                  </a:cxn>
                </a:cxnLst>
                <a:rect l="0" t="0" r="r" b="b"/>
                <a:pathLst>
                  <a:path w="3" h="3">
                    <a:moveTo>
                      <a:pt x="3" y="3"/>
                    </a:move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981" name="Line 864"/>
              <p:cNvSpPr>
                <a:spLocks noChangeShapeType="1"/>
              </p:cNvSpPr>
              <p:nvPr/>
            </p:nvSpPr>
            <p:spPr bwMode="auto">
              <a:xfrm flipH="1" flipV="1">
                <a:off x="2215" y="1511"/>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82" name="Line 865"/>
              <p:cNvSpPr>
                <a:spLocks noChangeShapeType="1"/>
              </p:cNvSpPr>
              <p:nvPr/>
            </p:nvSpPr>
            <p:spPr bwMode="auto">
              <a:xfrm flipH="1" flipV="1">
                <a:off x="2210" y="1509"/>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83" name="Freeform 866"/>
              <p:cNvSpPr>
                <a:spLocks/>
              </p:cNvSpPr>
              <p:nvPr/>
            </p:nvSpPr>
            <p:spPr bwMode="auto">
              <a:xfrm>
                <a:off x="2208" y="1501"/>
                <a:ext cx="2" cy="5"/>
              </a:xfrm>
              <a:custGeom>
                <a:avLst/>
                <a:gdLst>
                  <a:gd name="T0" fmla="*/ 2 w 2"/>
                  <a:gd name="T1" fmla="*/ 5 h 5"/>
                  <a:gd name="T2" fmla="*/ 2 w 2"/>
                  <a:gd name="T3" fmla="*/ 5 h 5"/>
                  <a:gd name="T4" fmla="*/ 0 w 2"/>
                  <a:gd name="T5" fmla="*/ 0 h 5"/>
                  <a:gd name="T6" fmla="*/ 0 60000 65536"/>
                  <a:gd name="T7" fmla="*/ 0 60000 65536"/>
                  <a:gd name="T8" fmla="*/ 0 60000 65536"/>
                </a:gdLst>
                <a:ahLst/>
                <a:cxnLst>
                  <a:cxn ang="T6">
                    <a:pos x="T0" y="T1"/>
                  </a:cxn>
                  <a:cxn ang="T7">
                    <a:pos x="T2" y="T3"/>
                  </a:cxn>
                  <a:cxn ang="T8">
                    <a:pos x="T4" y="T5"/>
                  </a:cxn>
                </a:cxnLst>
                <a:rect l="0" t="0" r="r" b="b"/>
                <a:pathLst>
                  <a:path w="2" h="5">
                    <a:moveTo>
                      <a:pt x="2" y="5"/>
                    </a:moveTo>
                    <a:lnTo>
                      <a:pt x="2" y="5"/>
                    </a:lnTo>
                    <a:lnTo>
                      <a:pt x="0"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984" name="Line 867"/>
              <p:cNvSpPr>
                <a:spLocks noChangeShapeType="1"/>
              </p:cNvSpPr>
              <p:nvPr/>
            </p:nvSpPr>
            <p:spPr bwMode="auto">
              <a:xfrm flipV="1">
                <a:off x="2208" y="1496"/>
                <a:ext cx="1"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85" name="Line 868"/>
              <p:cNvSpPr>
                <a:spLocks noChangeShapeType="1"/>
              </p:cNvSpPr>
              <p:nvPr/>
            </p:nvSpPr>
            <p:spPr bwMode="auto">
              <a:xfrm flipV="1">
                <a:off x="2210" y="1491"/>
                <a:ext cx="3"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86" name="Line 869"/>
              <p:cNvSpPr>
                <a:spLocks noChangeShapeType="1"/>
              </p:cNvSpPr>
              <p:nvPr/>
            </p:nvSpPr>
            <p:spPr bwMode="auto">
              <a:xfrm flipV="1">
                <a:off x="2215" y="1485"/>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87" name="Freeform 870"/>
              <p:cNvSpPr>
                <a:spLocks/>
              </p:cNvSpPr>
              <p:nvPr/>
            </p:nvSpPr>
            <p:spPr bwMode="auto">
              <a:xfrm>
                <a:off x="2220" y="1483"/>
                <a:ext cx="6" cy="2"/>
              </a:xfrm>
              <a:custGeom>
                <a:avLst/>
                <a:gdLst>
                  <a:gd name="T0" fmla="*/ 0 w 6"/>
                  <a:gd name="T1" fmla="*/ 2 h 2"/>
                  <a:gd name="T2" fmla="*/ 3 w 6"/>
                  <a:gd name="T3" fmla="*/ 0 h 2"/>
                  <a:gd name="T4" fmla="*/ 6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3" y="0"/>
                    </a:lnTo>
                    <a:lnTo>
                      <a:pt x="6"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988" name="Line 871"/>
              <p:cNvSpPr>
                <a:spLocks noChangeShapeType="1"/>
              </p:cNvSpPr>
              <p:nvPr/>
            </p:nvSpPr>
            <p:spPr bwMode="auto">
              <a:xfrm flipV="1">
                <a:off x="2228" y="1480"/>
                <a:ext cx="3"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89" name="Freeform 872"/>
              <p:cNvSpPr>
                <a:spLocks/>
              </p:cNvSpPr>
              <p:nvPr/>
            </p:nvSpPr>
            <p:spPr bwMode="auto">
              <a:xfrm>
                <a:off x="2233" y="1478"/>
                <a:ext cx="6" cy="2"/>
              </a:xfrm>
              <a:custGeom>
                <a:avLst/>
                <a:gdLst>
                  <a:gd name="T0" fmla="*/ 0 w 6"/>
                  <a:gd name="T1" fmla="*/ 2 h 2"/>
                  <a:gd name="T2" fmla="*/ 0 w 6"/>
                  <a:gd name="T3" fmla="*/ 0 h 2"/>
                  <a:gd name="T4" fmla="*/ 6 w 6"/>
                  <a:gd name="T5" fmla="*/ 0 h 2"/>
                  <a:gd name="T6" fmla="*/ 0 60000 65536"/>
                  <a:gd name="T7" fmla="*/ 0 60000 65536"/>
                  <a:gd name="T8" fmla="*/ 0 60000 65536"/>
                </a:gdLst>
                <a:ahLst/>
                <a:cxnLst>
                  <a:cxn ang="T6">
                    <a:pos x="T0" y="T1"/>
                  </a:cxn>
                  <a:cxn ang="T7">
                    <a:pos x="T2" y="T3"/>
                  </a:cxn>
                  <a:cxn ang="T8">
                    <a:pos x="T4" y="T5"/>
                  </a:cxn>
                </a:cxnLst>
                <a:rect l="0" t="0" r="r" b="b"/>
                <a:pathLst>
                  <a:path w="6" h="2">
                    <a:moveTo>
                      <a:pt x="0" y="2"/>
                    </a:moveTo>
                    <a:lnTo>
                      <a:pt x="0" y="0"/>
                    </a:lnTo>
                    <a:lnTo>
                      <a:pt x="6"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990" name="Line 873"/>
              <p:cNvSpPr>
                <a:spLocks noChangeShapeType="1"/>
              </p:cNvSpPr>
              <p:nvPr/>
            </p:nvSpPr>
            <p:spPr bwMode="auto">
              <a:xfrm flipV="1">
                <a:off x="2241" y="1475"/>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91" name="Line 874"/>
              <p:cNvSpPr>
                <a:spLocks noChangeShapeType="1"/>
              </p:cNvSpPr>
              <p:nvPr/>
            </p:nvSpPr>
            <p:spPr bwMode="auto">
              <a:xfrm>
                <a:off x="2246" y="147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92" name="Line 875"/>
              <p:cNvSpPr>
                <a:spLocks noChangeShapeType="1"/>
              </p:cNvSpPr>
              <p:nvPr/>
            </p:nvSpPr>
            <p:spPr bwMode="auto">
              <a:xfrm>
                <a:off x="2254" y="147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93" name="Line 876"/>
              <p:cNvSpPr>
                <a:spLocks noChangeShapeType="1"/>
              </p:cNvSpPr>
              <p:nvPr/>
            </p:nvSpPr>
            <p:spPr bwMode="auto">
              <a:xfrm flipV="1">
                <a:off x="2262" y="1470"/>
                <a:ext cx="2"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94" name="Line 877"/>
              <p:cNvSpPr>
                <a:spLocks noChangeShapeType="1"/>
              </p:cNvSpPr>
              <p:nvPr/>
            </p:nvSpPr>
            <p:spPr bwMode="auto">
              <a:xfrm>
                <a:off x="2267" y="14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95" name="Line 878"/>
              <p:cNvSpPr>
                <a:spLocks noChangeShapeType="1"/>
              </p:cNvSpPr>
              <p:nvPr/>
            </p:nvSpPr>
            <p:spPr bwMode="auto">
              <a:xfrm>
                <a:off x="2275" y="146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996" name="Line 879"/>
              <p:cNvSpPr>
                <a:spLocks noChangeShapeType="1"/>
              </p:cNvSpPr>
              <p:nvPr/>
            </p:nvSpPr>
            <p:spPr bwMode="auto">
              <a:xfrm flipV="1">
                <a:off x="2280" y="1465"/>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grpSp>
        <p:sp>
          <p:nvSpPr>
            <p:cNvPr id="56605" name="Line 880"/>
            <p:cNvSpPr>
              <a:spLocks noChangeShapeType="1"/>
            </p:cNvSpPr>
            <p:nvPr/>
          </p:nvSpPr>
          <p:spPr bwMode="auto">
            <a:xfrm>
              <a:off x="2520" y="1388"/>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06" name="Line 881"/>
            <p:cNvSpPr>
              <a:spLocks noChangeShapeType="1"/>
            </p:cNvSpPr>
            <p:nvPr/>
          </p:nvSpPr>
          <p:spPr bwMode="auto">
            <a:xfrm flipV="1">
              <a:off x="2527" y="1385"/>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07" name="Line 882"/>
            <p:cNvSpPr>
              <a:spLocks noChangeShapeType="1"/>
            </p:cNvSpPr>
            <p:nvPr/>
          </p:nvSpPr>
          <p:spPr bwMode="auto">
            <a:xfrm>
              <a:off x="2532" y="1385"/>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08" name="Freeform 883"/>
            <p:cNvSpPr>
              <a:spLocks/>
            </p:cNvSpPr>
            <p:nvPr/>
          </p:nvSpPr>
          <p:spPr bwMode="auto">
            <a:xfrm>
              <a:off x="2540" y="1385"/>
              <a:ext cx="5" cy="1"/>
            </a:xfrm>
            <a:custGeom>
              <a:avLst/>
              <a:gdLst>
                <a:gd name="T0" fmla="*/ 0 w 5"/>
                <a:gd name="T1" fmla="*/ 0 h 1588"/>
                <a:gd name="T2" fmla="*/ 0 w 5"/>
                <a:gd name="T3" fmla="*/ 0 h 1588"/>
                <a:gd name="T4" fmla="*/ 2147483647 w 5"/>
                <a:gd name="T5" fmla="*/ 0 h 1588"/>
                <a:gd name="T6" fmla="*/ 0 60000 65536"/>
                <a:gd name="T7" fmla="*/ 0 60000 65536"/>
                <a:gd name="T8" fmla="*/ 0 60000 65536"/>
              </a:gdLst>
              <a:ahLst/>
              <a:cxnLst>
                <a:cxn ang="T6">
                  <a:pos x="T0" y="T1"/>
                </a:cxn>
                <a:cxn ang="T7">
                  <a:pos x="T2" y="T3"/>
                </a:cxn>
                <a:cxn ang="T8">
                  <a:pos x="T4" y="T5"/>
                </a:cxn>
              </a:cxnLst>
              <a:rect l="0" t="0" r="r" b="b"/>
              <a:pathLst>
                <a:path w="5" h="1588">
                  <a:moveTo>
                    <a:pt x="0" y="0"/>
                  </a:moveTo>
                  <a:lnTo>
                    <a:pt x="0" y="0"/>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609" name="Line 884"/>
            <p:cNvSpPr>
              <a:spLocks noChangeShapeType="1"/>
            </p:cNvSpPr>
            <p:nvPr/>
          </p:nvSpPr>
          <p:spPr bwMode="auto">
            <a:xfrm>
              <a:off x="2548" y="1383"/>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10" name="Line 885"/>
            <p:cNvSpPr>
              <a:spLocks noChangeShapeType="1"/>
            </p:cNvSpPr>
            <p:nvPr/>
          </p:nvSpPr>
          <p:spPr bwMode="auto">
            <a:xfrm>
              <a:off x="2553" y="1383"/>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11" name="Line 886"/>
            <p:cNvSpPr>
              <a:spLocks noChangeShapeType="1"/>
            </p:cNvSpPr>
            <p:nvPr/>
          </p:nvSpPr>
          <p:spPr bwMode="auto">
            <a:xfrm>
              <a:off x="2561" y="1383"/>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12" name="Line 887"/>
            <p:cNvSpPr>
              <a:spLocks noChangeShapeType="1"/>
            </p:cNvSpPr>
            <p:nvPr/>
          </p:nvSpPr>
          <p:spPr bwMode="auto">
            <a:xfrm>
              <a:off x="2569" y="138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13" name="Line 888"/>
            <p:cNvSpPr>
              <a:spLocks noChangeShapeType="1"/>
            </p:cNvSpPr>
            <p:nvPr/>
          </p:nvSpPr>
          <p:spPr bwMode="auto">
            <a:xfrm>
              <a:off x="2574" y="138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14" name="Line 889"/>
            <p:cNvSpPr>
              <a:spLocks noChangeShapeType="1"/>
            </p:cNvSpPr>
            <p:nvPr/>
          </p:nvSpPr>
          <p:spPr bwMode="auto">
            <a:xfrm flipV="1">
              <a:off x="2582" y="1377"/>
              <a:ext cx="5" cy="3"/>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15" name="Freeform 890"/>
            <p:cNvSpPr>
              <a:spLocks/>
            </p:cNvSpPr>
            <p:nvPr/>
          </p:nvSpPr>
          <p:spPr bwMode="auto">
            <a:xfrm>
              <a:off x="2589" y="1377"/>
              <a:ext cx="5" cy="1"/>
            </a:xfrm>
            <a:custGeom>
              <a:avLst/>
              <a:gdLst>
                <a:gd name="T0" fmla="*/ 0 w 5"/>
                <a:gd name="T1" fmla="*/ 0 h 1588"/>
                <a:gd name="T2" fmla="*/ 2147483647 w 5"/>
                <a:gd name="T3" fmla="*/ 0 h 1588"/>
                <a:gd name="T4" fmla="*/ 2147483647 w 5"/>
                <a:gd name="T5" fmla="*/ 0 h 1588"/>
                <a:gd name="T6" fmla="*/ 0 60000 65536"/>
                <a:gd name="T7" fmla="*/ 0 60000 65536"/>
                <a:gd name="T8" fmla="*/ 0 60000 65536"/>
              </a:gdLst>
              <a:ahLst/>
              <a:cxnLst>
                <a:cxn ang="T6">
                  <a:pos x="T0" y="T1"/>
                </a:cxn>
                <a:cxn ang="T7">
                  <a:pos x="T2" y="T3"/>
                </a:cxn>
                <a:cxn ang="T8">
                  <a:pos x="T4" y="T5"/>
                </a:cxn>
              </a:cxnLst>
              <a:rect l="0" t="0" r="r" b="b"/>
              <a:pathLst>
                <a:path w="5" h="1588">
                  <a:moveTo>
                    <a:pt x="0" y="0"/>
                  </a:moveTo>
                  <a:lnTo>
                    <a:pt x="3" y="0"/>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616" name="Line 891"/>
            <p:cNvSpPr>
              <a:spLocks noChangeShapeType="1"/>
            </p:cNvSpPr>
            <p:nvPr/>
          </p:nvSpPr>
          <p:spPr bwMode="auto">
            <a:xfrm>
              <a:off x="2597" y="1377"/>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17" name="Line 892"/>
            <p:cNvSpPr>
              <a:spLocks noChangeShapeType="1"/>
            </p:cNvSpPr>
            <p:nvPr/>
          </p:nvSpPr>
          <p:spPr bwMode="auto">
            <a:xfrm>
              <a:off x="2602" y="1377"/>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18" name="Line 893"/>
            <p:cNvSpPr>
              <a:spLocks noChangeShapeType="1"/>
            </p:cNvSpPr>
            <p:nvPr/>
          </p:nvSpPr>
          <p:spPr bwMode="auto">
            <a:xfrm flipV="1">
              <a:off x="2610" y="1375"/>
              <a:ext cx="5"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19" name="Line 894"/>
            <p:cNvSpPr>
              <a:spLocks noChangeShapeType="1"/>
            </p:cNvSpPr>
            <p:nvPr/>
          </p:nvSpPr>
          <p:spPr bwMode="auto">
            <a:xfrm>
              <a:off x="2618" y="1375"/>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20" name="Line 895"/>
            <p:cNvSpPr>
              <a:spLocks noChangeShapeType="1"/>
            </p:cNvSpPr>
            <p:nvPr/>
          </p:nvSpPr>
          <p:spPr bwMode="auto">
            <a:xfrm>
              <a:off x="2623" y="137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21" name="Line 896"/>
            <p:cNvSpPr>
              <a:spLocks noChangeShapeType="1"/>
            </p:cNvSpPr>
            <p:nvPr/>
          </p:nvSpPr>
          <p:spPr bwMode="auto">
            <a:xfrm>
              <a:off x="2631" y="1375"/>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22" name="Line 897"/>
            <p:cNvSpPr>
              <a:spLocks noChangeShapeType="1"/>
            </p:cNvSpPr>
            <p:nvPr/>
          </p:nvSpPr>
          <p:spPr bwMode="auto">
            <a:xfrm>
              <a:off x="2638" y="1375"/>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23" name="Line 898"/>
            <p:cNvSpPr>
              <a:spLocks noChangeShapeType="1"/>
            </p:cNvSpPr>
            <p:nvPr/>
          </p:nvSpPr>
          <p:spPr bwMode="auto">
            <a:xfrm>
              <a:off x="2643" y="1372"/>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24" name="Freeform 899"/>
            <p:cNvSpPr>
              <a:spLocks/>
            </p:cNvSpPr>
            <p:nvPr/>
          </p:nvSpPr>
          <p:spPr bwMode="auto">
            <a:xfrm>
              <a:off x="2651" y="1372"/>
              <a:ext cx="5" cy="1"/>
            </a:xfrm>
            <a:custGeom>
              <a:avLst/>
              <a:gdLst>
                <a:gd name="T0" fmla="*/ 0 w 5"/>
                <a:gd name="T1" fmla="*/ 0 h 1587"/>
                <a:gd name="T2" fmla="*/ 0 w 5"/>
                <a:gd name="T3" fmla="*/ 0 h 1587"/>
                <a:gd name="T4" fmla="*/ 2147483647 w 5"/>
                <a:gd name="T5" fmla="*/ 0 h 1587"/>
                <a:gd name="T6" fmla="*/ 0 60000 65536"/>
                <a:gd name="T7" fmla="*/ 0 60000 65536"/>
                <a:gd name="T8" fmla="*/ 0 60000 65536"/>
              </a:gdLst>
              <a:ahLst/>
              <a:cxnLst>
                <a:cxn ang="T6">
                  <a:pos x="T0" y="T1"/>
                </a:cxn>
                <a:cxn ang="T7">
                  <a:pos x="T2" y="T3"/>
                </a:cxn>
                <a:cxn ang="T8">
                  <a:pos x="T4" y="T5"/>
                </a:cxn>
              </a:cxnLst>
              <a:rect l="0" t="0" r="r" b="b"/>
              <a:pathLst>
                <a:path w="5" h="1587">
                  <a:moveTo>
                    <a:pt x="0" y="0"/>
                  </a:moveTo>
                  <a:lnTo>
                    <a:pt x="0" y="0"/>
                  </a:ln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625" name="Line 900"/>
            <p:cNvSpPr>
              <a:spLocks noChangeShapeType="1"/>
            </p:cNvSpPr>
            <p:nvPr/>
          </p:nvSpPr>
          <p:spPr bwMode="auto">
            <a:xfrm>
              <a:off x="2659" y="137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26" name="Line 901"/>
            <p:cNvSpPr>
              <a:spLocks noChangeShapeType="1"/>
            </p:cNvSpPr>
            <p:nvPr/>
          </p:nvSpPr>
          <p:spPr bwMode="auto">
            <a:xfrm>
              <a:off x="2664" y="137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27" name="Line 902"/>
            <p:cNvSpPr>
              <a:spLocks noChangeShapeType="1"/>
            </p:cNvSpPr>
            <p:nvPr/>
          </p:nvSpPr>
          <p:spPr bwMode="auto">
            <a:xfrm>
              <a:off x="2672" y="137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28" name="Line 903"/>
            <p:cNvSpPr>
              <a:spLocks noChangeShapeType="1"/>
            </p:cNvSpPr>
            <p:nvPr/>
          </p:nvSpPr>
          <p:spPr bwMode="auto">
            <a:xfrm>
              <a:off x="2680" y="1372"/>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29" name="Line 904"/>
            <p:cNvSpPr>
              <a:spLocks noChangeShapeType="1"/>
            </p:cNvSpPr>
            <p:nvPr/>
          </p:nvSpPr>
          <p:spPr bwMode="auto">
            <a:xfrm flipV="1">
              <a:off x="2687" y="1370"/>
              <a:ext cx="3" cy="2"/>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30" name="Line 905"/>
            <p:cNvSpPr>
              <a:spLocks noChangeShapeType="1"/>
            </p:cNvSpPr>
            <p:nvPr/>
          </p:nvSpPr>
          <p:spPr bwMode="auto">
            <a:xfrm>
              <a:off x="2693" y="13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31" name="Line 906"/>
            <p:cNvSpPr>
              <a:spLocks noChangeShapeType="1"/>
            </p:cNvSpPr>
            <p:nvPr/>
          </p:nvSpPr>
          <p:spPr bwMode="auto">
            <a:xfrm>
              <a:off x="2700" y="13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32" name="Line 907"/>
            <p:cNvSpPr>
              <a:spLocks noChangeShapeType="1"/>
            </p:cNvSpPr>
            <p:nvPr/>
          </p:nvSpPr>
          <p:spPr bwMode="auto">
            <a:xfrm>
              <a:off x="2708" y="1370"/>
              <a:ext cx="3"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33" name="Freeform 908"/>
            <p:cNvSpPr>
              <a:spLocks/>
            </p:cNvSpPr>
            <p:nvPr/>
          </p:nvSpPr>
          <p:spPr bwMode="auto">
            <a:xfrm>
              <a:off x="2713" y="1370"/>
              <a:ext cx="5" cy="1"/>
            </a:xfrm>
            <a:custGeom>
              <a:avLst/>
              <a:gdLst>
                <a:gd name="T0" fmla="*/ 0 w 5"/>
                <a:gd name="T1" fmla="*/ 0 h 1587"/>
                <a:gd name="T2" fmla="*/ 2147483647 w 5"/>
                <a:gd name="T3" fmla="*/ 0 h 1587"/>
                <a:gd name="T4" fmla="*/ 2147483647 w 5"/>
                <a:gd name="T5" fmla="*/ 0 h 1587"/>
                <a:gd name="T6" fmla="*/ 0 60000 65536"/>
                <a:gd name="T7" fmla="*/ 0 60000 65536"/>
                <a:gd name="T8" fmla="*/ 0 60000 65536"/>
              </a:gdLst>
              <a:ahLst/>
              <a:cxnLst>
                <a:cxn ang="T6">
                  <a:pos x="T0" y="T1"/>
                </a:cxn>
                <a:cxn ang="T7">
                  <a:pos x="T2" y="T3"/>
                </a:cxn>
                <a:cxn ang="T8">
                  <a:pos x="T4" y="T5"/>
                </a:cxn>
              </a:cxnLst>
              <a:rect l="0" t="0" r="r" b="b"/>
              <a:pathLst>
                <a:path w="5" h="1587">
                  <a:moveTo>
                    <a:pt x="0" y="0"/>
                  </a:moveTo>
                  <a:lnTo>
                    <a:pt x="5" y="0"/>
                  </a:lnTo>
                </a:path>
              </a:pathLst>
            </a:custGeom>
            <a:noFill/>
            <a:ln w="0">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634" name="Line 909"/>
            <p:cNvSpPr>
              <a:spLocks noChangeShapeType="1"/>
            </p:cNvSpPr>
            <p:nvPr/>
          </p:nvSpPr>
          <p:spPr bwMode="auto">
            <a:xfrm>
              <a:off x="2721" y="13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35" name="Line 910"/>
            <p:cNvSpPr>
              <a:spLocks noChangeShapeType="1"/>
            </p:cNvSpPr>
            <p:nvPr/>
          </p:nvSpPr>
          <p:spPr bwMode="auto">
            <a:xfrm>
              <a:off x="2729" y="1370"/>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36" name="Line 911"/>
            <p:cNvSpPr>
              <a:spLocks noChangeShapeType="1"/>
            </p:cNvSpPr>
            <p:nvPr/>
          </p:nvSpPr>
          <p:spPr bwMode="auto">
            <a:xfrm>
              <a:off x="2734" y="13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37" name="Line 912"/>
            <p:cNvSpPr>
              <a:spLocks noChangeShapeType="1"/>
            </p:cNvSpPr>
            <p:nvPr/>
          </p:nvSpPr>
          <p:spPr bwMode="auto">
            <a:xfrm>
              <a:off x="2742" y="13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38" name="Line 913"/>
            <p:cNvSpPr>
              <a:spLocks noChangeShapeType="1"/>
            </p:cNvSpPr>
            <p:nvPr/>
          </p:nvSpPr>
          <p:spPr bwMode="auto">
            <a:xfrm>
              <a:off x="2749" y="13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39" name="Line 914"/>
            <p:cNvSpPr>
              <a:spLocks noChangeShapeType="1"/>
            </p:cNvSpPr>
            <p:nvPr/>
          </p:nvSpPr>
          <p:spPr bwMode="auto">
            <a:xfrm>
              <a:off x="2754" y="1370"/>
              <a:ext cx="6"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40" name="Line 915"/>
            <p:cNvSpPr>
              <a:spLocks noChangeShapeType="1"/>
            </p:cNvSpPr>
            <p:nvPr/>
          </p:nvSpPr>
          <p:spPr bwMode="auto">
            <a:xfrm>
              <a:off x="2762" y="13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41" name="Line 916"/>
            <p:cNvSpPr>
              <a:spLocks noChangeShapeType="1"/>
            </p:cNvSpPr>
            <p:nvPr/>
          </p:nvSpPr>
          <p:spPr bwMode="auto">
            <a:xfrm>
              <a:off x="2770" y="13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42" name="Line 917"/>
            <p:cNvSpPr>
              <a:spLocks noChangeShapeType="1"/>
            </p:cNvSpPr>
            <p:nvPr/>
          </p:nvSpPr>
          <p:spPr bwMode="auto">
            <a:xfrm>
              <a:off x="2778" y="1370"/>
              <a:ext cx="2"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43" name="Line 918"/>
            <p:cNvSpPr>
              <a:spLocks noChangeShapeType="1"/>
            </p:cNvSpPr>
            <p:nvPr/>
          </p:nvSpPr>
          <p:spPr bwMode="auto">
            <a:xfrm>
              <a:off x="2783" y="1370"/>
              <a:ext cx="5" cy="1"/>
            </a:xfrm>
            <a:prstGeom prst="line">
              <a:avLst/>
            </a:prstGeom>
            <a:noFill/>
            <a:ln w="0">
              <a:solidFill>
                <a:srgbClr val="605D5C"/>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6644" name="Freeform 919"/>
            <p:cNvSpPr>
              <a:spLocks noEditPoints="1"/>
            </p:cNvSpPr>
            <p:nvPr/>
          </p:nvSpPr>
          <p:spPr bwMode="auto">
            <a:xfrm>
              <a:off x="1407" y="1442"/>
              <a:ext cx="697" cy="10"/>
            </a:xfrm>
            <a:custGeom>
              <a:avLst/>
              <a:gdLst>
                <a:gd name="T0" fmla="*/ 2147483647 w 697"/>
                <a:gd name="T1" fmla="*/ 0 h 10"/>
                <a:gd name="T2" fmla="*/ 2147483647 w 697"/>
                <a:gd name="T3" fmla="*/ 2147483647 h 10"/>
                <a:gd name="T4" fmla="*/ 2147483647 w 697"/>
                <a:gd name="T5" fmla="*/ 2147483647 h 10"/>
                <a:gd name="T6" fmla="*/ 2147483647 w 697"/>
                <a:gd name="T7" fmla="*/ 2147483647 h 10"/>
                <a:gd name="T8" fmla="*/ 2147483647 w 697"/>
                <a:gd name="T9" fmla="*/ 2147483647 h 10"/>
                <a:gd name="T10" fmla="*/ 2147483647 w 697"/>
                <a:gd name="T11" fmla="*/ 2147483647 h 10"/>
                <a:gd name="T12" fmla="*/ 2147483647 w 697"/>
                <a:gd name="T13" fmla="*/ 2147483647 h 10"/>
                <a:gd name="T14" fmla="*/ 2147483647 w 697"/>
                <a:gd name="T15" fmla="*/ 2147483647 h 10"/>
                <a:gd name="T16" fmla="*/ 2147483647 w 697"/>
                <a:gd name="T17" fmla="*/ 0 h 10"/>
                <a:gd name="T18" fmla="*/ 0 w 697"/>
                <a:gd name="T19" fmla="*/ 2147483647 h 10"/>
                <a:gd name="T20" fmla="*/ 0 w 697"/>
                <a:gd name="T21" fmla="*/ 2147483647 h 10"/>
                <a:gd name="T22" fmla="*/ 0 w 697"/>
                <a:gd name="T23" fmla="*/ 2147483647 h 10"/>
                <a:gd name="T24" fmla="*/ 0 w 697"/>
                <a:gd name="T25" fmla="*/ 2147483647 h 10"/>
                <a:gd name="T26" fmla="*/ 0 w 697"/>
                <a:gd name="T27" fmla="*/ 0 h 10"/>
                <a:gd name="T28" fmla="*/ 0 w 697"/>
                <a:gd name="T29" fmla="*/ 2147483647 h 10"/>
                <a:gd name="T30" fmla="*/ 0 w 697"/>
                <a:gd name="T31" fmla="*/ 2147483647 h 10"/>
                <a:gd name="T32" fmla="*/ 0 w 697"/>
                <a:gd name="T33" fmla="*/ 2147483647 h 10"/>
                <a:gd name="T34" fmla="*/ 0 w 697"/>
                <a:gd name="T35" fmla="*/ 2147483647 h 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7" h="10">
                  <a:moveTo>
                    <a:pt x="694" y="0"/>
                  </a:moveTo>
                  <a:lnTo>
                    <a:pt x="694" y="3"/>
                  </a:lnTo>
                  <a:lnTo>
                    <a:pt x="697" y="5"/>
                  </a:lnTo>
                  <a:lnTo>
                    <a:pt x="694" y="8"/>
                  </a:lnTo>
                  <a:lnTo>
                    <a:pt x="694" y="10"/>
                  </a:lnTo>
                  <a:lnTo>
                    <a:pt x="694" y="8"/>
                  </a:lnTo>
                  <a:lnTo>
                    <a:pt x="694" y="5"/>
                  </a:lnTo>
                  <a:lnTo>
                    <a:pt x="694" y="3"/>
                  </a:lnTo>
                  <a:lnTo>
                    <a:pt x="694" y="0"/>
                  </a:lnTo>
                  <a:close/>
                  <a:moveTo>
                    <a:pt x="0" y="10"/>
                  </a:moveTo>
                  <a:lnTo>
                    <a:pt x="0" y="8"/>
                  </a:lnTo>
                  <a:lnTo>
                    <a:pt x="0" y="5"/>
                  </a:lnTo>
                  <a:lnTo>
                    <a:pt x="0" y="3"/>
                  </a:lnTo>
                  <a:lnTo>
                    <a:pt x="0" y="0"/>
                  </a:lnTo>
                  <a:lnTo>
                    <a:pt x="0" y="3"/>
                  </a:lnTo>
                  <a:lnTo>
                    <a:pt x="0" y="5"/>
                  </a:lnTo>
                  <a:lnTo>
                    <a:pt x="0" y="8"/>
                  </a:lnTo>
                  <a:lnTo>
                    <a:pt x="0" y="10"/>
                  </a:lnTo>
                  <a:close/>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45" name="Freeform 920"/>
            <p:cNvSpPr>
              <a:spLocks noEditPoints="1"/>
            </p:cNvSpPr>
            <p:nvPr/>
          </p:nvSpPr>
          <p:spPr bwMode="auto">
            <a:xfrm>
              <a:off x="1407" y="1439"/>
              <a:ext cx="697" cy="16"/>
            </a:xfrm>
            <a:custGeom>
              <a:avLst/>
              <a:gdLst>
                <a:gd name="T0" fmla="*/ 2147483647 w 697"/>
                <a:gd name="T1" fmla="*/ 0 h 16"/>
                <a:gd name="T2" fmla="*/ 2147483647 w 697"/>
                <a:gd name="T3" fmla="*/ 2147483647 h 16"/>
                <a:gd name="T4" fmla="*/ 2147483647 w 697"/>
                <a:gd name="T5" fmla="*/ 2147483647 h 16"/>
                <a:gd name="T6" fmla="*/ 2147483647 w 697"/>
                <a:gd name="T7" fmla="*/ 2147483647 h 16"/>
                <a:gd name="T8" fmla="*/ 2147483647 w 697"/>
                <a:gd name="T9" fmla="*/ 2147483647 h 16"/>
                <a:gd name="T10" fmla="*/ 2147483647 w 697"/>
                <a:gd name="T11" fmla="*/ 2147483647 h 16"/>
                <a:gd name="T12" fmla="*/ 2147483647 w 697"/>
                <a:gd name="T13" fmla="*/ 2147483647 h 16"/>
                <a:gd name="T14" fmla="*/ 2147483647 w 697"/>
                <a:gd name="T15" fmla="*/ 2147483647 h 16"/>
                <a:gd name="T16" fmla="*/ 2147483647 w 697"/>
                <a:gd name="T17" fmla="*/ 0 h 16"/>
                <a:gd name="T18" fmla="*/ 2147483647 w 697"/>
                <a:gd name="T19" fmla="*/ 2147483647 h 16"/>
                <a:gd name="T20" fmla="*/ 0 w 697"/>
                <a:gd name="T21" fmla="*/ 2147483647 h 16"/>
                <a:gd name="T22" fmla="*/ 0 w 697"/>
                <a:gd name="T23" fmla="*/ 2147483647 h 16"/>
                <a:gd name="T24" fmla="*/ 0 w 697"/>
                <a:gd name="T25" fmla="*/ 2147483647 h 16"/>
                <a:gd name="T26" fmla="*/ 2147483647 w 697"/>
                <a:gd name="T27" fmla="*/ 0 h 16"/>
                <a:gd name="T28" fmla="*/ 2147483647 w 697"/>
                <a:gd name="T29" fmla="*/ 2147483647 h 16"/>
                <a:gd name="T30" fmla="*/ 2147483647 w 697"/>
                <a:gd name="T31" fmla="*/ 2147483647 h 16"/>
                <a:gd name="T32" fmla="*/ 2147483647 w 697"/>
                <a:gd name="T33" fmla="*/ 2147483647 h 16"/>
                <a:gd name="T34" fmla="*/ 2147483647 w 697"/>
                <a:gd name="T35" fmla="*/ 2147483647 h 1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97" h="16">
                  <a:moveTo>
                    <a:pt x="692" y="0"/>
                  </a:moveTo>
                  <a:lnTo>
                    <a:pt x="694" y="3"/>
                  </a:lnTo>
                  <a:lnTo>
                    <a:pt x="697" y="8"/>
                  </a:lnTo>
                  <a:lnTo>
                    <a:pt x="694" y="11"/>
                  </a:lnTo>
                  <a:lnTo>
                    <a:pt x="692" y="16"/>
                  </a:lnTo>
                  <a:lnTo>
                    <a:pt x="692" y="11"/>
                  </a:lnTo>
                  <a:lnTo>
                    <a:pt x="692" y="8"/>
                  </a:lnTo>
                  <a:lnTo>
                    <a:pt x="692" y="3"/>
                  </a:lnTo>
                  <a:lnTo>
                    <a:pt x="692" y="0"/>
                  </a:lnTo>
                  <a:close/>
                  <a:moveTo>
                    <a:pt x="3" y="16"/>
                  </a:moveTo>
                  <a:lnTo>
                    <a:pt x="0" y="11"/>
                  </a:lnTo>
                  <a:lnTo>
                    <a:pt x="0" y="8"/>
                  </a:lnTo>
                  <a:lnTo>
                    <a:pt x="0" y="3"/>
                  </a:lnTo>
                  <a:lnTo>
                    <a:pt x="3" y="0"/>
                  </a:lnTo>
                  <a:lnTo>
                    <a:pt x="3" y="3"/>
                  </a:lnTo>
                  <a:lnTo>
                    <a:pt x="3" y="8"/>
                  </a:lnTo>
                  <a:lnTo>
                    <a:pt x="3" y="11"/>
                  </a:lnTo>
                  <a:lnTo>
                    <a:pt x="3" y="16"/>
                  </a:lnTo>
                  <a:close/>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46" name="Freeform 921"/>
            <p:cNvSpPr>
              <a:spLocks noEditPoints="1"/>
            </p:cNvSpPr>
            <p:nvPr/>
          </p:nvSpPr>
          <p:spPr bwMode="auto">
            <a:xfrm>
              <a:off x="1407" y="1437"/>
              <a:ext cx="694" cy="20"/>
            </a:xfrm>
            <a:custGeom>
              <a:avLst/>
              <a:gdLst>
                <a:gd name="T0" fmla="*/ 2147483647 w 694"/>
                <a:gd name="T1" fmla="*/ 2147483647 h 20"/>
                <a:gd name="T2" fmla="*/ 2147483647 w 694"/>
                <a:gd name="T3" fmla="*/ 2147483647 h 20"/>
                <a:gd name="T4" fmla="*/ 2147483647 w 694"/>
                <a:gd name="T5" fmla="*/ 2147483647 h 20"/>
                <a:gd name="T6" fmla="*/ 2147483647 w 694"/>
                <a:gd name="T7" fmla="*/ 2147483647 h 20"/>
                <a:gd name="T8" fmla="*/ 2147483647 w 694"/>
                <a:gd name="T9" fmla="*/ 0 h 20"/>
                <a:gd name="T10" fmla="*/ 2147483647 w 694"/>
                <a:gd name="T11" fmla="*/ 2147483647 h 20"/>
                <a:gd name="T12" fmla="*/ 2147483647 w 694"/>
                <a:gd name="T13" fmla="*/ 2147483647 h 20"/>
                <a:gd name="T14" fmla="*/ 2147483647 w 694"/>
                <a:gd name="T15" fmla="*/ 2147483647 h 20"/>
                <a:gd name="T16" fmla="*/ 2147483647 w 694"/>
                <a:gd name="T17" fmla="*/ 2147483647 h 20"/>
                <a:gd name="T18" fmla="*/ 2147483647 w 694"/>
                <a:gd name="T19" fmla="*/ 2147483647 h 20"/>
                <a:gd name="T20" fmla="*/ 2147483647 w 694"/>
                <a:gd name="T21" fmla="*/ 2147483647 h 20"/>
                <a:gd name="T22" fmla="*/ 2147483647 w 694"/>
                <a:gd name="T23" fmla="*/ 2147483647 h 20"/>
                <a:gd name="T24" fmla="*/ 2147483647 w 694"/>
                <a:gd name="T25" fmla="*/ 2147483647 h 20"/>
                <a:gd name="T26" fmla="*/ 0 w 694"/>
                <a:gd name="T27" fmla="*/ 2147483647 h 20"/>
                <a:gd name="T28" fmla="*/ 0 w 694"/>
                <a:gd name="T29" fmla="*/ 2147483647 h 20"/>
                <a:gd name="T30" fmla="*/ 0 w 694"/>
                <a:gd name="T31" fmla="*/ 2147483647 h 20"/>
                <a:gd name="T32" fmla="*/ 0 w 694"/>
                <a:gd name="T33" fmla="*/ 2147483647 h 20"/>
                <a:gd name="T34" fmla="*/ 0 w 694"/>
                <a:gd name="T35" fmla="*/ 2147483647 h 20"/>
                <a:gd name="T36" fmla="*/ 2147483647 w 694"/>
                <a:gd name="T37" fmla="*/ 2147483647 h 20"/>
                <a:gd name="T38" fmla="*/ 2147483647 w 694"/>
                <a:gd name="T39" fmla="*/ 2147483647 h 20"/>
                <a:gd name="T40" fmla="*/ 2147483647 w 694"/>
                <a:gd name="T41" fmla="*/ 2147483647 h 20"/>
                <a:gd name="T42" fmla="*/ 2147483647 w 694"/>
                <a:gd name="T43" fmla="*/ 2147483647 h 20"/>
                <a:gd name="T44" fmla="*/ 2147483647 w 694"/>
                <a:gd name="T45" fmla="*/ 2147483647 h 20"/>
                <a:gd name="T46" fmla="*/ 2147483647 w 694"/>
                <a:gd name="T47" fmla="*/ 0 h 20"/>
                <a:gd name="T48" fmla="*/ 2147483647 w 694"/>
                <a:gd name="T49" fmla="*/ 2147483647 h 20"/>
                <a:gd name="T50" fmla="*/ 0 w 694"/>
                <a:gd name="T51" fmla="*/ 2147483647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94" h="20">
                  <a:moveTo>
                    <a:pt x="694" y="10"/>
                  </a:moveTo>
                  <a:lnTo>
                    <a:pt x="694" y="8"/>
                  </a:lnTo>
                  <a:lnTo>
                    <a:pt x="694" y="5"/>
                  </a:lnTo>
                  <a:lnTo>
                    <a:pt x="692" y="2"/>
                  </a:lnTo>
                  <a:lnTo>
                    <a:pt x="689" y="0"/>
                  </a:lnTo>
                  <a:lnTo>
                    <a:pt x="689" y="5"/>
                  </a:lnTo>
                  <a:lnTo>
                    <a:pt x="689" y="10"/>
                  </a:lnTo>
                  <a:lnTo>
                    <a:pt x="689" y="15"/>
                  </a:lnTo>
                  <a:lnTo>
                    <a:pt x="689" y="20"/>
                  </a:lnTo>
                  <a:lnTo>
                    <a:pt x="692" y="18"/>
                  </a:lnTo>
                  <a:lnTo>
                    <a:pt x="694" y="15"/>
                  </a:lnTo>
                  <a:lnTo>
                    <a:pt x="694" y="13"/>
                  </a:lnTo>
                  <a:lnTo>
                    <a:pt x="694" y="10"/>
                  </a:lnTo>
                  <a:close/>
                  <a:moveTo>
                    <a:pt x="0" y="5"/>
                  </a:moveTo>
                  <a:lnTo>
                    <a:pt x="0" y="8"/>
                  </a:lnTo>
                  <a:lnTo>
                    <a:pt x="0" y="10"/>
                  </a:lnTo>
                  <a:lnTo>
                    <a:pt x="0" y="13"/>
                  </a:lnTo>
                  <a:lnTo>
                    <a:pt x="0" y="15"/>
                  </a:lnTo>
                  <a:lnTo>
                    <a:pt x="3" y="18"/>
                  </a:lnTo>
                  <a:lnTo>
                    <a:pt x="5" y="20"/>
                  </a:lnTo>
                  <a:lnTo>
                    <a:pt x="5" y="15"/>
                  </a:lnTo>
                  <a:lnTo>
                    <a:pt x="5" y="10"/>
                  </a:lnTo>
                  <a:lnTo>
                    <a:pt x="5" y="5"/>
                  </a:lnTo>
                  <a:lnTo>
                    <a:pt x="5" y="0"/>
                  </a:lnTo>
                  <a:lnTo>
                    <a:pt x="3" y="2"/>
                  </a:lnTo>
                  <a:lnTo>
                    <a:pt x="0" y="5"/>
                  </a:lnTo>
                  <a:close/>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47" name="Freeform 922"/>
            <p:cNvSpPr>
              <a:spLocks noEditPoints="1"/>
            </p:cNvSpPr>
            <p:nvPr/>
          </p:nvSpPr>
          <p:spPr bwMode="auto">
            <a:xfrm>
              <a:off x="1410" y="1434"/>
              <a:ext cx="689" cy="26"/>
            </a:xfrm>
            <a:custGeom>
              <a:avLst/>
              <a:gdLst>
                <a:gd name="T0" fmla="*/ 2147483647 w 689"/>
                <a:gd name="T1" fmla="*/ 2147483647 h 26"/>
                <a:gd name="T2" fmla="*/ 2147483647 w 689"/>
                <a:gd name="T3" fmla="*/ 2147483647 h 26"/>
                <a:gd name="T4" fmla="*/ 2147483647 w 689"/>
                <a:gd name="T5" fmla="*/ 2147483647 h 26"/>
                <a:gd name="T6" fmla="*/ 2147483647 w 689"/>
                <a:gd name="T7" fmla="*/ 2147483647 h 26"/>
                <a:gd name="T8" fmla="*/ 2147483647 w 689"/>
                <a:gd name="T9" fmla="*/ 0 h 26"/>
                <a:gd name="T10" fmla="*/ 2147483647 w 689"/>
                <a:gd name="T11" fmla="*/ 2147483647 h 26"/>
                <a:gd name="T12" fmla="*/ 2147483647 w 689"/>
                <a:gd name="T13" fmla="*/ 2147483647 h 26"/>
                <a:gd name="T14" fmla="*/ 2147483647 w 689"/>
                <a:gd name="T15" fmla="*/ 2147483647 h 26"/>
                <a:gd name="T16" fmla="*/ 2147483647 w 689"/>
                <a:gd name="T17" fmla="*/ 2147483647 h 26"/>
                <a:gd name="T18" fmla="*/ 2147483647 w 689"/>
                <a:gd name="T19" fmla="*/ 2147483647 h 26"/>
                <a:gd name="T20" fmla="*/ 2147483647 w 689"/>
                <a:gd name="T21" fmla="*/ 2147483647 h 26"/>
                <a:gd name="T22" fmla="*/ 2147483647 w 689"/>
                <a:gd name="T23" fmla="*/ 2147483647 h 26"/>
                <a:gd name="T24" fmla="*/ 2147483647 w 689"/>
                <a:gd name="T25" fmla="*/ 2147483647 h 26"/>
                <a:gd name="T26" fmla="*/ 0 w 689"/>
                <a:gd name="T27" fmla="*/ 2147483647 h 26"/>
                <a:gd name="T28" fmla="*/ 0 w 689"/>
                <a:gd name="T29" fmla="*/ 2147483647 h 26"/>
                <a:gd name="T30" fmla="*/ 0 w 689"/>
                <a:gd name="T31" fmla="*/ 2147483647 h 26"/>
                <a:gd name="T32" fmla="*/ 0 w 689"/>
                <a:gd name="T33" fmla="*/ 2147483647 h 26"/>
                <a:gd name="T34" fmla="*/ 0 w 689"/>
                <a:gd name="T35" fmla="*/ 2147483647 h 26"/>
                <a:gd name="T36" fmla="*/ 2147483647 w 689"/>
                <a:gd name="T37" fmla="*/ 2147483647 h 26"/>
                <a:gd name="T38" fmla="*/ 2147483647 w 689"/>
                <a:gd name="T39" fmla="*/ 2147483647 h 26"/>
                <a:gd name="T40" fmla="*/ 2147483647 w 689"/>
                <a:gd name="T41" fmla="*/ 2147483647 h 26"/>
                <a:gd name="T42" fmla="*/ 2147483647 w 689"/>
                <a:gd name="T43" fmla="*/ 2147483647 h 26"/>
                <a:gd name="T44" fmla="*/ 2147483647 w 689"/>
                <a:gd name="T45" fmla="*/ 2147483647 h 26"/>
                <a:gd name="T46" fmla="*/ 2147483647 w 689"/>
                <a:gd name="T47" fmla="*/ 0 h 26"/>
                <a:gd name="T48" fmla="*/ 2147483647 w 689"/>
                <a:gd name="T49" fmla="*/ 2147483647 h 26"/>
                <a:gd name="T50" fmla="*/ 0 w 689"/>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89" h="26">
                  <a:moveTo>
                    <a:pt x="689" y="13"/>
                  </a:moveTo>
                  <a:lnTo>
                    <a:pt x="689" y="8"/>
                  </a:lnTo>
                  <a:lnTo>
                    <a:pt x="689" y="5"/>
                  </a:lnTo>
                  <a:lnTo>
                    <a:pt x="686" y="3"/>
                  </a:lnTo>
                  <a:lnTo>
                    <a:pt x="684" y="0"/>
                  </a:lnTo>
                  <a:lnTo>
                    <a:pt x="684" y="8"/>
                  </a:lnTo>
                  <a:lnTo>
                    <a:pt x="684" y="13"/>
                  </a:lnTo>
                  <a:lnTo>
                    <a:pt x="684" y="18"/>
                  </a:lnTo>
                  <a:lnTo>
                    <a:pt x="684" y="26"/>
                  </a:lnTo>
                  <a:lnTo>
                    <a:pt x="686" y="23"/>
                  </a:lnTo>
                  <a:lnTo>
                    <a:pt x="689" y="21"/>
                  </a:lnTo>
                  <a:lnTo>
                    <a:pt x="689" y="16"/>
                  </a:lnTo>
                  <a:lnTo>
                    <a:pt x="689" y="13"/>
                  </a:lnTo>
                  <a:close/>
                  <a:moveTo>
                    <a:pt x="0" y="5"/>
                  </a:moveTo>
                  <a:lnTo>
                    <a:pt x="0" y="8"/>
                  </a:lnTo>
                  <a:lnTo>
                    <a:pt x="0" y="13"/>
                  </a:lnTo>
                  <a:lnTo>
                    <a:pt x="0" y="16"/>
                  </a:lnTo>
                  <a:lnTo>
                    <a:pt x="0" y="21"/>
                  </a:lnTo>
                  <a:lnTo>
                    <a:pt x="2" y="23"/>
                  </a:lnTo>
                  <a:lnTo>
                    <a:pt x="5" y="26"/>
                  </a:lnTo>
                  <a:lnTo>
                    <a:pt x="5" y="18"/>
                  </a:lnTo>
                  <a:lnTo>
                    <a:pt x="5" y="13"/>
                  </a:lnTo>
                  <a:lnTo>
                    <a:pt x="5" y="8"/>
                  </a:lnTo>
                  <a:lnTo>
                    <a:pt x="5" y="0"/>
                  </a:lnTo>
                  <a:lnTo>
                    <a:pt x="2" y="3"/>
                  </a:lnTo>
                  <a:lnTo>
                    <a:pt x="0" y="5"/>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48" name="Freeform 923"/>
            <p:cNvSpPr>
              <a:spLocks noEditPoints="1"/>
            </p:cNvSpPr>
            <p:nvPr/>
          </p:nvSpPr>
          <p:spPr bwMode="auto">
            <a:xfrm>
              <a:off x="1412" y="1434"/>
              <a:ext cx="684" cy="26"/>
            </a:xfrm>
            <a:custGeom>
              <a:avLst/>
              <a:gdLst>
                <a:gd name="T0" fmla="*/ 2147483647 w 684"/>
                <a:gd name="T1" fmla="*/ 2147483647 h 26"/>
                <a:gd name="T2" fmla="*/ 2147483647 w 684"/>
                <a:gd name="T3" fmla="*/ 2147483647 h 26"/>
                <a:gd name="T4" fmla="*/ 2147483647 w 684"/>
                <a:gd name="T5" fmla="*/ 2147483647 h 26"/>
                <a:gd name="T6" fmla="*/ 2147483647 w 684"/>
                <a:gd name="T7" fmla="*/ 0 h 26"/>
                <a:gd name="T8" fmla="*/ 2147483647 w 684"/>
                <a:gd name="T9" fmla="*/ 0 h 26"/>
                <a:gd name="T10" fmla="*/ 2147483647 w 684"/>
                <a:gd name="T11" fmla="*/ 2147483647 h 26"/>
                <a:gd name="T12" fmla="*/ 2147483647 w 684"/>
                <a:gd name="T13" fmla="*/ 2147483647 h 26"/>
                <a:gd name="T14" fmla="*/ 2147483647 w 684"/>
                <a:gd name="T15" fmla="*/ 2147483647 h 26"/>
                <a:gd name="T16" fmla="*/ 2147483647 w 684"/>
                <a:gd name="T17" fmla="*/ 2147483647 h 26"/>
                <a:gd name="T18" fmla="*/ 2147483647 w 684"/>
                <a:gd name="T19" fmla="*/ 2147483647 h 26"/>
                <a:gd name="T20" fmla="*/ 2147483647 w 684"/>
                <a:gd name="T21" fmla="*/ 2147483647 h 26"/>
                <a:gd name="T22" fmla="*/ 2147483647 w 684"/>
                <a:gd name="T23" fmla="*/ 2147483647 h 26"/>
                <a:gd name="T24" fmla="*/ 2147483647 w 684"/>
                <a:gd name="T25" fmla="*/ 2147483647 h 26"/>
                <a:gd name="T26" fmla="*/ 0 w 684"/>
                <a:gd name="T27" fmla="*/ 2147483647 h 26"/>
                <a:gd name="T28" fmla="*/ 0 w 684"/>
                <a:gd name="T29" fmla="*/ 2147483647 h 26"/>
                <a:gd name="T30" fmla="*/ 0 w 684"/>
                <a:gd name="T31" fmla="*/ 2147483647 h 26"/>
                <a:gd name="T32" fmla="*/ 0 w 684"/>
                <a:gd name="T33" fmla="*/ 2147483647 h 26"/>
                <a:gd name="T34" fmla="*/ 0 w 684"/>
                <a:gd name="T35" fmla="*/ 2147483647 h 26"/>
                <a:gd name="T36" fmla="*/ 2147483647 w 684"/>
                <a:gd name="T37" fmla="*/ 2147483647 h 26"/>
                <a:gd name="T38" fmla="*/ 2147483647 w 684"/>
                <a:gd name="T39" fmla="*/ 2147483647 h 26"/>
                <a:gd name="T40" fmla="*/ 2147483647 w 684"/>
                <a:gd name="T41" fmla="*/ 2147483647 h 26"/>
                <a:gd name="T42" fmla="*/ 2147483647 w 684"/>
                <a:gd name="T43" fmla="*/ 2147483647 h 26"/>
                <a:gd name="T44" fmla="*/ 2147483647 w 684"/>
                <a:gd name="T45" fmla="*/ 2147483647 h 26"/>
                <a:gd name="T46" fmla="*/ 2147483647 w 684"/>
                <a:gd name="T47" fmla="*/ 0 h 26"/>
                <a:gd name="T48" fmla="*/ 2147483647 w 684"/>
                <a:gd name="T49" fmla="*/ 0 h 26"/>
                <a:gd name="T50" fmla="*/ 0 w 684"/>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84" h="26">
                  <a:moveTo>
                    <a:pt x="684" y="13"/>
                  </a:moveTo>
                  <a:lnTo>
                    <a:pt x="684" y="8"/>
                  </a:lnTo>
                  <a:lnTo>
                    <a:pt x="684" y="3"/>
                  </a:lnTo>
                  <a:lnTo>
                    <a:pt x="682" y="0"/>
                  </a:lnTo>
                  <a:lnTo>
                    <a:pt x="679" y="0"/>
                  </a:lnTo>
                  <a:lnTo>
                    <a:pt x="679" y="5"/>
                  </a:lnTo>
                  <a:lnTo>
                    <a:pt x="679" y="13"/>
                  </a:lnTo>
                  <a:lnTo>
                    <a:pt x="679" y="21"/>
                  </a:lnTo>
                  <a:lnTo>
                    <a:pt x="679" y="26"/>
                  </a:lnTo>
                  <a:lnTo>
                    <a:pt x="682" y="26"/>
                  </a:lnTo>
                  <a:lnTo>
                    <a:pt x="684" y="23"/>
                  </a:lnTo>
                  <a:lnTo>
                    <a:pt x="684" y="18"/>
                  </a:lnTo>
                  <a:lnTo>
                    <a:pt x="684" y="13"/>
                  </a:lnTo>
                  <a:close/>
                  <a:moveTo>
                    <a:pt x="0" y="3"/>
                  </a:moveTo>
                  <a:lnTo>
                    <a:pt x="0" y="8"/>
                  </a:lnTo>
                  <a:lnTo>
                    <a:pt x="0" y="13"/>
                  </a:lnTo>
                  <a:lnTo>
                    <a:pt x="0" y="18"/>
                  </a:lnTo>
                  <a:lnTo>
                    <a:pt x="0" y="23"/>
                  </a:lnTo>
                  <a:lnTo>
                    <a:pt x="3" y="26"/>
                  </a:lnTo>
                  <a:lnTo>
                    <a:pt x="5" y="26"/>
                  </a:lnTo>
                  <a:lnTo>
                    <a:pt x="5" y="21"/>
                  </a:lnTo>
                  <a:lnTo>
                    <a:pt x="5" y="13"/>
                  </a:lnTo>
                  <a:lnTo>
                    <a:pt x="5" y="5"/>
                  </a:lnTo>
                  <a:lnTo>
                    <a:pt x="5" y="0"/>
                  </a:lnTo>
                  <a:lnTo>
                    <a:pt x="3" y="0"/>
                  </a:lnTo>
                  <a:lnTo>
                    <a:pt x="0" y="3"/>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49" name="Freeform 924"/>
            <p:cNvSpPr>
              <a:spLocks noEditPoints="1"/>
            </p:cNvSpPr>
            <p:nvPr/>
          </p:nvSpPr>
          <p:spPr bwMode="auto">
            <a:xfrm>
              <a:off x="1415" y="1432"/>
              <a:ext cx="679" cy="31"/>
            </a:xfrm>
            <a:custGeom>
              <a:avLst/>
              <a:gdLst>
                <a:gd name="T0" fmla="*/ 2147483647 w 679"/>
                <a:gd name="T1" fmla="*/ 2147483647 h 31"/>
                <a:gd name="T2" fmla="*/ 2147483647 w 679"/>
                <a:gd name="T3" fmla="*/ 2147483647 h 31"/>
                <a:gd name="T4" fmla="*/ 2147483647 w 679"/>
                <a:gd name="T5" fmla="*/ 2147483647 h 31"/>
                <a:gd name="T6" fmla="*/ 2147483647 w 679"/>
                <a:gd name="T7" fmla="*/ 2147483647 h 31"/>
                <a:gd name="T8" fmla="*/ 2147483647 w 679"/>
                <a:gd name="T9" fmla="*/ 0 h 31"/>
                <a:gd name="T10" fmla="*/ 2147483647 w 679"/>
                <a:gd name="T11" fmla="*/ 2147483647 h 31"/>
                <a:gd name="T12" fmla="*/ 2147483647 w 679"/>
                <a:gd name="T13" fmla="*/ 2147483647 h 31"/>
                <a:gd name="T14" fmla="*/ 2147483647 w 679"/>
                <a:gd name="T15" fmla="*/ 2147483647 h 31"/>
                <a:gd name="T16" fmla="*/ 2147483647 w 679"/>
                <a:gd name="T17" fmla="*/ 2147483647 h 31"/>
                <a:gd name="T18" fmla="*/ 2147483647 w 679"/>
                <a:gd name="T19" fmla="*/ 2147483647 h 31"/>
                <a:gd name="T20" fmla="*/ 2147483647 w 679"/>
                <a:gd name="T21" fmla="*/ 2147483647 h 31"/>
                <a:gd name="T22" fmla="*/ 2147483647 w 679"/>
                <a:gd name="T23" fmla="*/ 2147483647 h 31"/>
                <a:gd name="T24" fmla="*/ 2147483647 w 679"/>
                <a:gd name="T25" fmla="*/ 2147483647 h 31"/>
                <a:gd name="T26" fmla="*/ 0 w 679"/>
                <a:gd name="T27" fmla="*/ 2147483647 h 31"/>
                <a:gd name="T28" fmla="*/ 0 w 679"/>
                <a:gd name="T29" fmla="*/ 2147483647 h 31"/>
                <a:gd name="T30" fmla="*/ 0 w 679"/>
                <a:gd name="T31" fmla="*/ 2147483647 h 31"/>
                <a:gd name="T32" fmla="*/ 0 w 679"/>
                <a:gd name="T33" fmla="*/ 2147483647 h 31"/>
                <a:gd name="T34" fmla="*/ 0 w 679"/>
                <a:gd name="T35" fmla="*/ 2147483647 h 31"/>
                <a:gd name="T36" fmla="*/ 2147483647 w 679"/>
                <a:gd name="T37" fmla="*/ 2147483647 h 31"/>
                <a:gd name="T38" fmla="*/ 2147483647 w 679"/>
                <a:gd name="T39" fmla="*/ 2147483647 h 31"/>
                <a:gd name="T40" fmla="*/ 2147483647 w 679"/>
                <a:gd name="T41" fmla="*/ 2147483647 h 31"/>
                <a:gd name="T42" fmla="*/ 2147483647 w 679"/>
                <a:gd name="T43" fmla="*/ 2147483647 h 31"/>
                <a:gd name="T44" fmla="*/ 2147483647 w 679"/>
                <a:gd name="T45" fmla="*/ 2147483647 h 31"/>
                <a:gd name="T46" fmla="*/ 2147483647 w 679"/>
                <a:gd name="T47" fmla="*/ 0 h 31"/>
                <a:gd name="T48" fmla="*/ 2147483647 w 679"/>
                <a:gd name="T49" fmla="*/ 2147483647 h 31"/>
                <a:gd name="T50" fmla="*/ 0 w 679"/>
                <a:gd name="T51" fmla="*/ 2147483647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79" h="31">
                  <a:moveTo>
                    <a:pt x="679" y="15"/>
                  </a:moveTo>
                  <a:lnTo>
                    <a:pt x="679" y="10"/>
                  </a:lnTo>
                  <a:lnTo>
                    <a:pt x="679" y="2"/>
                  </a:lnTo>
                  <a:lnTo>
                    <a:pt x="676" y="2"/>
                  </a:lnTo>
                  <a:lnTo>
                    <a:pt x="673" y="0"/>
                  </a:lnTo>
                  <a:lnTo>
                    <a:pt x="673" y="7"/>
                  </a:lnTo>
                  <a:lnTo>
                    <a:pt x="673" y="15"/>
                  </a:lnTo>
                  <a:lnTo>
                    <a:pt x="673" y="23"/>
                  </a:lnTo>
                  <a:lnTo>
                    <a:pt x="673" y="31"/>
                  </a:lnTo>
                  <a:lnTo>
                    <a:pt x="676" y="28"/>
                  </a:lnTo>
                  <a:lnTo>
                    <a:pt x="679" y="28"/>
                  </a:lnTo>
                  <a:lnTo>
                    <a:pt x="679" y="20"/>
                  </a:lnTo>
                  <a:lnTo>
                    <a:pt x="679" y="15"/>
                  </a:lnTo>
                  <a:close/>
                  <a:moveTo>
                    <a:pt x="0" y="2"/>
                  </a:moveTo>
                  <a:lnTo>
                    <a:pt x="0" y="10"/>
                  </a:lnTo>
                  <a:lnTo>
                    <a:pt x="0" y="15"/>
                  </a:lnTo>
                  <a:lnTo>
                    <a:pt x="0" y="20"/>
                  </a:lnTo>
                  <a:lnTo>
                    <a:pt x="0" y="28"/>
                  </a:lnTo>
                  <a:lnTo>
                    <a:pt x="2" y="28"/>
                  </a:lnTo>
                  <a:lnTo>
                    <a:pt x="5" y="31"/>
                  </a:lnTo>
                  <a:lnTo>
                    <a:pt x="5" y="23"/>
                  </a:lnTo>
                  <a:lnTo>
                    <a:pt x="5" y="15"/>
                  </a:lnTo>
                  <a:lnTo>
                    <a:pt x="5" y="7"/>
                  </a:lnTo>
                  <a:lnTo>
                    <a:pt x="5" y="0"/>
                  </a:lnTo>
                  <a:lnTo>
                    <a:pt x="2" y="2"/>
                  </a:lnTo>
                  <a:lnTo>
                    <a:pt x="0" y="2"/>
                  </a:lnTo>
                  <a:close/>
                </a:path>
              </a:pathLst>
            </a:custGeom>
            <a:solidFill>
              <a:srgbClr val="96959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0" name="Freeform 925"/>
            <p:cNvSpPr>
              <a:spLocks noEditPoints="1"/>
            </p:cNvSpPr>
            <p:nvPr/>
          </p:nvSpPr>
          <p:spPr bwMode="auto">
            <a:xfrm>
              <a:off x="1417" y="1429"/>
              <a:ext cx="674" cy="34"/>
            </a:xfrm>
            <a:custGeom>
              <a:avLst/>
              <a:gdLst>
                <a:gd name="T0" fmla="*/ 2147483647 w 674"/>
                <a:gd name="T1" fmla="*/ 2147483647 h 34"/>
                <a:gd name="T2" fmla="*/ 2147483647 w 674"/>
                <a:gd name="T3" fmla="*/ 2147483647 h 34"/>
                <a:gd name="T4" fmla="*/ 2147483647 w 674"/>
                <a:gd name="T5" fmla="*/ 2147483647 h 34"/>
                <a:gd name="T6" fmla="*/ 2147483647 w 674"/>
                <a:gd name="T7" fmla="*/ 2147483647 h 34"/>
                <a:gd name="T8" fmla="*/ 2147483647 w 674"/>
                <a:gd name="T9" fmla="*/ 0 h 34"/>
                <a:gd name="T10" fmla="*/ 2147483647 w 674"/>
                <a:gd name="T11" fmla="*/ 2147483647 h 34"/>
                <a:gd name="T12" fmla="*/ 2147483647 w 674"/>
                <a:gd name="T13" fmla="*/ 2147483647 h 34"/>
                <a:gd name="T14" fmla="*/ 2147483647 w 674"/>
                <a:gd name="T15" fmla="*/ 2147483647 h 34"/>
                <a:gd name="T16" fmla="*/ 2147483647 w 674"/>
                <a:gd name="T17" fmla="*/ 2147483647 h 34"/>
                <a:gd name="T18" fmla="*/ 2147483647 w 674"/>
                <a:gd name="T19" fmla="*/ 2147483647 h 34"/>
                <a:gd name="T20" fmla="*/ 2147483647 w 674"/>
                <a:gd name="T21" fmla="*/ 2147483647 h 34"/>
                <a:gd name="T22" fmla="*/ 2147483647 w 674"/>
                <a:gd name="T23" fmla="*/ 2147483647 h 34"/>
                <a:gd name="T24" fmla="*/ 2147483647 w 674"/>
                <a:gd name="T25" fmla="*/ 2147483647 h 34"/>
                <a:gd name="T26" fmla="*/ 0 w 674"/>
                <a:gd name="T27" fmla="*/ 2147483647 h 34"/>
                <a:gd name="T28" fmla="*/ 0 w 674"/>
                <a:gd name="T29" fmla="*/ 2147483647 h 34"/>
                <a:gd name="T30" fmla="*/ 0 w 674"/>
                <a:gd name="T31" fmla="*/ 2147483647 h 34"/>
                <a:gd name="T32" fmla="*/ 0 w 674"/>
                <a:gd name="T33" fmla="*/ 2147483647 h 34"/>
                <a:gd name="T34" fmla="*/ 0 w 674"/>
                <a:gd name="T35" fmla="*/ 2147483647 h 34"/>
                <a:gd name="T36" fmla="*/ 2147483647 w 674"/>
                <a:gd name="T37" fmla="*/ 2147483647 h 34"/>
                <a:gd name="T38" fmla="*/ 2147483647 w 674"/>
                <a:gd name="T39" fmla="*/ 2147483647 h 34"/>
                <a:gd name="T40" fmla="*/ 2147483647 w 674"/>
                <a:gd name="T41" fmla="*/ 2147483647 h 34"/>
                <a:gd name="T42" fmla="*/ 2147483647 w 674"/>
                <a:gd name="T43" fmla="*/ 2147483647 h 34"/>
                <a:gd name="T44" fmla="*/ 2147483647 w 674"/>
                <a:gd name="T45" fmla="*/ 2147483647 h 34"/>
                <a:gd name="T46" fmla="*/ 2147483647 w 674"/>
                <a:gd name="T47" fmla="*/ 0 h 34"/>
                <a:gd name="T48" fmla="*/ 2147483647 w 674"/>
                <a:gd name="T49" fmla="*/ 2147483647 h 34"/>
                <a:gd name="T50" fmla="*/ 0 w 674"/>
                <a:gd name="T51" fmla="*/ 2147483647 h 3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74" h="34">
                  <a:moveTo>
                    <a:pt x="674" y="18"/>
                  </a:moveTo>
                  <a:lnTo>
                    <a:pt x="674" y="10"/>
                  </a:lnTo>
                  <a:lnTo>
                    <a:pt x="674" y="5"/>
                  </a:lnTo>
                  <a:lnTo>
                    <a:pt x="671" y="3"/>
                  </a:lnTo>
                  <a:lnTo>
                    <a:pt x="669" y="0"/>
                  </a:lnTo>
                  <a:lnTo>
                    <a:pt x="669" y="10"/>
                  </a:lnTo>
                  <a:lnTo>
                    <a:pt x="669" y="18"/>
                  </a:lnTo>
                  <a:lnTo>
                    <a:pt x="669" y="26"/>
                  </a:lnTo>
                  <a:lnTo>
                    <a:pt x="669" y="34"/>
                  </a:lnTo>
                  <a:lnTo>
                    <a:pt x="671" y="34"/>
                  </a:lnTo>
                  <a:lnTo>
                    <a:pt x="674" y="31"/>
                  </a:lnTo>
                  <a:lnTo>
                    <a:pt x="674" y="26"/>
                  </a:lnTo>
                  <a:lnTo>
                    <a:pt x="674" y="18"/>
                  </a:lnTo>
                  <a:close/>
                  <a:moveTo>
                    <a:pt x="0" y="5"/>
                  </a:moveTo>
                  <a:lnTo>
                    <a:pt x="0" y="10"/>
                  </a:lnTo>
                  <a:lnTo>
                    <a:pt x="0" y="18"/>
                  </a:lnTo>
                  <a:lnTo>
                    <a:pt x="0" y="26"/>
                  </a:lnTo>
                  <a:lnTo>
                    <a:pt x="0" y="31"/>
                  </a:lnTo>
                  <a:lnTo>
                    <a:pt x="3" y="34"/>
                  </a:lnTo>
                  <a:lnTo>
                    <a:pt x="5" y="34"/>
                  </a:lnTo>
                  <a:lnTo>
                    <a:pt x="5" y="26"/>
                  </a:lnTo>
                  <a:lnTo>
                    <a:pt x="5" y="18"/>
                  </a:lnTo>
                  <a:lnTo>
                    <a:pt x="5" y="10"/>
                  </a:lnTo>
                  <a:lnTo>
                    <a:pt x="5" y="0"/>
                  </a:lnTo>
                  <a:lnTo>
                    <a:pt x="3" y="3"/>
                  </a:lnTo>
                  <a:lnTo>
                    <a:pt x="0" y="5"/>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1" name="Freeform 926"/>
            <p:cNvSpPr>
              <a:spLocks noEditPoints="1"/>
            </p:cNvSpPr>
            <p:nvPr/>
          </p:nvSpPr>
          <p:spPr bwMode="auto">
            <a:xfrm>
              <a:off x="1420" y="1429"/>
              <a:ext cx="668" cy="36"/>
            </a:xfrm>
            <a:custGeom>
              <a:avLst/>
              <a:gdLst>
                <a:gd name="T0" fmla="*/ 2147483647 w 668"/>
                <a:gd name="T1" fmla="*/ 2147483647 h 36"/>
                <a:gd name="T2" fmla="*/ 2147483647 w 668"/>
                <a:gd name="T3" fmla="*/ 2147483647 h 36"/>
                <a:gd name="T4" fmla="*/ 2147483647 w 668"/>
                <a:gd name="T5" fmla="*/ 2147483647 h 36"/>
                <a:gd name="T6" fmla="*/ 2147483647 w 668"/>
                <a:gd name="T7" fmla="*/ 0 h 36"/>
                <a:gd name="T8" fmla="*/ 2147483647 w 668"/>
                <a:gd name="T9" fmla="*/ 0 h 36"/>
                <a:gd name="T10" fmla="*/ 2147483647 w 668"/>
                <a:gd name="T11" fmla="*/ 2147483647 h 36"/>
                <a:gd name="T12" fmla="*/ 2147483647 w 668"/>
                <a:gd name="T13" fmla="*/ 2147483647 h 36"/>
                <a:gd name="T14" fmla="*/ 2147483647 w 668"/>
                <a:gd name="T15" fmla="*/ 2147483647 h 36"/>
                <a:gd name="T16" fmla="*/ 2147483647 w 668"/>
                <a:gd name="T17" fmla="*/ 2147483647 h 36"/>
                <a:gd name="T18" fmla="*/ 2147483647 w 668"/>
                <a:gd name="T19" fmla="*/ 2147483647 h 36"/>
                <a:gd name="T20" fmla="*/ 2147483647 w 668"/>
                <a:gd name="T21" fmla="*/ 2147483647 h 36"/>
                <a:gd name="T22" fmla="*/ 2147483647 w 668"/>
                <a:gd name="T23" fmla="*/ 2147483647 h 36"/>
                <a:gd name="T24" fmla="*/ 2147483647 w 668"/>
                <a:gd name="T25" fmla="*/ 2147483647 h 36"/>
                <a:gd name="T26" fmla="*/ 0 w 668"/>
                <a:gd name="T27" fmla="*/ 2147483647 h 36"/>
                <a:gd name="T28" fmla="*/ 0 w 668"/>
                <a:gd name="T29" fmla="*/ 2147483647 h 36"/>
                <a:gd name="T30" fmla="*/ 0 w 668"/>
                <a:gd name="T31" fmla="*/ 2147483647 h 36"/>
                <a:gd name="T32" fmla="*/ 0 w 668"/>
                <a:gd name="T33" fmla="*/ 2147483647 h 36"/>
                <a:gd name="T34" fmla="*/ 0 w 668"/>
                <a:gd name="T35" fmla="*/ 2147483647 h 36"/>
                <a:gd name="T36" fmla="*/ 2147483647 w 668"/>
                <a:gd name="T37" fmla="*/ 2147483647 h 36"/>
                <a:gd name="T38" fmla="*/ 2147483647 w 668"/>
                <a:gd name="T39" fmla="*/ 2147483647 h 36"/>
                <a:gd name="T40" fmla="*/ 2147483647 w 668"/>
                <a:gd name="T41" fmla="*/ 2147483647 h 36"/>
                <a:gd name="T42" fmla="*/ 2147483647 w 668"/>
                <a:gd name="T43" fmla="*/ 2147483647 h 36"/>
                <a:gd name="T44" fmla="*/ 2147483647 w 668"/>
                <a:gd name="T45" fmla="*/ 2147483647 h 36"/>
                <a:gd name="T46" fmla="*/ 2147483647 w 668"/>
                <a:gd name="T47" fmla="*/ 0 h 36"/>
                <a:gd name="T48" fmla="*/ 2147483647 w 668"/>
                <a:gd name="T49" fmla="*/ 0 h 36"/>
                <a:gd name="T50" fmla="*/ 0 w 668"/>
                <a:gd name="T51" fmla="*/ 2147483647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8" h="36">
                  <a:moveTo>
                    <a:pt x="668" y="18"/>
                  </a:moveTo>
                  <a:lnTo>
                    <a:pt x="668" y="10"/>
                  </a:lnTo>
                  <a:lnTo>
                    <a:pt x="668" y="3"/>
                  </a:lnTo>
                  <a:lnTo>
                    <a:pt x="666" y="0"/>
                  </a:lnTo>
                  <a:lnTo>
                    <a:pt x="663" y="0"/>
                  </a:lnTo>
                  <a:lnTo>
                    <a:pt x="663" y="8"/>
                  </a:lnTo>
                  <a:lnTo>
                    <a:pt x="663" y="18"/>
                  </a:lnTo>
                  <a:lnTo>
                    <a:pt x="663" y="26"/>
                  </a:lnTo>
                  <a:lnTo>
                    <a:pt x="663" y="36"/>
                  </a:lnTo>
                  <a:lnTo>
                    <a:pt x="666" y="34"/>
                  </a:lnTo>
                  <a:lnTo>
                    <a:pt x="668" y="34"/>
                  </a:lnTo>
                  <a:lnTo>
                    <a:pt x="668" y="26"/>
                  </a:lnTo>
                  <a:lnTo>
                    <a:pt x="668" y="18"/>
                  </a:lnTo>
                  <a:close/>
                  <a:moveTo>
                    <a:pt x="0" y="3"/>
                  </a:moveTo>
                  <a:lnTo>
                    <a:pt x="0" y="10"/>
                  </a:lnTo>
                  <a:lnTo>
                    <a:pt x="0" y="18"/>
                  </a:lnTo>
                  <a:lnTo>
                    <a:pt x="0" y="26"/>
                  </a:lnTo>
                  <a:lnTo>
                    <a:pt x="0" y="34"/>
                  </a:lnTo>
                  <a:lnTo>
                    <a:pt x="2" y="34"/>
                  </a:lnTo>
                  <a:lnTo>
                    <a:pt x="5" y="36"/>
                  </a:lnTo>
                  <a:lnTo>
                    <a:pt x="5" y="26"/>
                  </a:lnTo>
                  <a:lnTo>
                    <a:pt x="5" y="18"/>
                  </a:lnTo>
                  <a:lnTo>
                    <a:pt x="5" y="8"/>
                  </a:lnTo>
                  <a:lnTo>
                    <a:pt x="5" y="0"/>
                  </a:lnTo>
                  <a:lnTo>
                    <a:pt x="2" y="0"/>
                  </a:lnTo>
                  <a:lnTo>
                    <a:pt x="0" y="3"/>
                  </a:lnTo>
                  <a:close/>
                </a:path>
              </a:pathLst>
            </a:custGeom>
            <a:solidFill>
              <a:srgbClr val="979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2" name="Freeform 927"/>
            <p:cNvSpPr>
              <a:spLocks noEditPoints="1"/>
            </p:cNvSpPr>
            <p:nvPr/>
          </p:nvSpPr>
          <p:spPr bwMode="auto">
            <a:xfrm>
              <a:off x="1422" y="1426"/>
              <a:ext cx="664" cy="39"/>
            </a:xfrm>
            <a:custGeom>
              <a:avLst/>
              <a:gdLst>
                <a:gd name="T0" fmla="*/ 2147483647 w 664"/>
                <a:gd name="T1" fmla="*/ 2147483647 h 39"/>
                <a:gd name="T2" fmla="*/ 2147483647 w 664"/>
                <a:gd name="T3" fmla="*/ 2147483647 h 39"/>
                <a:gd name="T4" fmla="*/ 2147483647 w 664"/>
                <a:gd name="T5" fmla="*/ 2147483647 h 39"/>
                <a:gd name="T6" fmla="*/ 2147483647 w 664"/>
                <a:gd name="T7" fmla="*/ 2147483647 h 39"/>
                <a:gd name="T8" fmla="*/ 2147483647 w 664"/>
                <a:gd name="T9" fmla="*/ 0 h 39"/>
                <a:gd name="T10" fmla="*/ 2147483647 w 664"/>
                <a:gd name="T11" fmla="*/ 2147483647 h 39"/>
                <a:gd name="T12" fmla="*/ 2147483647 w 664"/>
                <a:gd name="T13" fmla="*/ 2147483647 h 39"/>
                <a:gd name="T14" fmla="*/ 2147483647 w 664"/>
                <a:gd name="T15" fmla="*/ 2147483647 h 39"/>
                <a:gd name="T16" fmla="*/ 2147483647 w 664"/>
                <a:gd name="T17" fmla="*/ 2147483647 h 39"/>
                <a:gd name="T18" fmla="*/ 2147483647 w 664"/>
                <a:gd name="T19" fmla="*/ 2147483647 h 39"/>
                <a:gd name="T20" fmla="*/ 2147483647 w 664"/>
                <a:gd name="T21" fmla="*/ 2147483647 h 39"/>
                <a:gd name="T22" fmla="*/ 2147483647 w 664"/>
                <a:gd name="T23" fmla="*/ 2147483647 h 39"/>
                <a:gd name="T24" fmla="*/ 2147483647 w 664"/>
                <a:gd name="T25" fmla="*/ 2147483647 h 39"/>
                <a:gd name="T26" fmla="*/ 0 w 664"/>
                <a:gd name="T27" fmla="*/ 2147483647 h 39"/>
                <a:gd name="T28" fmla="*/ 0 w 664"/>
                <a:gd name="T29" fmla="*/ 2147483647 h 39"/>
                <a:gd name="T30" fmla="*/ 0 w 664"/>
                <a:gd name="T31" fmla="*/ 2147483647 h 39"/>
                <a:gd name="T32" fmla="*/ 0 w 664"/>
                <a:gd name="T33" fmla="*/ 2147483647 h 39"/>
                <a:gd name="T34" fmla="*/ 0 w 664"/>
                <a:gd name="T35" fmla="*/ 2147483647 h 39"/>
                <a:gd name="T36" fmla="*/ 2147483647 w 664"/>
                <a:gd name="T37" fmla="*/ 2147483647 h 39"/>
                <a:gd name="T38" fmla="*/ 2147483647 w 664"/>
                <a:gd name="T39" fmla="*/ 2147483647 h 39"/>
                <a:gd name="T40" fmla="*/ 2147483647 w 664"/>
                <a:gd name="T41" fmla="*/ 2147483647 h 39"/>
                <a:gd name="T42" fmla="*/ 2147483647 w 664"/>
                <a:gd name="T43" fmla="*/ 2147483647 h 39"/>
                <a:gd name="T44" fmla="*/ 2147483647 w 664"/>
                <a:gd name="T45" fmla="*/ 2147483647 h 39"/>
                <a:gd name="T46" fmla="*/ 2147483647 w 664"/>
                <a:gd name="T47" fmla="*/ 0 h 39"/>
                <a:gd name="T48" fmla="*/ 2147483647 w 664"/>
                <a:gd name="T49" fmla="*/ 2147483647 h 39"/>
                <a:gd name="T50" fmla="*/ 0 w 664"/>
                <a:gd name="T51" fmla="*/ 2147483647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64" h="39">
                  <a:moveTo>
                    <a:pt x="664" y="21"/>
                  </a:moveTo>
                  <a:lnTo>
                    <a:pt x="664" y="13"/>
                  </a:lnTo>
                  <a:lnTo>
                    <a:pt x="664" y="3"/>
                  </a:lnTo>
                  <a:lnTo>
                    <a:pt x="661" y="3"/>
                  </a:lnTo>
                  <a:lnTo>
                    <a:pt x="659" y="0"/>
                  </a:lnTo>
                  <a:lnTo>
                    <a:pt x="659" y="11"/>
                  </a:lnTo>
                  <a:lnTo>
                    <a:pt x="659" y="21"/>
                  </a:lnTo>
                  <a:lnTo>
                    <a:pt x="659" y="31"/>
                  </a:lnTo>
                  <a:lnTo>
                    <a:pt x="659" y="39"/>
                  </a:lnTo>
                  <a:lnTo>
                    <a:pt x="661" y="39"/>
                  </a:lnTo>
                  <a:lnTo>
                    <a:pt x="664" y="37"/>
                  </a:lnTo>
                  <a:lnTo>
                    <a:pt x="664" y="29"/>
                  </a:lnTo>
                  <a:lnTo>
                    <a:pt x="664" y="21"/>
                  </a:lnTo>
                  <a:close/>
                  <a:moveTo>
                    <a:pt x="0" y="3"/>
                  </a:moveTo>
                  <a:lnTo>
                    <a:pt x="0" y="13"/>
                  </a:lnTo>
                  <a:lnTo>
                    <a:pt x="0" y="21"/>
                  </a:lnTo>
                  <a:lnTo>
                    <a:pt x="0" y="29"/>
                  </a:lnTo>
                  <a:lnTo>
                    <a:pt x="0" y="37"/>
                  </a:lnTo>
                  <a:lnTo>
                    <a:pt x="3" y="39"/>
                  </a:lnTo>
                  <a:lnTo>
                    <a:pt x="6" y="39"/>
                  </a:lnTo>
                  <a:lnTo>
                    <a:pt x="6" y="31"/>
                  </a:lnTo>
                  <a:lnTo>
                    <a:pt x="6" y="21"/>
                  </a:lnTo>
                  <a:lnTo>
                    <a:pt x="6" y="11"/>
                  </a:lnTo>
                  <a:lnTo>
                    <a:pt x="6" y="0"/>
                  </a:lnTo>
                  <a:lnTo>
                    <a:pt x="3" y="3"/>
                  </a:lnTo>
                  <a:lnTo>
                    <a:pt x="0" y="3"/>
                  </a:lnTo>
                  <a:close/>
                </a:path>
              </a:pathLst>
            </a:custGeom>
            <a:solidFill>
              <a:srgbClr val="9897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3" name="Freeform 928"/>
            <p:cNvSpPr>
              <a:spLocks noEditPoints="1"/>
            </p:cNvSpPr>
            <p:nvPr/>
          </p:nvSpPr>
          <p:spPr bwMode="auto">
            <a:xfrm>
              <a:off x="1425" y="1426"/>
              <a:ext cx="658" cy="42"/>
            </a:xfrm>
            <a:custGeom>
              <a:avLst/>
              <a:gdLst>
                <a:gd name="T0" fmla="*/ 2147483647 w 658"/>
                <a:gd name="T1" fmla="*/ 2147483647 h 42"/>
                <a:gd name="T2" fmla="*/ 2147483647 w 658"/>
                <a:gd name="T3" fmla="*/ 2147483647 h 42"/>
                <a:gd name="T4" fmla="*/ 2147483647 w 658"/>
                <a:gd name="T5" fmla="*/ 2147483647 h 42"/>
                <a:gd name="T6" fmla="*/ 2147483647 w 658"/>
                <a:gd name="T7" fmla="*/ 2147483647 h 42"/>
                <a:gd name="T8" fmla="*/ 2147483647 w 658"/>
                <a:gd name="T9" fmla="*/ 0 h 42"/>
                <a:gd name="T10" fmla="*/ 2147483647 w 658"/>
                <a:gd name="T11" fmla="*/ 2147483647 h 42"/>
                <a:gd name="T12" fmla="*/ 2147483647 w 658"/>
                <a:gd name="T13" fmla="*/ 2147483647 h 42"/>
                <a:gd name="T14" fmla="*/ 2147483647 w 658"/>
                <a:gd name="T15" fmla="*/ 2147483647 h 42"/>
                <a:gd name="T16" fmla="*/ 2147483647 w 658"/>
                <a:gd name="T17" fmla="*/ 2147483647 h 42"/>
                <a:gd name="T18" fmla="*/ 2147483647 w 658"/>
                <a:gd name="T19" fmla="*/ 2147483647 h 42"/>
                <a:gd name="T20" fmla="*/ 2147483647 w 658"/>
                <a:gd name="T21" fmla="*/ 2147483647 h 42"/>
                <a:gd name="T22" fmla="*/ 2147483647 w 658"/>
                <a:gd name="T23" fmla="*/ 2147483647 h 42"/>
                <a:gd name="T24" fmla="*/ 2147483647 w 658"/>
                <a:gd name="T25" fmla="*/ 2147483647 h 42"/>
                <a:gd name="T26" fmla="*/ 0 w 658"/>
                <a:gd name="T27" fmla="*/ 2147483647 h 42"/>
                <a:gd name="T28" fmla="*/ 0 w 658"/>
                <a:gd name="T29" fmla="*/ 2147483647 h 42"/>
                <a:gd name="T30" fmla="*/ 0 w 658"/>
                <a:gd name="T31" fmla="*/ 2147483647 h 42"/>
                <a:gd name="T32" fmla="*/ 0 w 658"/>
                <a:gd name="T33" fmla="*/ 2147483647 h 42"/>
                <a:gd name="T34" fmla="*/ 0 w 658"/>
                <a:gd name="T35" fmla="*/ 2147483647 h 42"/>
                <a:gd name="T36" fmla="*/ 2147483647 w 658"/>
                <a:gd name="T37" fmla="*/ 2147483647 h 42"/>
                <a:gd name="T38" fmla="*/ 2147483647 w 658"/>
                <a:gd name="T39" fmla="*/ 2147483647 h 42"/>
                <a:gd name="T40" fmla="*/ 2147483647 w 658"/>
                <a:gd name="T41" fmla="*/ 2147483647 h 42"/>
                <a:gd name="T42" fmla="*/ 2147483647 w 658"/>
                <a:gd name="T43" fmla="*/ 2147483647 h 42"/>
                <a:gd name="T44" fmla="*/ 2147483647 w 658"/>
                <a:gd name="T45" fmla="*/ 2147483647 h 42"/>
                <a:gd name="T46" fmla="*/ 2147483647 w 658"/>
                <a:gd name="T47" fmla="*/ 0 h 42"/>
                <a:gd name="T48" fmla="*/ 2147483647 w 658"/>
                <a:gd name="T49" fmla="*/ 2147483647 h 42"/>
                <a:gd name="T50" fmla="*/ 0 w 658"/>
                <a:gd name="T51" fmla="*/ 2147483647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8" h="42">
                  <a:moveTo>
                    <a:pt x="658" y="21"/>
                  </a:moveTo>
                  <a:lnTo>
                    <a:pt x="658" y="11"/>
                  </a:lnTo>
                  <a:lnTo>
                    <a:pt x="658" y="3"/>
                  </a:lnTo>
                  <a:lnTo>
                    <a:pt x="656" y="3"/>
                  </a:lnTo>
                  <a:lnTo>
                    <a:pt x="653" y="0"/>
                  </a:lnTo>
                  <a:lnTo>
                    <a:pt x="653" y="11"/>
                  </a:lnTo>
                  <a:lnTo>
                    <a:pt x="653" y="21"/>
                  </a:lnTo>
                  <a:lnTo>
                    <a:pt x="653" y="31"/>
                  </a:lnTo>
                  <a:lnTo>
                    <a:pt x="653" y="42"/>
                  </a:lnTo>
                  <a:lnTo>
                    <a:pt x="656" y="39"/>
                  </a:lnTo>
                  <a:lnTo>
                    <a:pt x="658" y="39"/>
                  </a:lnTo>
                  <a:lnTo>
                    <a:pt x="658" y="29"/>
                  </a:lnTo>
                  <a:lnTo>
                    <a:pt x="658" y="21"/>
                  </a:lnTo>
                  <a:close/>
                  <a:moveTo>
                    <a:pt x="0" y="3"/>
                  </a:moveTo>
                  <a:lnTo>
                    <a:pt x="0" y="11"/>
                  </a:lnTo>
                  <a:lnTo>
                    <a:pt x="0" y="21"/>
                  </a:lnTo>
                  <a:lnTo>
                    <a:pt x="0" y="29"/>
                  </a:lnTo>
                  <a:lnTo>
                    <a:pt x="0" y="39"/>
                  </a:lnTo>
                  <a:lnTo>
                    <a:pt x="3" y="39"/>
                  </a:lnTo>
                  <a:lnTo>
                    <a:pt x="5" y="42"/>
                  </a:lnTo>
                  <a:lnTo>
                    <a:pt x="5" y="31"/>
                  </a:lnTo>
                  <a:lnTo>
                    <a:pt x="5" y="21"/>
                  </a:lnTo>
                  <a:lnTo>
                    <a:pt x="5" y="11"/>
                  </a:lnTo>
                  <a:lnTo>
                    <a:pt x="5" y="0"/>
                  </a:lnTo>
                  <a:lnTo>
                    <a:pt x="3" y="3"/>
                  </a:lnTo>
                  <a:lnTo>
                    <a:pt x="0" y="3"/>
                  </a:lnTo>
                  <a:close/>
                </a:path>
              </a:pathLst>
            </a:custGeom>
            <a:solidFill>
              <a:srgbClr val="9897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4" name="Freeform 929"/>
            <p:cNvSpPr>
              <a:spLocks noEditPoints="1"/>
            </p:cNvSpPr>
            <p:nvPr/>
          </p:nvSpPr>
          <p:spPr bwMode="auto">
            <a:xfrm>
              <a:off x="1428" y="1426"/>
              <a:ext cx="653" cy="42"/>
            </a:xfrm>
            <a:custGeom>
              <a:avLst/>
              <a:gdLst>
                <a:gd name="T0" fmla="*/ 2147483647 w 653"/>
                <a:gd name="T1" fmla="*/ 2147483647 h 42"/>
                <a:gd name="T2" fmla="*/ 2147483647 w 653"/>
                <a:gd name="T3" fmla="*/ 2147483647 h 42"/>
                <a:gd name="T4" fmla="*/ 2147483647 w 653"/>
                <a:gd name="T5" fmla="*/ 0 h 42"/>
                <a:gd name="T6" fmla="*/ 2147483647 w 653"/>
                <a:gd name="T7" fmla="*/ 0 h 42"/>
                <a:gd name="T8" fmla="*/ 2147483647 w 653"/>
                <a:gd name="T9" fmla="*/ 0 h 42"/>
                <a:gd name="T10" fmla="*/ 2147483647 w 653"/>
                <a:gd name="T11" fmla="*/ 2147483647 h 42"/>
                <a:gd name="T12" fmla="*/ 2147483647 w 653"/>
                <a:gd name="T13" fmla="*/ 2147483647 h 42"/>
                <a:gd name="T14" fmla="*/ 2147483647 w 653"/>
                <a:gd name="T15" fmla="*/ 2147483647 h 42"/>
                <a:gd name="T16" fmla="*/ 2147483647 w 653"/>
                <a:gd name="T17" fmla="*/ 2147483647 h 42"/>
                <a:gd name="T18" fmla="*/ 2147483647 w 653"/>
                <a:gd name="T19" fmla="*/ 2147483647 h 42"/>
                <a:gd name="T20" fmla="*/ 2147483647 w 653"/>
                <a:gd name="T21" fmla="*/ 2147483647 h 42"/>
                <a:gd name="T22" fmla="*/ 2147483647 w 653"/>
                <a:gd name="T23" fmla="*/ 2147483647 h 42"/>
                <a:gd name="T24" fmla="*/ 2147483647 w 653"/>
                <a:gd name="T25" fmla="*/ 2147483647 h 42"/>
                <a:gd name="T26" fmla="*/ 0 w 653"/>
                <a:gd name="T27" fmla="*/ 0 h 42"/>
                <a:gd name="T28" fmla="*/ 0 w 653"/>
                <a:gd name="T29" fmla="*/ 2147483647 h 42"/>
                <a:gd name="T30" fmla="*/ 0 w 653"/>
                <a:gd name="T31" fmla="*/ 2147483647 h 42"/>
                <a:gd name="T32" fmla="*/ 0 w 653"/>
                <a:gd name="T33" fmla="*/ 2147483647 h 42"/>
                <a:gd name="T34" fmla="*/ 0 w 653"/>
                <a:gd name="T35" fmla="*/ 2147483647 h 42"/>
                <a:gd name="T36" fmla="*/ 2147483647 w 653"/>
                <a:gd name="T37" fmla="*/ 2147483647 h 42"/>
                <a:gd name="T38" fmla="*/ 2147483647 w 653"/>
                <a:gd name="T39" fmla="*/ 2147483647 h 42"/>
                <a:gd name="T40" fmla="*/ 2147483647 w 653"/>
                <a:gd name="T41" fmla="*/ 2147483647 h 42"/>
                <a:gd name="T42" fmla="*/ 2147483647 w 653"/>
                <a:gd name="T43" fmla="*/ 2147483647 h 42"/>
                <a:gd name="T44" fmla="*/ 2147483647 w 653"/>
                <a:gd name="T45" fmla="*/ 2147483647 h 42"/>
                <a:gd name="T46" fmla="*/ 2147483647 w 653"/>
                <a:gd name="T47" fmla="*/ 0 h 42"/>
                <a:gd name="T48" fmla="*/ 2147483647 w 653"/>
                <a:gd name="T49" fmla="*/ 0 h 42"/>
                <a:gd name="T50" fmla="*/ 0 w 653"/>
                <a:gd name="T51" fmla="*/ 0 h 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53" h="42">
                  <a:moveTo>
                    <a:pt x="653" y="21"/>
                  </a:moveTo>
                  <a:lnTo>
                    <a:pt x="653" y="11"/>
                  </a:lnTo>
                  <a:lnTo>
                    <a:pt x="653" y="0"/>
                  </a:lnTo>
                  <a:lnTo>
                    <a:pt x="650" y="0"/>
                  </a:lnTo>
                  <a:lnTo>
                    <a:pt x="648" y="0"/>
                  </a:lnTo>
                  <a:lnTo>
                    <a:pt x="648" y="11"/>
                  </a:lnTo>
                  <a:lnTo>
                    <a:pt x="648" y="21"/>
                  </a:lnTo>
                  <a:lnTo>
                    <a:pt x="648" y="31"/>
                  </a:lnTo>
                  <a:lnTo>
                    <a:pt x="648" y="42"/>
                  </a:lnTo>
                  <a:lnTo>
                    <a:pt x="650" y="42"/>
                  </a:lnTo>
                  <a:lnTo>
                    <a:pt x="653" y="39"/>
                  </a:lnTo>
                  <a:lnTo>
                    <a:pt x="653" y="31"/>
                  </a:lnTo>
                  <a:lnTo>
                    <a:pt x="653" y="21"/>
                  </a:lnTo>
                  <a:close/>
                  <a:moveTo>
                    <a:pt x="0" y="0"/>
                  </a:moveTo>
                  <a:lnTo>
                    <a:pt x="0" y="11"/>
                  </a:lnTo>
                  <a:lnTo>
                    <a:pt x="0" y="21"/>
                  </a:lnTo>
                  <a:lnTo>
                    <a:pt x="0" y="31"/>
                  </a:lnTo>
                  <a:lnTo>
                    <a:pt x="0" y="39"/>
                  </a:lnTo>
                  <a:lnTo>
                    <a:pt x="2" y="42"/>
                  </a:lnTo>
                  <a:lnTo>
                    <a:pt x="5" y="42"/>
                  </a:lnTo>
                  <a:lnTo>
                    <a:pt x="5" y="31"/>
                  </a:lnTo>
                  <a:lnTo>
                    <a:pt x="5" y="21"/>
                  </a:lnTo>
                  <a:lnTo>
                    <a:pt x="5" y="11"/>
                  </a:lnTo>
                  <a:lnTo>
                    <a:pt x="5" y="0"/>
                  </a:lnTo>
                  <a:lnTo>
                    <a:pt x="2" y="0"/>
                  </a:lnTo>
                  <a:lnTo>
                    <a:pt x="0" y="0"/>
                  </a:lnTo>
                  <a:close/>
                </a:path>
              </a:pathLst>
            </a:custGeom>
            <a:solidFill>
              <a:srgbClr val="9897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5" name="Freeform 930"/>
            <p:cNvSpPr>
              <a:spLocks noEditPoints="1"/>
            </p:cNvSpPr>
            <p:nvPr/>
          </p:nvSpPr>
          <p:spPr bwMode="auto">
            <a:xfrm>
              <a:off x="1430" y="1424"/>
              <a:ext cx="648" cy="46"/>
            </a:xfrm>
            <a:custGeom>
              <a:avLst/>
              <a:gdLst>
                <a:gd name="T0" fmla="*/ 2147483647 w 648"/>
                <a:gd name="T1" fmla="*/ 2147483647 h 46"/>
                <a:gd name="T2" fmla="*/ 2147483647 w 648"/>
                <a:gd name="T3" fmla="*/ 2147483647 h 46"/>
                <a:gd name="T4" fmla="*/ 2147483647 w 648"/>
                <a:gd name="T5" fmla="*/ 2147483647 h 46"/>
                <a:gd name="T6" fmla="*/ 2147483647 w 648"/>
                <a:gd name="T7" fmla="*/ 2147483647 h 46"/>
                <a:gd name="T8" fmla="*/ 2147483647 w 648"/>
                <a:gd name="T9" fmla="*/ 0 h 46"/>
                <a:gd name="T10" fmla="*/ 2147483647 w 648"/>
                <a:gd name="T11" fmla="*/ 2147483647 h 46"/>
                <a:gd name="T12" fmla="*/ 2147483647 w 648"/>
                <a:gd name="T13" fmla="*/ 2147483647 h 46"/>
                <a:gd name="T14" fmla="*/ 2147483647 w 648"/>
                <a:gd name="T15" fmla="*/ 2147483647 h 46"/>
                <a:gd name="T16" fmla="*/ 2147483647 w 648"/>
                <a:gd name="T17" fmla="*/ 2147483647 h 46"/>
                <a:gd name="T18" fmla="*/ 2147483647 w 648"/>
                <a:gd name="T19" fmla="*/ 2147483647 h 46"/>
                <a:gd name="T20" fmla="*/ 2147483647 w 648"/>
                <a:gd name="T21" fmla="*/ 2147483647 h 46"/>
                <a:gd name="T22" fmla="*/ 2147483647 w 648"/>
                <a:gd name="T23" fmla="*/ 2147483647 h 46"/>
                <a:gd name="T24" fmla="*/ 2147483647 w 648"/>
                <a:gd name="T25" fmla="*/ 2147483647 h 46"/>
                <a:gd name="T26" fmla="*/ 0 w 648"/>
                <a:gd name="T27" fmla="*/ 2147483647 h 46"/>
                <a:gd name="T28" fmla="*/ 0 w 648"/>
                <a:gd name="T29" fmla="*/ 2147483647 h 46"/>
                <a:gd name="T30" fmla="*/ 0 w 648"/>
                <a:gd name="T31" fmla="*/ 2147483647 h 46"/>
                <a:gd name="T32" fmla="*/ 0 w 648"/>
                <a:gd name="T33" fmla="*/ 2147483647 h 46"/>
                <a:gd name="T34" fmla="*/ 0 w 648"/>
                <a:gd name="T35" fmla="*/ 2147483647 h 46"/>
                <a:gd name="T36" fmla="*/ 2147483647 w 648"/>
                <a:gd name="T37" fmla="*/ 2147483647 h 46"/>
                <a:gd name="T38" fmla="*/ 2147483647 w 648"/>
                <a:gd name="T39" fmla="*/ 2147483647 h 46"/>
                <a:gd name="T40" fmla="*/ 2147483647 w 648"/>
                <a:gd name="T41" fmla="*/ 2147483647 h 46"/>
                <a:gd name="T42" fmla="*/ 2147483647 w 648"/>
                <a:gd name="T43" fmla="*/ 2147483647 h 46"/>
                <a:gd name="T44" fmla="*/ 2147483647 w 648"/>
                <a:gd name="T45" fmla="*/ 2147483647 h 46"/>
                <a:gd name="T46" fmla="*/ 2147483647 w 648"/>
                <a:gd name="T47" fmla="*/ 0 h 46"/>
                <a:gd name="T48" fmla="*/ 2147483647 w 648"/>
                <a:gd name="T49" fmla="*/ 2147483647 h 46"/>
                <a:gd name="T50" fmla="*/ 0 w 648"/>
                <a:gd name="T51" fmla="*/ 2147483647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8" h="46">
                  <a:moveTo>
                    <a:pt x="648" y="23"/>
                  </a:moveTo>
                  <a:lnTo>
                    <a:pt x="648" y="13"/>
                  </a:lnTo>
                  <a:lnTo>
                    <a:pt x="648" y="2"/>
                  </a:lnTo>
                  <a:lnTo>
                    <a:pt x="646" y="2"/>
                  </a:lnTo>
                  <a:lnTo>
                    <a:pt x="643" y="0"/>
                  </a:lnTo>
                  <a:lnTo>
                    <a:pt x="643" y="13"/>
                  </a:lnTo>
                  <a:lnTo>
                    <a:pt x="643" y="23"/>
                  </a:lnTo>
                  <a:lnTo>
                    <a:pt x="643" y="33"/>
                  </a:lnTo>
                  <a:lnTo>
                    <a:pt x="643" y="46"/>
                  </a:lnTo>
                  <a:lnTo>
                    <a:pt x="646" y="44"/>
                  </a:lnTo>
                  <a:lnTo>
                    <a:pt x="648" y="44"/>
                  </a:lnTo>
                  <a:lnTo>
                    <a:pt x="648" y="33"/>
                  </a:lnTo>
                  <a:lnTo>
                    <a:pt x="648" y="23"/>
                  </a:lnTo>
                  <a:close/>
                  <a:moveTo>
                    <a:pt x="0" y="2"/>
                  </a:moveTo>
                  <a:lnTo>
                    <a:pt x="0" y="13"/>
                  </a:lnTo>
                  <a:lnTo>
                    <a:pt x="0" y="23"/>
                  </a:lnTo>
                  <a:lnTo>
                    <a:pt x="0" y="33"/>
                  </a:lnTo>
                  <a:lnTo>
                    <a:pt x="0" y="44"/>
                  </a:lnTo>
                  <a:lnTo>
                    <a:pt x="3" y="44"/>
                  </a:lnTo>
                  <a:lnTo>
                    <a:pt x="5" y="46"/>
                  </a:lnTo>
                  <a:lnTo>
                    <a:pt x="5" y="33"/>
                  </a:lnTo>
                  <a:lnTo>
                    <a:pt x="5" y="23"/>
                  </a:lnTo>
                  <a:lnTo>
                    <a:pt x="5" y="13"/>
                  </a:lnTo>
                  <a:lnTo>
                    <a:pt x="5" y="0"/>
                  </a:lnTo>
                  <a:lnTo>
                    <a:pt x="3" y="2"/>
                  </a:lnTo>
                  <a:lnTo>
                    <a:pt x="0" y="2"/>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6" name="Freeform 931"/>
            <p:cNvSpPr>
              <a:spLocks noEditPoints="1"/>
            </p:cNvSpPr>
            <p:nvPr/>
          </p:nvSpPr>
          <p:spPr bwMode="auto">
            <a:xfrm>
              <a:off x="1433" y="1424"/>
              <a:ext cx="643" cy="46"/>
            </a:xfrm>
            <a:custGeom>
              <a:avLst/>
              <a:gdLst>
                <a:gd name="T0" fmla="*/ 2147483647 w 643"/>
                <a:gd name="T1" fmla="*/ 2147483647 h 46"/>
                <a:gd name="T2" fmla="*/ 2147483647 w 643"/>
                <a:gd name="T3" fmla="*/ 2147483647 h 46"/>
                <a:gd name="T4" fmla="*/ 2147483647 w 643"/>
                <a:gd name="T5" fmla="*/ 2147483647 h 46"/>
                <a:gd name="T6" fmla="*/ 2147483647 w 643"/>
                <a:gd name="T7" fmla="*/ 0 h 46"/>
                <a:gd name="T8" fmla="*/ 2147483647 w 643"/>
                <a:gd name="T9" fmla="*/ 0 h 46"/>
                <a:gd name="T10" fmla="*/ 2147483647 w 643"/>
                <a:gd name="T11" fmla="*/ 2147483647 h 46"/>
                <a:gd name="T12" fmla="*/ 2147483647 w 643"/>
                <a:gd name="T13" fmla="*/ 2147483647 h 46"/>
                <a:gd name="T14" fmla="*/ 2147483647 w 643"/>
                <a:gd name="T15" fmla="*/ 2147483647 h 46"/>
                <a:gd name="T16" fmla="*/ 2147483647 w 643"/>
                <a:gd name="T17" fmla="*/ 2147483647 h 46"/>
                <a:gd name="T18" fmla="*/ 2147483647 w 643"/>
                <a:gd name="T19" fmla="*/ 2147483647 h 46"/>
                <a:gd name="T20" fmla="*/ 2147483647 w 643"/>
                <a:gd name="T21" fmla="*/ 2147483647 h 46"/>
                <a:gd name="T22" fmla="*/ 2147483647 w 643"/>
                <a:gd name="T23" fmla="*/ 2147483647 h 46"/>
                <a:gd name="T24" fmla="*/ 2147483647 w 643"/>
                <a:gd name="T25" fmla="*/ 2147483647 h 46"/>
                <a:gd name="T26" fmla="*/ 0 w 643"/>
                <a:gd name="T27" fmla="*/ 2147483647 h 46"/>
                <a:gd name="T28" fmla="*/ 0 w 643"/>
                <a:gd name="T29" fmla="*/ 2147483647 h 46"/>
                <a:gd name="T30" fmla="*/ 0 w 643"/>
                <a:gd name="T31" fmla="*/ 2147483647 h 46"/>
                <a:gd name="T32" fmla="*/ 0 w 643"/>
                <a:gd name="T33" fmla="*/ 2147483647 h 46"/>
                <a:gd name="T34" fmla="*/ 0 w 643"/>
                <a:gd name="T35" fmla="*/ 2147483647 h 46"/>
                <a:gd name="T36" fmla="*/ 2147483647 w 643"/>
                <a:gd name="T37" fmla="*/ 2147483647 h 46"/>
                <a:gd name="T38" fmla="*/ 2147483647 w 643"/>
                <a:gd name="T39" fmla="*/ 2147483647 h 46"/>
                <a:gd name="T40" fmla="*/ 2147483647 w 643"/>
                <a:gd name="T41" fmla="*/ 2147483647 h 46"/>
                <a:gd name="T42" fmla="*/ 2147483647 w 643"/>
                <a:gd name="T43" fmla="*/ 2147483647 h 46"/>
                <a:gd name="T44" fmla="*/ 2147483647 w 643"/>
                <a:gd name="T45" fmla="*/ 2147483647 h 46"/>
                <a:gd name="T46" fmla="*/ 2147483647 w 643"/>
                <a:gd name="T47" fmla="*/ 0 h 46"/>
                <a:gd name="T48" fmla="*/ 2147483647 w 643"/>
                <a:gd name="T49" fmla="*/ 0 h 46"/>
                <a:gd name="T50" fmla="*/ 0 w 643"/>
                <a:gd name="T51" fmla="*/ 2147483647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43" h="46">
                  <a:moveTo>
                    <a:pt x="643" y="23"/>
                  </a:moveTo>
                  <a:lnTo>
                    <a:pt x="643" y="13"/>
                  </a:lnTo>
                  <a:lnTo>
                    <a:pt x="643" y="2"/>
                  </a:lnTo>
                  <a:lnTo>
                    <a:pt x="640" y="0"/>
                  </a:lnTo>
                  <a:lnTo>
                    <a:pt x="637" y="0"/>
                  </a:lnTo>
                  <a:lnTo>
                    <a:pt x="637" y="10"/>
                  </a:lnTo>
                  <a:lnTo>
                    <a:pt x="637" y="23"/>
                  </a:lnTo>
                  <a:lnTo>
                    <a:pt x="637" y="33"/>
                  </a:lnTo>
                  <a:lnTo>
                    <a:pt x="637" y="46"/>
                  </a:lnTo>
                  <a:lnTo>
                    <a:pt x="640" y="46"/>
                  </a:lnTo>
                  <a:lnTo>
                    <a:pt x="643" y="44"/>
                  </a:lnTo>
                  <a:lnTo>
                    <a:pt x="643" y="33"/>
                  </a:lnTo>
                  <a:lnTo>
                    <a:pt x="643" y="23"/>
                  </a:lnTo>
                  <a:close/>
                  <a:moveTo>
                    <a:pt x="0" y="2"/>
                  </a:moveTo>
                  <a:lnTo>
                    <a:pt x="0" y="13"/>
                  </a:lnTo>
                  <a:lnTo>
                    <a:pt x="0" y="23"/>
                  </a:lnTo>
                  <a:lnTo>
                    <a:pt x="0" y="33"/>
                  </a:lnTo>
                  <a:lnTo>
                    <a:pt x="0" y="44"/>
                  </a:lnTo>
                  <a:lnTo>
                    <a:pt x="2" y="46"/>
                  </a:lnTo>
                  <a:lnTo>
                    <a:pt x="5" y="46"/>
                  </a:lnTo>
                  <a:lnTo>
                    <a:pt x="5" y="33"/>
                  </a:lnTo>
                  <a:lnTo>
                    <a:pt x="5" y="23"/>
                  </a:lnTo>
                  <a:lnTo>
                    <a:pt x="5" y="10"/>
                  </a:lnTo>
                  <a:lnTo>
                    <a:pt x="5" y="0"/>
                  </a:lnTo>
                  <a:lnTo>
                    <a:pt x="2" y="0"/>
                  </a:lnTo>
                  <a:lnTo>
                    <a:pt x="0" y="2"/>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7" name="Freeform 932"/>
            <p:cNvSpPr>
              <a:spLocks noEditPoints="1"/>
            </p:cNvSpPr>
            <p:nvPr/>
          </p:nvSpPr>
          <p:spPr bwMode="auto">
            <a:xfrm>
              <a:off x="1435" y="1424"/>
              <a:ext cx="638" cy="46"/>
            </a:xfrm>
            <a:custGeom>
              <a:avLst/>
              <a:gdLst>
                <a:gd name="T0" fmla="*/ 2147483647 w 638"/>
                <a:gd name="T1" fmla="*/ 2147483647 h 46"/>
                <a:gd name="T2" fmla="*/ 2147483647 w 638"/>
                <a:gd name="T3" fmla="*/ 2147483647 h 46"/>
                <a:gd name="T4" fmla="*/ 2147483647 w 638"/>
                <a:gd name="T5" fmla="*/ 0 h 46"/>
                <a:gd name="T6" fmla="*/ 2147483647 w 638"/>
                <a:gd name="T7" fmla="*/ 0 h 46"/>
                <a:gd name="T8" fmla="*/ 2147483647 w 638"/>
                <a:gd name="T9" fmla="*/ 0 h 46"/>
                <a:gd name="T10" fmla="*/ 2147483647 w 638"/>
                <a:gd name="T11" fmla="*/ 2147483647 h 46"/>
                <a:gd name="T12" fmla="*/ 2147483647 w 638"/>
                <a:gd name="T13" fmla="*/ 2147483647 h 46"/>
                <a:gd name="T14" fmla="*/ 2147483647 w 638"/>
                <a:gd name="T15" fmla="*/ 2147483647 h 46"/>
                <a:gd name="T16" fmla="*/ 2147483647 w 638"/>
                <a:gd name="T17" fmla="*/ 2147483647 h 46"/>
                <a:gd name="T18" fmla="*/ 2147483647 w 638"/>
                <a:gd name="T19" fmla="*/ 2147483647 h 46"/>
                <a:gd name="T20" fmla="*/ 2147483647 w 638"/>
                <a:gd name="T21" fmla="*/ 2147483647 h 46"/>
                <a:gd name="T22" fmla="*/ 2147483647 w 638"/>
                <a:gd name="T23" fmla="*/ 2147483647 h 46"/>
                <a:gd name="T24" fmla="*/ 2147483647 w 638"/>
                <a:gd name="T25" fmla="*/ 2147483647 h 46"/>
                <a:gd name="T26" fmla="*/ 0 w 638"/>
                <a:gd name="T27" fmla="*/ 0 h 46"/>
                <a:gd name="T28" fmla="*/ 0 w 638"/>
                <a:gd name="T29" fmla="*/ 2147483647 h 46"/>
                <a:gd name="T30" fmla="*/ 0 w 638"/>
                <a:gd name="T31" fmla="*/ 2147483647 h 46"/>
                <a:gd name="T32" fmla="*/ 0 w 638"/>
                <a:gd name="T33" fmla="*/ 2147483647 h 46"/>
                <a:gd name="T34" fmla="*/ 0 w 638"/>
                <a:gd name="T35" fmla="*/ 2147483647 h 46"/>
                <a:gd name="T36" fmla="*/ 2147483647 w 638"/>
                <a:gd name="T37" fmla="*/ 2147483647 h 46"/>
                <a:gd name="T38" fmla="*/ 2147483647 w 638"/>
                <a:gd name="T39" fmla="*/ 2147483647 h 46"/>
                <a:gd name="T40" fmla="*/ 2147483647 w 638"/>
                <a:gd name="T41" fmla="*/ 2147483647 h 46"/>
                <a:gd name="T42" fmla="*/ 2147483647 w 638"/>
                <a:gd name="T43" fmla="*/ 2147483647 h 46"/>
                <a:gd name="T44" fmla="*/ 2147483647 w 638"/>
                <a:gd name="T45" fmla="*/ 2147483647 h 46"/>
                <a:gd name="T46" fmla="*/ 2147483647 w 638"/>
                <a:gd name="T47" fmla="*/ 0 h 46"/>
                <a:gd name="T48" fmla="*/ 2147483647 w 638"/>
                <a:gd name="T49" fmla="*/ 0 h 46"/>
                <a:gd name="T50" fmla="*/ 0 w 638"/>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8" h="46">
                  <a:moveTo>
                    <a:pt x="638" y="23"/>
                  </a:moveTo>
                  <a:lnTo>
                    <a:pt x="638" y="13"/>
                  </a:lnTo>
                  <a:lnTo>
                    <a:pt x="638" y="0"/>
                  </a:lnTo>
                  <a:lnTo>
                    <a:pt x="635" y="0"/>
                  </a:lnTo>
                  <a:lnTo>
                    <a:pt x="633" y="0"/>
                  </a:lnTo>
                  <a:lnTo>
                    <a:pt x="633" y="10"/>
                  </a:lnTo>
                  <a:lnTo>
                    <a:pt x="633" y="23"/>
                  </a:lnTo>
                  <a:lnTo>
                    <a:pt x="633" y="36"/>
                  </a:lnTo>
                  <a:lnTo>
                    <a:pt x="633" y="46"/>
                  </a:lnTo>
                  <a:lnTo>
                    <a:pt x="635" y="46"/>
                  </a:lnTo>
                  <a:lnTo>
                    <a:pt x="638" y="46"/>
                  </a:lnTo>
                  <a:lnTo>
                    <a:pt x="638" y="33"/>
                  </a:lnTo>
                  <a:lnTo>
                    <a:pt x="638" y="23"/>
                  </a:lnTo>
                  <a:close/>
                  <a:moveTo>
                    <a:pt x="0" y="0"/>
                  </a:moveTo>
                  <a:lnTo>
                    <a:pt x="0" y="13"/>
                  </a:lnTo>
                  <a:lnTo>
                    <a:pt x="0" y="23"/>
                  </a:lnTo>
                  <a:lnTo>
                    <a:pt x="0" y="33"/>
                  </a:lnTo>
                  <a:lnTo>
                    <a:pt x="0" y="46"/>
                  </a:lnTo>
                  <a:lnTo>
                    <a:pt x="3" y="46"/>
                  </a:lnTo>
                  <a:lnTo>
                    <a:pt x="6" y="46"/>
                  </a:lnTo>
                  <a:lnTo>
                    <a:pt x="6" y="36"/>
                  </a:lnTo>
                  <a:lnTo>
                    <a:pt x="6" y="23"/>
                  </a:lnTo>
                  <a:lnTo>
                    <a:pt x="6" y="10"/>
                  </a:lnTo>
                  <a:lnTo>
                    <a:pt x="6" y="0"/>
                  </a:lnTo>
                  <a:lnTo>
                    <a:pt x="3" y="0"/>
                  </a:lnTo>
                  <a:lnTo>
                    <a:pt x="0" y="0"/>
                  </a:lnTo>
                  <a:close/>
                </a:path>
              </a:pathLst>
            </a:custGeom>
            <a:solidFill>
              <a:srgbClr val="99989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8" name="Freeform 933"/>
            <p:cNvSpPr>
              <a:spLocks noEditPoints="1"/>
            </p:cNvSpPr>
            <p:nvPr/>
          </p:nvSpPr>
          <p:spPr bwMode="auto">
            <a:xfrm>
              <a:off x="1438" y="1421"/>
              <a:ext cx="632" cy="52"/>
            </a:xfrm>
            <a:custGeom>
              <a:avLst/>
              <a:gdLst>
                <a:gd name="T0" fmla="*/ 2147483647 w 632"/>
                <a:gd name="T1" fmla="*/ 2147483647 h 52"/>
                <a:gd name="T2" fmla="*/ 2147483647 w 632"/>
                <a:gd name="T3" fmla="*/ 2147483647 h 52"/>
                <a:gd name="T4" fmla="*/ 2147483647 w 632"/>
                <a:gd name="T5" fmla="*/ 2147483647 h 52"/>
                <a:gd name="T6" fmla="*/ 2147483647 w 632"/>
                <a:gd name="T7" fmla="*/ 2147483647 h 52"/>
                <a:gd name="T8" fmla="*/ 2147483647 w 632"/>
                <a:gd name="T9" fmla="*/ 0 h 52"/>
                <a:gd name="T10" fmla="*/ 2147483647 w 632"/>
                <a:gd name="T11" fmla="*/ 2147483647 h 52"/>
                <a:gd name="T12" fmla="*/ 2147483647 w 632"/>
                <a:gd name="T13" fmla="*/ 2147483647 h 52"/>
                <a:gd name="T14" fmla="*/ 2147483647 w 632"/>
                <a:gd name="T15" fmla="*/ 2147483647 h 52"/>
                <a:gd name="T16" fmla="*/ 2147483647 w 632"/>
                <a:gd name="T17" fmla="*/ 2147483647 h 52"/>
                <a:gd name="T18" fmla="*/ 2147483647 w 632"/>
                <a:gd name="T19" fmla="*/ 2147483647 h 52"/>
                <a:gd name="T20" fmla="*/ 2147483647 w 632"/>
                <a:gd name="T21" fmla="*/ 2147483647 h 52"/>
                <a:gd name="T22" fmla="*/ 2147483647 w 632"/>
                <a:gd name="T23" fmla="*/ 2147483647 h 52"/>
                <a:gd name="T24" fmla="*/ 2147483647 w 632"/>
                <a:gd name="T25" fmla="*/ 2147483647 h 52"/>
                <a:gd name="T26" fmla="*/ 0 w 632"/>
                <a:gd name="T27" fmla="*/ 2147483647 h 52"/>
                <a:gd name="T28" fmla="*/ 0 w 632"/>
                <a:gd name="T29" fmla="*/ 2147483647 h 52"/>
                <a:gd name="T30" fmla="*/ 0 w 632"/>
                <a:gd name="T31" fmla="*/ 2147483647 h 52"/>
                <a:gd name="T32" fmla="*/ 0 w 632"/>
                <a:gd name="T33" fmla="*/ 2147483647 h 52"/>
                <a:gd name="T34" fmla="*/ 0 w 632"/>
                <a:gd name="T35" fmla="*/ 2147483647 h 52"/>
                <a:gd name="T36" fmla="*/ 2147483647 w 632"/>
                <a:gd name="T37" fmla="*/ 2147483647 h 52"/>
                <a:gd name="T38" fmla="*/ 2147483647 w 632"/>
                <a:gd name="T39" fmla="*/ 2147483647 h 52"/>
                <a:gd name="T40" fmla="*/ 2147483647 w 632"/>
                <a:gd name="T41" fmla="*/ 2147483647 h 52"/>
                <a:gd name="T42" fmla="*/ 2147483647 w 632"/>
                <a:gd name="T43" fmla="*/ 2147483647 h 52"/>
                <a:gd name="T44" fmla="*/ 2147483647 w 632"/>
                <a:gd name="T45" fmla="*/ 2147483647 h 52"/>
                <a:gd name="T46" fmla="*/ 2147483647 w 632"/>
                <a:gd name="T47" fmla="*/ 0 h 52"/>
                <a:gd name="T48" fmla="*/ 2147483647 w 632"/>
                <a:gd name="T49" fmla="*/ 2147483647 h 52"/>
                <a:gd name="T50" fmla="*/ 0 w 632"/>
                <a:gd name="T51" fmla="*/ 2147483647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2" h="52">
                  <a:moveTo>
                    <a:pt x="632" y="26"/>
                  </a:moveTo>
                  <a:lnTo>
                    <a:pt x="632" y="13"/>
                  </a:lnTo>
                  <a:lnTo>
                    <a:pt x="632" y="3"/>
                  </a:lnTo>
                  <a:lnTo>
                    <a:pt x="630" y="3"/>
                  </a:lnTo>
                  <a:lnTo>
                    <a:pt x="627" y="0"/>
                  </a:lnTo>
                  <a:lnTo>
                    <a:pt x="627" y="13"/>
                  </a:lnTo>
                  <a:lnTo>
                    <a:pt x="627" y="26"/>
                  </a:lnTo>
                  <a:lnTo>
                    <a:pt x="627" y="39"/>
                  </a:lnTo>
                  <a:lnTo>
                    <a:pt x="627" y="52"/>
                  </a:lnTo>
                  <a:lnTo>
                    <a:pt x="630" y="49"/>
                  </a:lnTo>
                  <a:lnTo>
                    <a:pt x="632" y="49"/>
                  </a:lnTo>
                  <a:lnTo>
                    <a:pt x="632" y="36"/>
                  </a:lnTo>
                  <a:lnTo>
                    <a:pt x="632" y="26"/>
                  </a:lnTo>
                  <a:close/>
                  <a:moveTo>
                    <a:pt x="0" y="3"/>
                  </a:moveTo>
                  <a:lnTo>
                    <a:pt x="0" y="13"/>
                  </a:lnTo>
                  <a:lnTo>
                    <a:pt x="0" y="26"/>
                  </a:lnTo>
                  <a:lnTo>
                    <a:pt x="0" y="36"/>
                  </a:lnTo>
                  <a:lnTo>
                    <a:pt x="0" y="49"/>
                  </a:lnTo>
                  <a:lnTo>
                    <a:pt x="3" y="49"/>
                  </a:lnTo>
                  <a:lnTo>
                    <a:pt x="5" y="52"/>
                  </a:lnTo>
                  <a:lnTo>
                    <a:pt x="5" y="39"/>
                  </a:lnTo>
                  <a:lnTo>
                    <a:pt x="5" y="26"/>
                  </a:lnTo>
                  <a:lnTo>
                    <a:pt x="5" y="13"/>
                  </a:lnTo>
                  <a:lnTo>
                    <a:pt x="5" y="0"/>
                  </a:lnTo>
                  <a:lnTo>
                    <a:pt x="3" y="3"/>
                  </a:lnTo>
                  <a:lnTo>
                    <a:pt x="0" y="3"/>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59" name="Freeform 934"/>
            <p:cNvSpPr>
              <a:spLocks noEditPoints="1"/>
            </p:cNvSpPr>
            <p:nvPr/>
          </p:nvSpPr>
          <p:spPr bwMode="auto">
            <a:xfrm>
              <a:off x="1441" y="1421"/>
              <a:ext cx="627" cy="52"/>
            </a:xfrm>
            <a:custGeom>
              <a:avLst/>
              <a:gdLst>
                <a:gd name="T0" fmla="*/ 2147483647 w 627"/>
                <a:gd name="T1" fmla="*/ 2147483647 h 52"/>
                <a:gd name="T2" fmla="*/ 2147483647 w 627"/>
                <a:gd name="T3" fmla="*/ 2147483647 h 52"/>
                <a:gd name="T4" fmla="*/ 2147483647 w 627"/>
                <a:gd name="T5" fmla="*/ 2147483647 h 52"/>
                <a:gd name="T6" fmla="*/ 2147483647 w 627"/>
                <a:gd name="T7" fmla="*/ 0 h 52"/>
                <a:gd name="T8" fmla="*/ 2147483647 w 627"/>
                <a:gd name="T9" fmla="*/ 0 h 52"/>
                <a:gd name="T10" fmla="*/ 2147483647 w 627"/>
                <a:gd name="T11" fmla="*/ 2147483647 h 52"/>
                <a:gd name="T12" fmla="*/ 2147483647 w 627"/>
                <a:gd name="T13" fmla="*/ 2147483647 h 52"/>
                <a:gd name="T14" fmla="*/ 2147483647 w 627"/>
                <a:gd name="T15" fmla="*/ 2147483647 h 52"/>
                <a:gd name="T16" fmla="*/ 2147483647 w 627"/>
                <a:gd name="T17" fmla="*/ 2147483647 h 52"/>
                <a:gd name="T18" fmla="*/ 2147483647 w 627"/>
                <a:gd name="T19" fmla="*/ 2147483647 h 52"/>
                <a:gd name="T20" fmla="*/ 2147483647 w 627"/>
                <a:gd name="T21" fmla="*/ 2147483647 h 52"/>
                <a:gd name="T22" fmla="*/ 2147483647 w 627"/>
                <a:gd name="T23" fmla="*/ 2147483647 h 52"/>
                <a:gd name="T24" fmla="*/ 2147483647 w 627"/>
                <a:gd name="T25" fmla="*/ 2147483647 h 52"/>
                <a:gd name="T26" fmla="*/ 0 w 627"/>
                <a:gd name="T27" fmla="*/ 2147483647 h 52"/>
                <a:gd name="T28" fmla="*/ 0 w 627"/>
                <a:gd name="T29" fmla="*/ 2147483647 h 52"/>
                <a:gd name="T30" fmla="*/ 0 w 627"/>
                <a:gd name="T31" fmla="*/ 2147483647 h 52"/>
                <a:gd name="T32" fmla="*/ 0 w 627"/>
                <a:gd name="T33" fmla="*/ 2147483647 h 52"/>
                <a:gd name="T34" fmla="*/ 0 w 627"/>
                <a:gd name="T35" fmla="*/ 2147483647 h 52"/>
                <a:gd name="T36" fmla="*/ 2147483647 w 627"/>
                <a:gd name="T37" fmla="*/ 2147483647 h 52"/>
                <a:gd name="T38" fmla="*/ 2147483647 w 627"/>
                <a:gd name="T39" fmla="*/ 2147483647 h 52"/>
                <a:gd name="T40" fmla="*/ 2147483647 w 627"/>
                <a:gd name="T41" fmla="*/ 2147483647 h 52"/>
                <a:gd name="T42" fmla="*/ 2147483647 w 627"/>
                <a:gd name="T43" fmla="*/ 2147483647 h 52"/>
                <a:gd name="T44" fmla="*/ 2147483647 w 627"/>
                <a:gd name="T45" fmla="*/ 2147483647 h 52"/>
                <a:gd name="T46" fmla="*/ 2147483647 w 627"/>
                <a:gd name="T47" fmla="*/ 0 h 52"/>
                <a:gd name="T48" fmla="*/ 2147483647 w 627"/>
                <a:gd name="T49" fmla="*/ 0 h 52"/>
                <a:gd name="T50" fmla="*/ 0 w 627"/>
                <a:gd name="T51" fmla="*/ 2147483647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27" h="52">
                  <a:moveTo>
                    <a:pt x="627" y="26"/>
                  </a:moveTo>
                  <a:lnTo>
                    <a:pt x="627" y="13"/>
                  </a:lnTo>
                  <a:lnTo>
                    <a:pt x="627" y="3"/>
                  </a:lnTo>
                  <a:lnTo>
                    <a:pt x="624" y="0"/>
                  </a:lnTo>
                  <a:lnTo>
                    <a:pt x="622" y="0"/>
                  </a:lnTo>
                  <a:lnTo>
                    <a:pt x="622" y="13"/>
                  </a:lnTo>
                  <a:lnTo>
                    <a:pt x="622" y="26"/>
                  </a:lnTo>
                  <a:lnTo>
                    <a:pt x="622" y="39"/>
                  </a:lnTo>
                  <a:lnTo>
                    <a:pt x="622" y="52"/>
                  </a:lnTo>
                  <a:lnTo>
                    <a:pt x="624" y="52"/>
                  </a:lnTo>
                  <a:lnTo>
                    <a:pt x="627" y="49"/>
                  </a:lnTo>
                  <a:lnTo>
                    <a:pt x="627" y="39"/>
                  </a:lnTo>
                  <a:lnTo>
                    <a:pt x="627" y="26"/>
                  </a:lnTo>
                  <a:close/>
                  <a:moveTo>
                    <a:pt x="0" y="3"/>
                  </a:moveTo>
                  <a:lnTo>
                    <a:pt x="0" y="13"/>
                  </a:lnTo>
                  <a:lnTo>
                    <a:pt x="0" y="26"/>
                  </a:lnTo>
                  <a:lnTo>
                    <a:pt x="0" y="39"/>
                  </a:lnTo>
                  <a:lnTo>
                    <a:pt x="0" y="49"/>
                  </a:lnTo>
                  <a:lnTo>
                    <a:pt x="2" y="52"/>
                  </a:lnTo>
                  <a:lnTo>
                    <a:pt x="5" y="52"/>
                  </a:lnTo>
                  <a:lnTo>
                    <a:pt x="5" y="39"/>
                  </a:lnTo>
                  <a:lnTo>
                    <a:pt x="5" y="26"/>
                  </a:lnTo>
                  <a:lnTo>
                    <a:pt x="5" y="13"/>
                  </a:lnTo>
                  <a:lnTo>
                    <a:pt x="5" y="0"/>
                  </a:lnTo>
                  <a:lnTo>
                    <a:pt x="2" y="0"/>
                  </a:lnTo>
                  <a:lnTo>
                    <a:pt x="0" y="3"/>
                  </a:lnTo>
                  <a:close/>
                </a:path>
              </a:pathLst>
            </a:custGeom>
            <a:solidFill>
              <a:srgbClr val="9A999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0" name="Freeform 935"/>
            <p:cNvSpPr>
              <a:spLocks noEditPoints="1"/>
            </p:cNvSpPr>
            <p:nvPr/>
          </p:nvSpPr>
          <p:spPr bwMode="auto">
            <a:xfrm>
              <a:off x="1443" y="1421"/>
              <a:ext cx="622" cy="52"/>
            </a:xfrm>
            <a:custGeom>
              <a:avLst/>
              <a:gdLst>
                <a:gd name="T0" fmla="*/ 2147483647 w 622"/>
                <a:gd name="T1" fmla="*/ 2147483647 h 52"/>
                <a:gd name="T2" fmla="*/ 2147483647 w 622"/>
                <a:gd name="T3" fmla="*/ 2147483647 h 52"/>
                <a:gd name="T4" fmla="*/ 2147483647 w 622"/>
                <a:gd name="T5" fmla="*/ 0 h 52"/>
                <a:gd name="T6" fmla="*/ 2147483647 w 622"/>
                <a:gd name="T7" fmla="*/ 0 h 52"/>
                <a:gd name="T8" fmla="*/ 2147483647 w 622"/>
                <a:gd name="T9" fmla="*/ 0 h 52"/>
                <a:gd name="T10" fmla="*/ 2147483647 w 622"/>
                <a:gd name="T11" fmla="*/ 2147483647 h 52"/>
                <a:gd name="T12" fmla="*/ 2147483647 w 622"/>
                <a:gd name="T13" fmla="*/ 2147483647 h 52"/>
                <a:gd name="T14" fmla="*/ 2147483647 w 622"/>
                <a:gd name="T15" fmla="*/ 2147483647 h 52"/>
                <a:gd name="T16" fmla="*/ 2147483647 w 622"/>
                <a:gd name="T17" fmla="*/ 2147483647 h 52"/>
                <a:gd name="T18" fmla="*/ 2147483647 w 622"/>
                <a:gd name="T19" fmla="*/ 2147483647 h 52"/>
                <a:gd name="T20" fmla="*/ 2147483647 w 622"/>
                <a:gd name="T21" fmla="*/ 2147483647 h 52"/>
                <a:gd name="T22" fmla="*/ 2147483647 w 622"/>
                <a:gd name="T23" fmla="*/ 2147483647 h 52"/>
                <a:gd name="T24" fmla="*/ 2147483647 w 622"/>
                <a:gd name="T25" fmla="*/ 2147483647 h 52"/>
                <a:gd name="T26" fmla="*/ 0 w 622"/>
                <a:gd name="T27" fmla="*/ 0 h 52"/>
                <a:gd name="T28" fmla="*/ 0 w 622"/>
                <a:gd name="T29" fmla="*/ 2147483647 h 52"/>
                <a:gd name="T30" fmla="*/ 0 w 622"/>
                <a:gd name="T31" fmla="*/ 2147483647 h 52"/>
                <a:gd name="T32" fmla="*/ 0 w 622"/>
                <a:gd name="T33" fmla="*/ 2147483647 h 52"/>
                <a:gd name="T34" fmla="*/ 0 w 622"/>
                <a:gd name="T35" fmla="*/ 2147483647 h 52"/>
                <a:gd name="T36" fmla="*/ 2147483647 w 622"/>
                <a:gd name="T37" fmla="*/ 2147483647 h 52"/>
                <a:gd name="T38" fmla="*/ 2147483647 w 622"/>
                <a:gd name="T39" fmla="*/ 2147483647 h 52"/>
                <a:gd name="T40" fmla="*/ 2147483647 w 622"/>
                <a:gd name="T41" fmla="*/ 2147483647 h 52"/>
                <a:gd name="T42" fmla="*/ 2147483647 w 622"/>
                <a:gd name="T43" fmla="*/ 2147483647 h 52"/>
                <a:gd name="T44" fmla="*/ 2147483647 w 622"/>
                <a:gd name="T45" fmla="*/ 2147483647 h 52"/>
                <a:gd name="T46" fmla="*/ 2147483647 w 622"/>
                <a:gd name="T47" fmla="*/ 0 h 52"/>
                <a:gd name="T48" fmla="*/ 2147483647 w 622"/>
                <a:gd name="T49" fmla="*/ 0 h 52"/>
                <a:gd name="T50" fmla="*/ 0 w 622"/>
                <a:gd name="T51" fmla="*/ 0 h 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22" h="52">
                  <a:moveTo>
                    <a:pt x="622" y="26"/>
                  </a:moveTo>
                  <a:lnTo>
                    <a:pt x="622" y="13"/>
                  </a:lnTo>
                  <a:lnTo>
                    <a:pt x="622" y="0"/>
                  </a:lnTo>
                  <a:lnTo>
                    <a:pt x="620" y="0"/>
                  </a:lnTo>
                  <a:lnTo>
                    <a:pt x="617" y="0"/>
                  </a:lnTo>
                  <a:lnTo>
                    <a:pt x="617" y="13"/>
                  </a:lnTo>
                  <a:lnTo>
                    <a:pt x="617" y="26"/>
                  </a:lnTo>
                  <a:lnTo>
                    <a:pt x="617" y="39"/>
                  </a:lnTo>
                  <a:lnTo>
                    <a:pt x="617" y="52"/>
                  </a:lnTo>
                  <a:lnTo>
                    <a:pt x="620" y="52"/>
                  </a:lnTo>
                  <a:lnTo>
                    <a:pt x="622" y="52"/>
                  </a:lnTo>
                  <a:lnTo>
                    <a:pt x="622" y="39"/>
                  </a:lnTo>
                  <a:lnTo>
                    <a:pt x="622" y="26"/>
                  </a:lnTo>
                  <a:close/>
                  <a:moveTo>
                    <a:pt x="0" y="0"/>
                  </a:moveTo>
                  <a:lnTo>
                    <a:pt x="0" y="13"/>
                  </a:lnTo>
                  <a:lnTo>
                    <a:pt x="0" y="26"/>
                  </a:lnTo>
                  <a:lnTo>
                    <a:pt x="0" y="39"/>
                  </a:lnTo>
                  <a:lnTo>
                    <a:pt x="0" y="52"/>
                  </a:lnTo>
                  <a:lnTo>
                    <a:pt x="3" y="52"/>
                  </a:lnTo>
                  <a:lnTo>
                    <a:pt x="8" y="52"/>
                  </a:lnTo>
                  <a:lnTo>
                    <a:pt x="5" y="39"/>
                  </a:lnTo>
                  <a:lnTo>
                    <a:pt x="5" y="26"/>
                  </a:lnTo>
                  <a:lnTo>
                    <a:pt x="5" y="13"/>
                  </a:lnTo>
                  <a:lnTo>
                    <a:pt x="8" y="0"/>
                  </a:lnTo>
                  <a:lnTo>
                    <a:pt x="3" y="0"/>
                  </a:lnTo>
                  <a:lnTo>
                    <a:pt x="0" y="0"/>
                  </a:lnTo>
                  <a:close/>
                </a:path>
              </a:pathLst>
            </a:custGeom>
            <a:solidFill>
              <a:srgbClr val="9B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1" name="Freeform 936"/>
            <p:cNvSpPr>
              <a:spLocks noEditPoints="1"/>
            </p:cNvSpPr>
            <p:nvPr/>
          </p:nvSpPr>
          <p:spPr bwMode="auto">
            <a:xfrm>
              <a:off x="1446" y="1419"/>
              <a:ext cx="617" cy="54"/>
            </a:xfrm>
            <a:custGeom>
              <a:avLst/>
              <a:gdLst>
                <a:gd name="T0" fmla="*/ 2147483647 w 617"/>
                <a:gd name="T1" fmla="*/ 2147483647 h 54"/>
                <a:gd name="T2" fmla="*/ 2147483647 w 617"/>
                <a:gd name="T3" fmla="*/ 2147483647 h 54"/>
                <a:gd name="T4" fmla="*/ 2147483647 w 617"/>
                <a:gd name="T5" fmla="*/ 2147483647 h 54"/>
                <a:gd name="T6" fmla="*/ 2147483647 w 617"/>
                <a:gd name="T7" fmla="*/ 2147483647 h 54"/>
                <a:gd name="T8" fmla="*/ 2147483647 w 617"/>
                <a:gd name="T9" fmla="*/ 0 h 54"/>
                <a:gd name="T10" fmla="*/ 2147483647 w 617"/>
                <a:gd name="T11" fmla="*/ 2147483647 h 54"/>
                <a:gd name="T12" fmla="*/ 2147483647 w 617"/>
                <a:gd name="T13" fmla="*/ 2147483647 h 54"/>
                <a:gd name="T14" fmla="*/ 2147483647 w 617"/>
                <a:gd name="T15" fmla="*/ 2147483647 h 54"/>
                <a:gd name="T16" fmla="*/ 2147483647 w 617"/>
                <a:gd name="T17" fmla="*/ 2147483647 h 54"/>
                <a:gd name="T18" fmla="*/ 2147483647 w 617"/>
                <a:gd name="T19" fmla="*/ 2147483647 h 54"/>
                <a:gd name="T20" fmla="*/ 2147483647 w 617"/>
                <a:gd name="T21" fmla="*/ 2147483647 h 54"/>
                <a:gd name="T22" fmla="*/ 2147483647 w 617"/>
                <a:gd name="T23" fmla="*/ 2147483647 h 54"/>
                <a:gd name="T24" fmla="*/ 2147483647 w 617"/>
                <a:gd name="T25" fmla="*/ 2147483647 h 54"/>
                <a:gd name="T26" fmla="*/ 0 w 617"/>
                <a:gd name="T27" fmla="*/ 2147483647 h 54"/>
                <a:gd name="T28" fmla="*/ 0 w 617"/>
                <a:gd name="T29" fmla="*/ 2147483647 h 54"/>
                <a:gd name="T30" fmla="*/ 0 w 617"/>
                <a:gd name="T31" fmla="*/ 2147483647 h 54"/>
                <a:gd name="T32" fmla="*/ 0 w 617"/>
                <a:gd name="T33" fmla="*/ 2147483647 h 54"/>
                <a:gd name="T34" fmla="*/ 0 w 617"/>
                <a:gd name="T35" fmla="*/ 2147483647 h 54"/>
                <a:gd name="T36" fmla="*/ 2147483647 w 617"/>
                <a:gd name="T37" fmla="*/ 2147483647 h 54"/>
                <a:gd name="T38" fmla="*/ 2147483647 w 617"/>
                <a:gd name="T39" fmla="*/ 2147483647 h 54"/>
                <a:gd name="T40" fmla="*/ 2147483647 w 617"/>
                <a:gd name="T41" fmla="*/ 2147483647 h 54"/>
                <a:gd name="T42" fmla="*/ 2147483647 w 617"/>
                <a:gd name="T43" fmla="*/ 2147483647 h 54"/>
                <a:gd name="T44" fmla="*/ 2147483647 w 617"/>
                <a:gd name="T45" fmla="*/ 2147483647 h 54"/>
                <a:gd name="T46" fmla="*/ 2147483647 w 617"/>
                <a:gd name="T47" fmla="*/ 0 h 54"/>
                <a:gd name="T48" fmla="*/ 2147483647 w 617"/>
                <a:gd name="T49" fmla="*/ 2147483647 h 54"/>
                <a:gd name="T50" fmla="*/ 0 w 617"/>
                <a:gd name="T51" fmla="*/ 2147483647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7" h="54">
                  <a:moveTo>
                    <a:pt x="617" y="28"/>
                  </a:moveTo>
                  <a:lnTo>
                    <a:pt x="617" y="15"/>
                  </a:lnTo>
                  <a:lnTo>
                    <a:pt x="617" y="2"/>
                  </a:lnTo>
                  <a:lnTo>
                    <a:pt x="614" y="2"/>
                  </a:lnTo>
                  <a:lnTo>
                    <a:pt x="611" y="0"/>
                  </a:lnTo>
                  <a:lnTo>
                    <a:pt x="611" y="15"/>
                  </a:lnTo>
                  <a:lnTo>
                    <a:pt x="611" y="28"/>
                  </a:lnTo>
                  <a:lnTo>
                    <a:pt x="611" y="41"/>
                  </a:lnTo>
                  <a:lnTo>
                    <a:pt x="611" y="54"/>
                  </a:lnTo>
                  <a:lnTo>
                    <a:pt x="614" y="54"/>
                  </a:lnTo>
                  <a:lnTo>
                    <a:pt x="617" y="54"/>
                  </a:lnTo>
                  <a:lnTo>
                    <a:pt x="617" y="41"/>
                  </a:lnTo>
                  <a:lnTo>
                    <a:pt x="617" y="28"/>
                  </a:lnTo>
                  <a:close/>
                  <a:moveTo>
                    <a:pt x="0" y="2"/>
                  </a:moveTo>
                  <a:lnTo>
                    <a:pt x="0" y="15"/>
                  </a:lnTo>
                  <a:lnTo>
                    <a:pt x="0" y="28"/>
                  </a:lnTo>
                  <a:lnTo>
                    <a:pt x="0" y="41"/>
                  </a:lnTo>
                  <a:lnTo>
                    <a:pt x="0" y="54"/>
                  </a:lnTo>
                  <a:lnTo>
                    <a:pt x="5" y="54"/>
                  </a:lnTo>
                  <a:lnTo>
                    <a:pt x="7" y="54"/>
                  </a:lnTo>
                  <a:lnTo>
                    <a:pt x="5" y="41"/>
                  </a:lnTo>
                  <a:lnTo>
                    <a:pt x="5" y="28"/>
                  </a:lnTo>
                  <a:lnTo>
                    <a:pt x="5" y="15"/>
                  </a:lnTo>
                  <a:lnTo>
                    <a:pt x="7" y="0"/>
                  </a:lnTo>
                  <a:lnTo>
                    <a:pt x="5" y="2"/>
                  </a:lnTo>
                  <a:lnTo>
                    <a:pt x="0" y="2"/>
                  </a:lnTo>
                  <a:close/>
                </a:path>
              </a:pathLst>
            </a:custGeom>
            <a:solidFill>
              <a:srgbClr val="9B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2" name="Freeform 937"/>
            <p:cNvSpPr>
              <a:spLocks noEditPoints="1"/>
            </p:cNvSpPr>
            <p:nvPr/>
          </p:nvSpPr>
          <p:spPr bwMode="auto">
            <a:xfrm>
              <a:off x="1448" y="1419"/>
              <a:ext cx="612" cy="56"/>
            </a:xfrm>
            <a:custGeom>
              <a:avLst/>
              <a:gdLst>
                <a:gd name="T0" fmla="*/ 2147483647 w 612"/>
                <a:gd name="T1" fmla="*/ 2147483647 h 56"/>
                <a:gd name="T2" fmla="*/ 2147483647 w 612"/>
                <a:gd name="T3" fmla="*/ 2147483647 h 56"/>
                <a:gd name="T4" fmla="*/ 2147483647 w 612"/>
                <a:gd name="T5" fmla="*/ 2147483647 h 56"/>
                <a:gd name="T6" fmla="*/ 2147483647 w 612"/>
                <a:gd name="T7" fmla="*/ 0 h 56"/>
                <a:gd name="T8" fmla="*/ 2147483647 w 612"/>
                <a:gd name="T9" fmla="*/ 0 h 56"/>
                <a:gd name="T10" fmla="*/ 2147483647 w 612"/>
                <a:gd name="T11" fmla="*/ 2147483647 h 56"/>
                <a:gd name="T12" fmla="*/ 2147483647 w 612"/>
                <a:gd name="T13" fmla="*/ 2147483647 h 56"/>
                <a:gd name="T14" fmla="*/ 2147483647 w 612"/>
                <a:gd name="T15" fmla="*/ 2147483647 h 56"/>
                <a:gd name="T16" fmla="*/ 2147483647 w 612"/>
                <a:gd name="T17" fmla="*/ 2147483647 h 56"/>
                <a:gd name="T18" fmla="*/ 2147483647 w 612"/>
                <a:gd name="T19" fmla="*/ 2147483647 h 56"/>
                <a:gd name="T20" fmla="*/ 2147483647 w 612"/>
                <a:gd name="T21" fmla="*/ 2147483647 h 56"/>
                <a:gd name="T22" fmla="*/ 2147483647 w 612"/>
                <a:gd name="T23" fmla="*/ 2147483647 h 56"/>
                <a:gd name="T24" fmla="*/ 2147483647 w 612"/>
                <a:gd name="T25" fmla="*/ 2147483647 h 56"/>
                <a:gd name="T26" fmla="*/ 2147483647 w 612"/>
                <a:gd name="T27" fmla="*/ 2147483647 h 56"/>
                <a:gd name="T28" fmla="*/ 0 w 612"/>
                <a:gd name="T29" fmla="*/ 2147483647 h 56"/>
                <a:gd name="T30" fmla="*/ 0 w 612"/>
                <a:gd name="T31" fmla="*/ 2147483647 h 56"/>
                <a:gd name="T32" fmla="*/ 0 w 612"/>
                <a:gd name="T33" fmla="*/ 2147483647 h 56"/>
                <a:gd name="T34" fmla="*/ 2147483647 w 612"/>
                <a:gd name="T35" fmla="*/ 2147483647 h 56"/>
                <a:gd name="T36" fmla="*/ 2147483647 w 612"/>
                <a:gd name="T37" fmla="*/ 2147483647 h 56"/>
                <a:gd name="T38" fmla="*/ 2147483647 w 612"/>
                <a:gd name="T39" fmla="*/ 2147483647 h 56"/>
                <a:gd name="T40" fmla="*/ 2147483647 w 612"/>
                <a:gd name="T41" fmla="*/ 2147483647 h 56"/>
                <a:gd name="T42" fmla="*/ 2147483647 w 612"/>
                <a:gd name="T43" fmla="*/ 2147483647 h 56"/>
                <a:gd name="T44" fmla="*/ 2147483647 w 612"/>
                <a:gd name="T45" fmla="*/ 2147483647 h 56"/>
                <a:gd name="T46" fmla="*/ 2147483647 w 612"/>
                <a:gd name="T47" fmla="*/ 0 h 56"/>
                <a:gd name="T48" fmla="*/ 2147483647 w 612"/>
                <a:gd name="T49" fmla="*/ 0 h 56"/>
                <a:gd name="T50" fmla="*/ 2147483647 w 612"/>
                <a:gd name="T51" fmla="*/ 2147483647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12" h="56">
                  <a:moveTo>
                    <a:pt x="612" y="28"/>
                  </a:moveTo>
                  <a:lnTo>
                    <a:pt x="612" y="15"/>
                  </a:lnTo>
                  <a:lnTo>
                    <a:pt x="612" y="2"/>
                  </a:lnTo>
                  <a:lnTo>
                    <a:pt x="609" y="0"/>
                  </a:lnTo>
                  <a:lnTo>
                    <a:pt x="607" y="0"/>
                  </a:lnTo>
                  <a:lnTo>
                    <a:pt x="607" y="13"/>
                  </a:lnTo>
                  <a:lnTo>
                    <a:pt x="607" y="28"/>
                  </a:lnTo>
                  <a:lnTo>
                    <a:pt x="607" y="41"/>
                  </a:lnTo>
                  <a:lnTo>
                    <a:pt x="607" y="56"/>
                  </a:lnTo>
                  <a:lnTo>
                    <a:pt x="609" y="54"/>
                  </a:lnTo>
                  <a:lnTo>
                    <a:pt x="612" y="54"/>
                  </a:lnTo>
                  <a:lnTo>
                    <a:pt x="612" y="41"/>
                  </a:lnTo>
                  <a:lnTo>
                    <a:pt x="612" y="28"/>
                  </a:lnTo>
                  <a:close/>
                  <a:moveTo>
                    <a:pt x="3" y="2"/>
                  </a:moveTo>
                  <a:lnTo>
                    <a:pt x="0" y="15"/>
                  </a:lnTo>
                  <a:lnTo>
                    <a:pt x="0" y="28"/>
                  </a:lnTo>
                  <a:lnTo>
                    <a:pt x="0" y="41"/>
                  </a:lnTo>
                  <a:lnTo>
                    <a:pt x="3" y="54"/>
                  </a:lnTo>
                  <a:lnTo>
                    <a:pt x="5" y="54"/>
                  </a:lnTo>
                  <a:lnTo>
                    <a:pt x="8" y="56"/>
                  </a:lnTo>
                  <a:lnTo>
                    <a:pt x="5" y="41"/>
                  </a:lnTo>
                  <a:lnTo>
                    <a:pt x="5" y="28"/>
                  </a:lnTo>
                  <a:lnTo>
                    <a:pt x="5" y="13"/>
                  </a:lnTo>
                  <a:lnTo>
                    <a:pt x="8" y="0"/>
                  </a:lnTo>
                  <a:lnTo>
                    <a:pt x="5" y="0"/>
                  </a:lnTo>
                  <a:lnTo>
                    <a:pt x="3" y="2"/>
                  </a:lnTo>
                  <a:close/>
                </a:path>
              </a:pathLst>
            </a:custGeom>
            <a:solidFill>
              <a:srgbClr val="9B9A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3" name="Freeform 938"/>
            <p:cNvSpPr>
              <a:spLocks noEditPoints="1"/>
            </p:cNvSpPr>
            <p:nvPr/>
          </p:nvSpPr>
          <p:spPr bwMode="auto">
            <a:xfrm>
              <a:off x="1451" y="1419"/>
              <a:ext cx="606" cy="56"/>
            </a:xfrm>
            <a:custGeom>
              <a:avLst/>
              <a:gdLst>
                <a:gd name="T0" fmla="*/ 2147483647 w 606"/>
                <a:gd name="T1" fmla="*/ 2147483647 h 56"/>
                <a:gd name="T2" fmla="*/ 2147483647 w 606"/>
                <a:gd name="T3" fmla="*/ 2147483647 h 56"/>
                <a:gd name="T4" fmla="*/ 2147483647 w 606"/>
                <a:gd name="T5" fmla="*/ 0 h 56"/>
                <a:gd name="T6" fmla="*/ 2147483647 w 606"/>
                <a:gd name="T7" fmla="*/ 0 h 56"/>
                <a:gd name="T8" fmla="*/ 2147483647 w 606"/>
                <a:gd name="T9" fmla="*/ 0 h 56"/>
                <a:gd name="T10" fmla="*/ 2147483647 w 606"/>
                <a:gd name="T11" fmla="*/ 2147483647 h 56"/>
                <a:gd name="T12" fmla="*/ 2147483647 w 606"/>
                <a:gd name="T13" fmla="*/ 2147483647 h 56"/>
                <a:gd name="T14" fmla="*/ 2147483647 w 606"/>
                <a:gd name="T15" fmla="*/ 2147483647 h 56"/>
                <a:gd name="T16" fmla="*/ 2147483647 w 606"/>
                <a:gd name="T17" fmla="*/ 2147483647 h 56"/>
                <a:gd name="T18" fmla="*/ 2147483647 w 606"/>
                <a:gd name="T19" fmla="*/ 2147483647 h 56"/>
                <a:gd name="T20" fmla="*/ 2147483647 w 606"/>
                <a:gd name="T21" fmla="*/ 2147483647 h 56"/>
                <a:gd name="T22" fmla="*/ 2147483647 w 606"/>
                <a:gd name="T23" fmla="*/ 2147483647 h 56"/>
                <a:gd name="T24" fmla="*/ 2147483647 w 606"/>
                <a:gd name="T25" fmla="*/ 2147483647 h 56"/>
                <a:gd name="T26" fmla="*/ 2147483647 w 606"/>
                <a:gd name="T27" fmla="*/ 0 h 56"/>
                <a:gd name="T28" fmla="*/ 0 w 606"/>
                <a:gd name="T29" fmla="*/ 2147483647 h 56"/>
                <a:gd name="T30" fmla="*/ 0 w 606"/>
                <a:gd name="T31" fmla="*/ 2147483647 h 56"/>
                <a:gd name="T32" fmla="*/ 0 w 606"/>
                <a:gd name="T33" fmla="*/ 2147483647 h 56"/>
                <a:gd name="T34" fmla="*/ 2147483647 w 606"/>
                <a:gd name="T35" fmla="*/ 2147483647 h 56"/>
                <a:gd name="T36" fmla="*/ 2147483647 w 606"/>
                <a:gd name="T37" fmla="*/ 2147483647 h 56"/>
                <a:gd name="T38" fmla="*/ 2147483647 w 606"/>
                <a:gd name="T39" fmla="*/ 2147483647 h 56"/>
                <a:gd name="T40" fmla="*/ 2147483647 w 606"/>
                <a:gd name="T41" fmla="*/ 2147483647 h 56"/>
                <a:gd name="T42" fmla="*/ 2147483647 w 606"/>
                <a:gd name="T43" fmla="*/ 2147483647 h 56"/>
                <a:gd name="T44" fmla="*/ 2147483647 w 606"/>
                <a:gd name="T45" fmla="*/ 2147483647 h 56"/>
                <a:gd name="T46" fmla="*/ 2147483647 w 606"/>
                <a:gd name="T47" fmla="*/ 0 h 56"/>
                <a:gd name="T48" fmla="*/ 2147483647 w 606"/>
                <a:gd name="T49" fmla="*/ 0 h 56"/>
                <a:gd name="T50" fmla="*/ 2147483647 w 606"/>
                <a:gd name="T51" fmla="*/ 0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6" h="56">
                  <a:moveTo>
                    <a:pt x="606" y="28"/>
                  </a:moveTo>
                  <a:lnTo>
                    <a:pt x="606" y="15"/>
                  </a:lnTo>
                  <a:lnTo>
                    <a:pt x="606" y="0"/>
                  </a:lnTo>
                  <a:lnTo>
                    <a:pt x="604" y="0"/>
                  </a:lnTo>
                  <a:lnTo>
                    <a:pt x="601" y="0"/>
                  </a:lnTo>
                  <a:lnTo>
                    <a:pt x="601" y="13"/>
                  </a:lnTo>
                  <a:lnTo>
                    <a:pt x="601" y="28"/>
                  </a:lnTo>
                  <a:lnTo>
                    <a:pt x="601" y="41"/>
                  </a:lnTo>
                  <a:lnTo>
                    <a:pt x="601" y="56"/>
                  </a:lnTo>
                  <a:lnTo>
                    <a:pt x="604" y="56"/>
                  </a:lnTo>
                  <a:lnTo>
                    <a:pt x="606" y="54"/>
                  </a:lnTo>
                  <a:lnTo>
                    <a:pt x="606" y="41"/>
                  </a:lnTo>
                  <a:lnTo>
                    <a:pt x="606" y="28"/>
                  </a:lnTo>
                  <a:close/>
                  <a:moveTo>
                    <a:pt x="2" y="0"/>
                  </a:moveTo>
                  <a:lnTo>
                    <a:pt x="0" y="15"/>
                  </a:lnTo>
                  <a:lnTo>
                    <a:pt x="0" y="28"/>
                  </a:lnTo>
                  <a:lnTo>
                    <a:pt x="0" y="41"/>
                  </a:lnTo>
                  <a:lnTo>
                    <a:pt x="2" y="54"/>
                  </a:lnTo>
                  <a:lnTo>
                    <a:pt x="5" y="56"/>
                  </a:lnTo>
                  <a:lnTo>
                    <a:pt x="8" y="56"/>
                  </a:lnTo>
                  <a:lnTo>
                    <a:pt x="5" y="41"/>
                  </a:lnTo>
                  <a:lnTo>
                    <a:pt x="5" y="28"/>
                  </a:lnTo>
                  <a:lnTo>
                    <a:pt x="5" y="13"/>
                  </a:lnTo>
                  <a:lnTo>
                    <a:pt x="8" y="0"/>
                  </a:lnTo>
                  <a:lnTo>
                    <a:pt x="5" y="0"/>
                  </a:lnTo>
                  <a:lnTo>
                    <a:pt x="2" y="0"/>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4" name="Freeform 939"/>
            <p:cNvSpPr>
              <a:spLocks noEditPoints="1"/>
            </p:cNvSpPr>
            <p:nvPr/>
          </p:nvSpPr>
          <p:spPr bwMode="auto">
            <a:xfrm>
              <a:off x="1453" y="1419"/>
              <a:ext cx="602" cy="56"/>
            </a:xfrm>
            <a:custGeom>
              <a:avLst/>
              <a:gdLst>
                <a:gd name="T0" fmla="*/ 2147483647 w 602"/>
                <a:gd name="T1" fmla="*/ 2147483647 h 56"/>
                <a:gd name="T2" fmla="*/ 2147483647 w 602"/>
                <a:gd name="T3" fmla="*/ 2147483647 h 56"/>
                <a:gd name="T4" fmla="*/ 2147483647 w 602"/>
                <a:gd name="T5" fmla="*/ 0 h 56"/>
                <a:gd name="T6" fmla="*/ 2147483647 w 602"/>
                <a:gd name="T7" fmla="*/ 0 h 56"/>
                <a:gd name="T8" fmla="*/ 2147483647 w 602"/>
                <a:gd name="T9" fmla="*/ 0 h 56"/>
                <a:gd name="T10" fmla="*/ 2147483647 w 602"/>
                <a:gd name="T11" fmla="*/ 2147483647 h 56"/>
                <a:gd name="T12" fmla="*/ 2147483647 w 602"/>
                <a:gd name="T13" fmla="*/ 2147483647 h 56"/>
                <a:gd name="T14" fmla="*/ 2147483647 w 602"/>
                <a:gd name="T15" fmla="*/ 2147483647 h 56"/>
                <a:gd name="T16" fmla="*/ 2147483647 w 602"/>
                <a:gd name="T17" fmla="*/ 2147483647 h 56"/>
                <a:gd name="T18" fmla="*/ 2147483647 w 602"/>
                <a:gd name="T19" fmla="*/ 2147483647 h 56"/>
                <a:gd name="T20" fmla="*/ 2147483647 w 602"/>
                <a:gd name="T21" fmla="*/ 2147483647 h 56"/>
                <a:gd name="T22" fmla="*/ 2147483647 w 602"/>
                <a:gd name="T23" fmla="*/ 2147483647 h 56"/>
                <a:gd name="T24" fmla="*/ 2147483647 w 602"/>
                <a:gd name="T25" fmla="*/ 2147483647 h 56"/>
                <a:gd name="T26" fmla="*/ 2147483647 w 602"/>
                <a:gd name="T27" fmla="*/ 0 h 56"/>
                <a:gd name="T28" fmla="*/ 0 w 602"/>
                <a:gd name="T29" fmla="*/ 2147483647 h 56"/>
                <a:gd name="T30" fmla="*/ 0 w 602"/>
                <a:gd name="T31" fmla="*/ 2147483647 h 56"/>
                <a:gd name="T32" fmla="*/ 0 w 602"/>
                <a:gd name="T33" fmla="*/ 2147483647 h 56"/>
                <a:gd name="T34" fmla="*/ 2147483647 w 602"/>
                <a:gd name="T35" fmla="*/ 2147483647 h 56"/>
                <a:gd name="T36" fmla="*/ 2147483647 w 602"/>
                <a:gd name="T37" fmla="*/ 2147483647 h 56"/>
                <a:gd name="T38" fmla="*/ 2147483647 w 602"/>
                <a:gd name="T39" fmla="*/ 2147483647 h 56"/>
                <a:gd name="T40" fmla="*/ 2147483647 w 602"/>
                <a:gd name="T41" fmla="*/ 2147483647 h 56"/>
                <a:gd name="T42" fmla="*/ 2147483647 w 602"/>
                <a:gd name="T43" fmla="*/ 2147483647 h 56"/>
                <a:gd name="T44" fmla="*/ 2147483647 w 602"/>
                <a:gd name="T45" fmla="*/ 2147483647 h 56"/>
                <a:gd name="T46" fmla="*/ 2147483647 w 602"/>
                <a:gd name="T47" fmla="*/ 0 h 56"/>
                <a:gd name="T48" fmla="*/ 2147483647 w 602"/>
                <a:gd name="T49" fmla="*/ 0 h 56"/>
                <a:gd name="T50" fmla="*/ 2147483647 w 602"/>
                <a:gd name="T51" fmla="*/ 0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02" h="56">
                  <a:moveTo>
                    <a:pt x="602" y="28"/>
                  </a:moveTo>
                  <a:lnTo>
                    <a:pt x="602" y="13"/>
                  </a:lnTo>
                  <a:lnTo>
                    <a:pt x="602" y="0"/>
                  </a:lnTo>
                  <a:lnTo>
                    <a:pt x="599" y="0"/>
                  </a:lnTo>
                  <a:lnTo>
                    <a:pt x="597" y="0"/>
                  </a:lnTo>
                  <a:lnTo>
                    <a:pt x="597" y="13"/>
                  </a:lnTo>
                  <a:lnTo>
                    <a:pt x="597" y="28"/>
                  </a:lnTo>
                  <a:lnTo>
                    <a:pt x="597" y="44"/>
                  </a:lnTo>
                  <a:lnTo>
                    <a:pt x="597" y="56"/>
                  </a:lnTo>
                  <a:lnTo>
                    <a:pt x="599" y="56"/>
                  </a:lnTo>
                  <a:lnTo>
                    <a:pt x="602" y="56"/>
                  </a:lnTo>
                  <a:lnTo>
                    <a:pt x="602" y="41"/>
                  </a:lnTo>
                  <a:lnTo>
                    <a:pt x="602" y="28"/>
                  </a:lnTo>
                  <a:close/>
                  <a:moveTo>
                    <a:pt x="3" y="0"/>
                  </a:moveTo>
                  <a:lnTo>
                    <a:pt x="0" y="13"/>
                  </a:lnTo>
                  <a:lnTo>
                    <a:pt x="0" y="28"/>
                  </a:lnTo>
                  <a:lnTo>
                    <a:pt x="0" y="41"/>
                  </a:lnTo>
                  <a:lnTo>
                    <a:pt x="3" y="56"/>
                  </a:lnTo>
                  <a:lnTo>
                    <a:pt x="6" y="56"/>
                  </a:lnTo>
                  <a:lnTo>
                    <a:pt x="8" y="56"/>
                  </a:lnTo>
                  <a:lnTo>
                    <a:pt x="6" y="44"/>
                  </a:lnTo>
                  <a:lnTo>
                    <a:pt x="6" y="28"/>
                  </a:lnTo>
                  <a:lnTo>
                    <a:pt x="6" y="13"/>
                  </a:lnTo>
                  <a:lnTo>
                    <a:pt x="8" y="0"/>
                  </a:lnTo>
                  <a:lnTo>
                    <a:pt x="6" y="0"/>
                  </a:lnTo>
                  <a:lnTo>
                    <a:pt x="3" y="0"/>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5" name="Freeform 940"/>
            <p:cNvSpPr>
              <a:spLocks noEditPoints="1"/>
            </p:cNvSpPr>
            <p:nvPr/>
          </p:nvSpPr>
          <p:spPr bwMode="auto">
            <a:xfrm>
              <a:off x="1456" y="1416"/>
              <a:ext cx="596" cy="59"/>
            </a:xfrm>
            <a:custGeom>
              <a:avLst/>
              <a:gdLst>
                <a:gd name="T0" fmla="*/ 2147483647 w 596"/>
                <a:gd name="T1" fmla="*/ 2147483647 h 59"/>
                <a:gd name="T2" fmla="*/ 2147483647 w 596"/>
                <a:gd name="T3" fmla="*/ 2147483647 h 59"/>
                <a:gd name="T4" fmla="*/ 2147483647 w 596"/>
                <a:gd name="T5" fmla="*/ 2147483647 h 59"/>
                <a:gd name="T6" fmla="*/ 2147483647 w 596"/>
                <a:gd name="T7" fmla="*/ 2147483647 h 59"/>
                <a:gd name="T8" fmla="*/ 2147483647 w 596"/>
                <a:gd name="T9" fmla="*/ 0 h 59"/>
                <a:gd name="T10" fmla="*/ 2147483647 w 596"/>
                <a:gd name="T11" fmla="*/ 2147483647 h 59"/>
                <a:gd name="T12" fmla="*/ 2147483647 w 596"/>
                <a:gd name="T13" fmla="*/ 2147483647 h 59"/>
                <a:gd name="T14" fmla="*/ 2147483647 w 596"/>
                <a:gd name="T15" fmla="*/ 2147483647 h 59"/>
                <a:gd name="T16" fmla="*/ 2147483647 w 596"/>
                <a:gd name="T17" fmla="*/ 2147483647 h 59"/>
                <a:gd name="T18" fmla="*/ 2147483647 w 596"/>
                <a:gd name="T19" fmla="*/ 2147483647 h 59"/>
                <a:gd name="T20" fmla="*/ 2147483647 w 596"/>
                <a:gd name="T21" fmla="*/ 2147483647 h 59"/>
                <a:gd name="T22" fmla="*/ 2147483647 w 596"/>
                <a:gd name="T23" fmla="*/ 2147483647 h 59"/>
                <a:gd name="T24" fmla="*/ 2147483647 w 596"/>
                <a:gd name="T25" fmla="*/ 2147483647 h 59"/>
                <a:gd name="T26" fmla="*/ 2147483647 w 596"/>
                <a:gd name="T27" fmla="*/ 2147483647 h 59"/>
                <a:gd name="T28" fmla="*/ 0 w 596"/>
                <a:gd name="T29" fmla="*/ 2147483647 h 59"/>
                <a:gd name="T30" fmla="*/ 0 w 596"/>
                <a:gd name="T31" fmla="*/ 2147483647 h 59"/>
                <a:gd name="T32" fmla="*/ 0 w 596"/>
                <a:gd name="T33" fmla="*/ 2147483647 h 59"/>
                <a:gd name="T34" fmla="*/ 2147483647 w 596"/>
                <a:gd name="T35" fmla="*/ 2147483647 h 59"/>
                <a:gd name="T36" fmla="*/ 2147483647 w 596"/>
                <a:gd name="T37" fmla="*/ 2147483647 h 59"/>
                <a:gd name="T38" fmla="*/ 2147483647 w 596"/>
                <a:gd name="T39" fmla="*/ 2147483647 h 59"/>
                <a:gd name="T40" fmla="*/ 2147483647 w 596"/>
                <a:gd name="T41" fmla="*/ 2147483647 h 59"/>
                <a:gd name="T42" fmla="*/ 2147483647 w 596"/>
                <a:gd name="T43" fmla="*/ 2147483647 h 59"/>
                <a:gd name="T44" fmla="*/ 2147483647 w 596"/>
                <a:gd name="T45" fmla="*/ 2147483647 h 59"/>
                <a:gd name="T46" fmla="*/ 2147483647 w 596"/>
                <a:gd name="T47" fmla="*/ 0 h 59"/>
                <a:gd name="T48" fmla="*/ 2147483647 w 596"/>
                <a:gd name="T49" fmla="*/ 2147483647 h 59"/>
                <a:gd name="T50" fmla="*/ 2147483647 w 596"/>
                <a:gd name="T51" fmla="*/ 2147483647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96" h="59">
                  <a:moveTo>
                    <a:pt x="596" y="31"/>
                  </a:moveTo>
                  <a:lnTo>
                    <a:pt x="596" y="16"/>
                  </a:lnTo>
                  <a:lnTo>
                    <a:pt x="596" y="3"/>
                  </a:lnTo>
                  <a:lnTo>
                    <a:pt x="594" y="3"/>
                  </a:lnTo>
                  <a:lnTo>
                    <a:pt x="589" y="0"/>
                  </a:lnTo>
                  <a:lnTo>
                    <a:pt x="591" y="16"/>
                  </a:lnTo>
                  <a:lnTo>
                    <a:pt x="591" y="31"/>
                  </a:lnTo>
                  <a:lnTo>
                    <a:pt x="591" y="47"/>
                  </a:lnTo>
                  <a:lnTo>
                    <a:pt x="589" y="59"/>
                  </a:lnTo>
                  <a:lnTo>
                    <a:pt x="594" y="59"/>
                  </a:lnTo>
                  <a:lnTo>
                    <a:pt x="596" y="59"/>
                  </a:lnTo>
                  <a:lnTo>
                    <a:pt x="596" y="44"/>
                  </a:lnTo>
                  <a:lnTo>
                    <a:pt x="596" y="31"/>
                  </a:lnTo>
                  <a:close/>
                  <a:moveTo>
                    <a:pt x="3" y="3"/>
                  </a:moveTo>
                  <a:lnTo>
                    <a:pt x="0" y="16"/>
                  </a:lnTo>
                  <a:lnTo>
                    <a:pt x="0" y="31"/>
                  </a:lnTo>
                  <a:lnTo>
                    <a:pt x="0" y="44"/>
                  </a:lnTo>
                  <a:lnTo>
                    <a:pt x="3" y="59"/>
                  </a:lnTo>
                  <a:lnTo>
                    <a:pt x="5" y="59"/>
                  </a:lnTo>
                  <a:lnTo>
                    <a:pt x="8" y="59"/>
                  </a:lnTo>
                  <a:lnTo>
                    <a:pt x="5" y="47"/>
                  </a:lnTo>
                  <a:lnTo>
                    <a:pt x="5" y="31"/>
                  </a:lnTo>
                  <a:lnTo>
                    <a:pt x="5" y="16"/>
                  </a:lnTo>
                  <a:lnTo>
                    <a:pt x="8" y="0"/>
                  </a:lnTo>
                  <a:lnTo>
                    <a:pt x="5" y="3"/>
                  </a:lnTo>
                  <a:lnTo>
                    <a:pt x="3" y="3"/>
                  </a:lnTo>
                  <a:close/>
                </a:path>
              </a:pathLst>
            </a:custGeom>
            <a:solidFill>
              <a:srgbClr val="9B9A9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6" name="Freeform 941"/>
            <p:cNvSpPr>
              <a:spLocks noEditPoints="1"/>
            </p:cNvSpPr>
            <p:nvPr/>
          </p:nvSpPr>
          <p:spPr bwMode="auto">
            <a:xfrm>
              <a:off x="1459" y="1416"/>
              <a:ext cx="591" cy="62"/>
            </a:xfrm>
            <a:custGeom>
              <a:avLst/>
              <a:gdLst>
                <a:gd name="T0" fmla="*/ 2147483647 w 591"/>
                <a:gd name="T1" fmla="*/ 2147483647 h 62"/>
                <a:gd name="T2" fmla="*/ 2147483647 w 591"/>
                <a:gd name="T3" fmla="*/ 2147483647 h 62"/>
                <a:gd name="T4" fmla="*/ 2147483647 w 591"/>
                <a:gd name="T5" fmla="*/ 2147483647 h 62"/>
                <a:gd name="T6" fmla="*/ 2147483647 w 591"/>
                <a:gd name="T7" fmla="*/ 0 h 62"/>
                <a:gd name="T8" fmla="*/ 2147483647 w 591"/>
                <a:gd name="T9" fmla="*/ 0 h 62"/>
                <a:gd name="T10" fmla="*/ 2147483647 w 591"/>
                <a:gd name="T11" fmla="*/ 2147483647 h 62"/>
                <a:gd name="T12" fmla="*/ 2147483647 w 591"/>
                <a:gd name="T13" fmla="*/ 2147483647 h 62"/>
                <a:gd name="T14" fmla="*/ 2147483647 w 591"/>
                <a:gd name="T15" fmla="*/ 2147483647 h 62"/>
                <a:gd name="T16" fmla="*/ 2147483647 w 591"/>
                <a:gd name="T17" fmla="*/ 2147483647 h 62"/>
                <a:gd name="T18" fmla="*/ 2147483647 w 591"/>
                <a:gd name="T19" fmla="*/ 2147483647 h 62"/>
                <a:gd name="T20" fmla="*/ 2147483647 w 591"/>
                <a:gd name="T21" fmla="*/ 2147483647 h 62"/>
                <a:gd name="T22" fmla="*/ 2147483647 w 591"/>
                <a:gd name="T23" fmla="*/ 2147483647 h 62"/>
                <a:gd name="T24" fmla="*/ 2147483647 w 591"/>
                <a:gd name="T25" fmla="*/ 2147483647 h 62"/>
                <a:gd name="T26" fmla="*/ 2147483647 w 591"/>
                <a:gd name="T27" fmla="*/ 2147483647 h 62"/>
                <a:gd name="T28" fmla="*/ 0 w 591"/>
                <a:gd name="T29" fmla="*/ 2147483647 h 62"/>
                <a:gd name="T30" fmla="*/ 0 w 591"/>
                <a:gd name="T31" fmla="*/ 2147483647 h 62"/>
                <a:gd name="T32" fmla="*/ 0 w 591"/>
                <a:gd name="T33" fmla="*/ 2147483647 h 62"/>
                <a:gd name="T34" fmla="*/ 2147483647 w 591"/>
                <a:gd name="T35" fmla="*/ 2147483647 h 62"/>
                <a:gd name="T36" fmla="*/ 2147483647 w 591"/>
                <a:gd name="T37" fmla="*/ 2147483647 h 62"/>
                <a:gd name="T38" fmla="*/ 2147483647 w 591"/>
                <a:gd name="T39" fmla="*/ 2147483647 h 62"/>
                <a:gd name="T40" fmla="*/ 2147483647 w 591"/>
                <a:gd name="T41" fmla="*/ 2147483647 h 62"/>
                <a:gd name="T42" fmla="*/ 2147483647 w 591"/>
                <a:gd name="T43" fmla="*/ 2147483647 h 62"/>
                <a:gd name="T44" fmla="*/ 2147483647 w 591"/>
                <a:gd name="T45" fmla="*/ 2147483647 h 62"/>
                <a:gd name="T46" fmla="*/ 2147483647 w 591"/>
                <a:gd name="T47" fmla="*/ 0 h 62"/>
                <a:gd name="T48" fmla="*/ 2147483647 w 591"/>
                <a:gd name="T49" fmla="*/ 0 h 62"/>
                <a:gd name="T50" fmla="*/ 2147483647 w 591"/>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91" h="62">
                  <a:moveTo>
                    <a:pt x="591" y="31"/>
                  </a:moveTo>
                  <a:lnTo>
                    <a:pt x="591" y="16"/>
                  </a:lnTo>
                  <a:lnTo>
                    <a:pt x="591" y="3"/>
                  </a:lnTo>
                  <a:lnTo>
                    <a:pt x="586" y="0"/>
                  </a:lnTo>
                  <a:lnTo>
                    <a:pt x="583" y="0"/>
                  </a:lnTo>
                  <a:lnTo>
                    <a:pt x="586" y="16"/>
                  </a:lnTo>
                  <a:lnTo>
                    <a:pt x="586" y="31"/>
                  </a:lnTo>
                  <a:lnTo>
                    <a:pt x="586" y="47"/>
                  </a:lnTo>
                  <a:lnTo>
                    <a:pt x="583" y="62"/>
                  </a:lnTo>
                  <a:lnTo>
                    <a:pt x="586" y="59"/>
                  </a:lnTo>
                  <a:lnTo>
                    <a:pt x="591" y="59"/>
                  </a:lnTo>
                  <a:lnTo>
                    <a:pt x="591" y="47"/>
                  </a:lnTo>
                  <a:lnTo>
                    <a:pt x="591" y="31"/>
                  </a:lnTo>
                  <a:close/>
                  <a:moveTo>
                    <a:pt x="2" y="3"/>
                  </a:moveTo>
                  <a:lnTo>
                    <a:pt x="0" y="16"/>
                  </a:lnTo>
                  <a:lnTo>
                    <a:pt x="0" y="31"/>
                  </a:lnTo>
                  <a:lnTo>
                    <a:pt x="0" y="47"/>
                  </a:lnTo>
                  <a:lnTo>
                    <a:pt x="2" y="59"/>
                  </a:lnTo>
                  <a:lnTo>
                    <a:pt x="5" y="59"/>
                  </a:lnTo>
                  <a:lnTo>
                    <a:pt x="7" y="62"/>
                  </a:lnTo>
                  <a:lnTo>
                    <a:pt x="5" y="47"/>
                  </a:lnTo>
                  <a:lnTo>
                    <a:pt x="5" y="31"/>
                  </a:lnTo>
                  <a:lnTo>
                    <a:pt x="5" y="16"/>
                  </a:lnTo>
                  <a:lnTo>
                    <a:pt x="7" y="0"/>
                  </a:lnTo>
                  <a:lnTo>
                    <a:pt x="5" y="0"/>
                  </a:lnTo>
                  <a:lnTo>
                    <a:pt x="2" y="3"/>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7" name="Freeform 942"/>
            <p:cNvSpPr>
              <a:spLocks noEditPoints="1"/>
            </p:cNvSpPr>
            <p:nvPr/>
          </p:nvSpPr>
          <p:spPr bwMode="auto">
            <a:xfrm>
              <a:off x="1461" y="1416"/>
              <a:ext cx="586" cy="62"/>
            </a:xfrm>
            <a:custGeom>
              <a:avLst/>
              <a:gdLst>
                <a:gd name="T0" fmla="*/ 2147483647 w 586"/>
                <a:gd name="T1" fmla="*/ 2147483647 h 62"/>
                <a:gd name="T2" fmla="*/ 2147483647 w 586"/>
                <a:gd name="T3" fmla="*/ 2147483647 h 62"/>
                <a:gd name="T4" fmla="*/ 2147483647 w 586"/>
                <a:gd name="T5" fmla="*/ 0 h 62"/>
                <a:gd name="T6" fmla="*/ 2147483647 w 586"/>
                <a:gd name="T7" fmla="*/ 0 h 62"/>
                <a:gd name="T8" fmla="*/ 2147483647 w 586"/>
                <a:gd name="T9" fmla="*/ 0 h 62"/>
                <a:gd name="T10" fmla="*/ 2147483647 w 586"/>
                <a:gd name="T11" fmla="*/ 2147483647 h 62"/>
                <a:gd name="T12" fmla="*/ 2147483647 w 586"/>
                <a:gd name="T13" fmla="*/ 2147483647 h 62"/>
                <a:gd name="T14" fmla="*/ 2147483647 w 586"/>
                <a:gd name="T15" fmla="*/ 2147483647 h 62"/>
                <a:gd name="T16" fmla="*/ 2147483647 w 586"/>
                <a:gd name="T17" fmla="*/ 2147483647 h 62"/>
                <a:gd name="T18" fmla="*/ 2147483647 w 586"/>
                <a:gd name="T19" fmla="*/ 2147483647 h 62"/>
                <a:gd name="T20" fmla="*/ 2147483647 w 586"/>
                <a:gd name="T21" fmla="*/ 2147483647 h 62"/>
                <a:gd name="T22" fmla="*/ 2147483647 w 586"/>
                <a:gd name="T23" fmla="*/ 2147483647 h 62"/>
                <a:gd name="T24" fmla="*/ 2147483647 w 586"/>
                <a:gd name="T25" fmla="*/ 2147483647 h 62"/>
                <a:gd name="T26" fmla="*/ 2147483647 w 586"/>
                <a:gd name="T27" fmla="*/ 0 h 62"/>
                <a:gd name="T28" fmla="*/ 0 w 586"/>
                <a:gd name="T29" fmla="*/ 2147483647 h 62"/>
                <a:gd name="T30" fmla="*/ 0 w 586"/>
                <a:gd name="T31" fmla="*/ 2147483647 h 62"/>
                <a:gd name="T32" fmla="*/ 0 w 586"/>
                <a:gd name="T33" fmla="*/ 2147483647 h 62"/>
                <a:gd name="T34" fmla="*/ 2147483647 w 586"/>
                <a:gd name="T35" fmla="*/ 2147483647 h 62"/>
                <a:gd name="T36" fmla="*/ 2147483647 w 586"/>
                <a:gd name="T37" fmla="*/ 2147483647 h 62"/>
                <a:gd name="T38" fmla="*/ 2147483647 w 586"/>
                <a:gd name="T39" fmla="*/ 2147483647 h 62"/>
                <a:gd name="T40" fmla="*/ 2147483647 w 586"/>
                <a:gd name="T41" fmla="*/ 2147483647 h 62"/>
                <a:gd name="T42" fmla="*/ 2147483647 w 586"/>
                <a:gd name="T43" fmla="*/ 2147483647 h 62"/>
                <a:gd name="T44" fmla="*/ 2147483647 w 586"/>
                <a:gd name="T45" fmla="*/ 2147483647 h 62"/>
                <a:gd name="T46" fmla="*/ 2147483647 w 586"/>
                <a:gd name="T47" fmla="*/ 0 h 62"/>
                <a:gd name="T48" fmla="*/ 2147483647 w 586"/>
                <a:gd name="T49" fmla="*/ 0 h 62"/>
                <a:gd name="T50" fmla="*/ 2147483647 w 586"/>
                <a:gd name="T51" fmla="*/ 0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6" h="62">
                  <a:moveTo>
                    <a:pt x="586" y="31"/>
                  </a:moveTo>
                  <a:lnTo>
                    <a:pt x="586" y="16"/>
                  </a:lnTo>
                  <a:lnTo>
                    <a:pt x="584" y="0"/>
                  </a:lnTo>
                  <a:lnTo>
                    <a:pt x="581" y="0"/>
                  </a:lnTo>
                  <a:lnTo>
                    <a:pt x="578" y="0"/>
                  </a:lnTo>
                  <a:lnTo>
                    <a:pt x="581" y="16"/>
                  </a:lnTo>
                  <a:lnTo>
                    <a:pt x="581" y="31"/>
                  </a:lnTo>
                  <a:lnTo>
                    <a:pt x="581" y="47"/>
                  </a:lnTo>
                  <a:lnTo>
                    <a:pt x="578" y="62"/>
                  </a:lnTo>
                  <a:lnTo>
                    <a:pt x="581" y="62"/>
                  </a:lnTo>
                  <a:lnTo>
                    <a:pt x="584" y="59"/>
                  </a:lnTo>
                  <a:lnTo>
                    <a:pt x="586" y="47"/>
                  </a:lnTo>
                  <a:lnTo>
                    <a:pt x="586" y="31"/>
                  </a:lnTo>
                  <a:close/>
                  <a:moveTo>
                    <a:pt x="3" y="0"/>
                  </a:moveTo>
                  <a:lnTo>
                    <a:pt x="0" y="16"/>
                  </a:lnTo>
                  <a:lnTo>
                    <a:pt x="0" y="31"/>
                  </a:lnTo>
                  <a:lnTo>
                    <a:pt x="0" y="47"/>
                  </a:lnTo>
                  <a:lnTo>
                    <a:pt x="3" y="59"/>
                  </a:lnTo>
                  <a:lnTo>
                    <a:pt x="5" y="62"/>
                  </a:lnTo>
                  <a:lnTo>
                    <a:pt x="8" y="62"/>
                  </a:lnTo>
                  <a:lnTo>
                    <a:pt x="5" y="47"/>
                  </a:lnTo>
                  <a:lnTo>
                    <a:pt x="5" y="31"/>
                  </a:lnTo>
                  <a:lnTo>
                    <a:pt x="5" y="16"/>
                  </a:lnTo>
                  <a:lnTo>
                    <a:pt x="8" y="0"/>
                  </a:lnTo>
                  <a:lnTo>
                    <a:pt x="5" y="0"/>
                  </a:lnTo>
                  <a:lnTo>
                    <a:pt x="3" y="0"/>
                  </a:lnTo>
                  <a:close/>
                </a:path>
              </a:pathLst>
            </a:custGeom>
            <a:solidFill>
              <a:srgbClr val="9C9B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8" name="Freeform 943"/>
            <p:cNvSpPr>
              <a:spLocks noEditPoints="1"/>
            </p:cNvSpPr>
            <p:nvPr/>
          </p:nvSpPr>
          <p:spPr bwMode="auto">
            <a:xfrm>
              <a:off x="1464" y="1416"/>
              <a:ext cx="581" cy="62"/>
            </a:xfrm>
            <a:custGeom>
              <a:avLst/>
              <a:gdLst>
                <a:gd name="T0" fmla="*/ 2147483647 w 581"/>
                <a:gd name="T1" fmla="*/ 2147483647 h 62"/>
                <a:gd name="T2" fmla="*/ 2147483647 w 581"/>
                <a:gd name="T3" fmla="*/ 2147483647 h 62"/>
                <a:gd name="T4" fmla="*/ 2147483647 w 581"/>
                <a:gd name="T5" fmla="*/ 0 h 62"/>
                <a:gd name="T6" fmla="*/ 2147483647 w 581"/>
                <a:gd name="T7" fmla="*/ 0 h 62"/>
                <a:gd name="T8" fmla="*/ 2147483647 w 581"/>
                <a:gd name="T9" fmla="*/ 0 h 62"/>
                <a:gd name="T10" fmla="*/ 2147483647 w 581"/>
                <a:gd name="T11" fmla="*/ 2147483647 h 62"/>
                <a:gd name="T12" fmla="*/ 2147483647 w 581"/>
                <a:gd name="T13" fmla="*/ 2147483647 h 62"/>
                <a:gd name="T14" fmla="*/ 2147483647 w 581"/>
                <a:gd name="T15" fmla="*/ 2147483647 h 62"/>
                <a:gd name="T16" fmla="*/ 2147483647 w 581"/>
                <a:gd name="T17" fmla="*/ 2147483647 h 62"/>
                <a:gd name="T18" fmla="*/ 2147483647 w 581"/>
                <a:gd name="T19" fmla="*/ 2147483647 h 62"/>
                <a:gd name="T20" fmla="*/ 2147483647 w 581"/>
                <a:gd name="T21" fmla="*/ 2147483647 h 62"/>
                <a:gd name="T22" fmla="*/ 2147483647 w 581"/>
                <a:gd name="T23" fmla="*/ 2147483647 h 62"/>
                <a:gd name="T24" fmla="*/ 2147483647 w 581"/>
                <a:gd name="T25" fmla="*/ 2147483647 h 62"/>
                <a:gd name="T26" fmla="*/ 2147483647 w 581"/>
                <a:gd name="T27" fmla="*/ 0 h 62"/>
                <a:gd name="T28" fmla="*/ 0 w 581"/>
                <a:gd name="T29" fmla="*/ 2147483647 h 62"/>
                <a:gd name="T30" fmla="*/ 0 w 581"/>
                <a:gd name="T31" fmla="*/ 2147483647 h 62"/>
                <a:gd name="T32" fmla="*/ 0 w 581"/>
                <a:gd name="T33" fmla="*/ 2147483647 h 62"/>
                <a:gd name="T34" fmla="*/ 2147483647 w 581"/>
                <a:gd name="T35" fmla="*/ 2147483647 h 62"/>
                <a:gd name="T36" fmla="*/ 2147483647 w 581"/>
                <a:gd name="T37" fmla="*/ 2147483647 h 62"/>
                <a:gd name="T38" fmla="*/ 2147483647 w 581"/>
                <a:gd name="T39" fmla="*/ 2147483647 h 62"/>
                <a:gd name="T40" fmla="*/ 2147483647 w 581"/>
                <a:gd name="T41" fmla="*/ 2147483647 h 62"/>
                <a:gd name="T42" fmla="*/ 2147483647 w 581"/>
                <a:gd name="T43" fmla="*/ 2147483647 h 62"/>
                <a:gd name="T44" fmla="*/ 2147483647 w 581"/>
                <a:gd name="T45" fmla="*/ 2147483647 h 62"/>
                <a:gd name="T46" fmla="*/ 2147483647 w 581"/>
                <a:gd name="T47" fmla="*/ 0 h 62"/>
                <a:gd name="T48" fmla="*/ 2147483647 w 581"/>
                <a:gd name="T49" fmla="*/ 0 h 62"/>
                <a:gd name="T50" fmla="*/ 2147483647 w 581"/>
                <a:gd name="T51" fmla="*/ 0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81" h="62">
                  <a:moveTo>
                    <a:pt x="581" y="31"/>
                  </a:moveTo>
                  <a:lnTo>
                    <a:pt x="581" y="16"/>
                  </a:lnTo>
                  <a:lnTo>
                    <a:pt x="578" y="0"/>
                  </a:lnTo>
                  <a:lnTo>
                    <a:pt x="575" y="0"/>
                  </a:lnTo>
                  <a:lnTo>
                    <a:pt x="573" y="0"/>
                  </a:lnTo>
                  <a:lnTo>
                    <a:pt x="575" y="16"/>
                  </a:lnTo>
                  <a:lnTo>
                    <a:pt x="575" y="31"/>
                  </a:lnTo>
                  <a:lnTo>
                    <a:pt x="575" y="47"/>
                  </a:lnTo>
                  <a:lnTo>
                    <a:pt x="573" y="62"/>
                  </a:lnTo>
                  <a:lnTo>
                    <a:pt x="575" y="62"/>
                  </a:lnTo>
                  <a:lnTo>
                    <a:pt x="578" y="62"/>
                  </a:lnTo>
                  <a:lnTo>
                    <a:pt x="581" y="47"/>
                  </a:lnTo>
                  <a:lnTo>
                    <a:pt x="581" y="31"/>
                  </a:lnTo>
                  <a:close/>
                  <a:moveTo>
                    <a:pt x="2" y="0"/>
                  </a:moveTo>
                  <a:lnTo>
                    <a:pt x="0" y="16"/>
                  </a:lnTo>
                  <a:lnTo>
                    <a:pt x="0" y="31"/>
                  </a:lnTo>
                  <a:lnTo>
                    <a:pt x="0" y="47"/>
                  </a:lnTo>
                  <a:lnTo>
                    <a:pt x="2" y="62"/>
                  </a:lnTo>
                  <a:lnTo>
                    <a:pt x="5" y="62"/>
                  </a:lnTo>
                  <a:lnTo>
                    <a:pt x="8" y="62"/>
                  </a:lnTo>
                  <a:lnTo>
                    <a:pt x="5" y="47"/>
                  </a:lnTo>
                  <a:lnTo>
                    <a:pt x="5" y="31"/>
                  </a:lnTo>
                  <a:lnTo>
                    <a:pt x="5" y="16"/>
                  </a:lnTo>
                  <a:lnTo>
                    <a:pt x="8" y="0"/>
                  </a:lnTo>
                  <a:lnTo>
                    <a:pt x="5" y="0"/>
                  </a:lnTo>
                  <a:lnTo>
                    <a:pt x="2" y="0"/>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69" name="Freeform 944"/>
            <p:cNvSpPr>
              <a:spLocks noEditPoints="1"/>
            </p:cNvSpPr>
            <p:nvPr/>
          </p:nvSpPr>
          <p:spPr bwMode="auto">
            <a:xfrm>
              <a:off x="1466" y="1414"/>
              <a:ext cx="576" cy="64"/>
            </a:xfrm>
            <a:custGeom>
              <a:avLst/>
              <a:gdLst>
                <a:gd name="T0" fmla="*/ 2147483647 w 576"/>
                <a:gd name="T1" fmla="*/ 2147483647 h 64"/>
                <a:gd name="T2" fmla="*/ 2147483647 w 576"/>
                <a:gd name="T3" fmla="*/ 2147483647 h 64"/>
                <a:gd name="T4" fmla="*/ 2147483647 w 576"/>
                <a:gd name="T5" fmla="*/ 2147483647 h 64"/>
                <a:gd name="T6" fmla="*/ 2147483647 w 576"/>
                <a:gd name="T7" fmla="*/ 2147483647 h 64"/>
                <a:gd name="T8" fmla="*/ 2147483647 w 576"/>
                <a:gd name="T9" fmla="*/ 0 h 64"/>
                <a:gd name="T10" fmla="*/ 2147483647 w 576"/>
                <a:gd name="T11" fmla="*/ 2147483647 h 64"/>
                <a:gd name="T12" fmla="*/ 2147483647 w 576"/>
                <a:gd name="T13" fmla="*/ 2147483647 h 64"/>
                <a:gd name="T14" fmla="*/ 2147483647 w 576"/>
                <a:gd name="T15" fmla="*/ 2147483647 h 64"/>
                <a:gd name="T16" fmla="*/ 2147483647 w 576"/>
                <a:gd name="T17" fmla="*/ 2147483647 h 64"/>
                <a:gd name="T18" fmla="*/ 2147483647 w 576"/>
                <a:gd name="T19" fmla="*/ 2147483647 h 64"/>
                <a:gd name="T20" fmla="*/ 2147483647 w 576"/>
                <a:gd name="T21" fmla="*/ 2147483647 h 64"/>
                <a:gd name="T22" fmla="*/ 2147483647 w 576"/>
                <a:gd name="T23" fmla="*/ 2147483647 h 64"/>
                <a:gd name="T24" fmla="*/ 2147483647 w 576"/>
                <a:gd name="T25" fmla="*/ 2147483647 h 64"/>
                <a:gd name="T26" fmla="*/ 2147483647 w 576"/>
                <a:gd name="T27" fmla="*/ 2147483647 h 64"/>
                <a:gd name="T28" fmla="*/ 0 w 576"/>
                <a:gd name="T29" fmla="*/ 2147483647 h 64"/>
                <a:gd name="T30" fmla="*/ 0 w 576"/>
                <a:gd name="T31" fmla="*/ 2147483647 h 64"/>
                <a:gd name="T32" fmla="*/ 0 w 576"/>
                <a:gd name="T33" fmla="*/ 2147483647 h 64"/>
                <a:gd name="T34" fmla="*/ 2147483647 w 576"/>
                <a:gd name="T35" fmla="*/ 2147483647 h 64"/>
                <a:gd name="T36" fmla="*/ 2147483647 w 576"/>
                <a:gd name="T37" fmla="*/ 2147483647 h 64"/>
                <a:gd name="T38" fmla="*/ 2147483647 w 576"/>
                <a:gd name="T39" fmla="*/ 2147483647 h 64"/>
                <a:gd name="T40" fmla="*/ 2147483647 w 576"/>
                <a:gd name="T41" fmla="*/ 2147483647 h 64"/>
                <a:gd name="T42" fmla="*/ 2147483647 w 576"/>
                <a:gd name="T43" fmla="*/ 2147483647 h 64"/>
                <a:gd name="T44" fmla="*/ 2147483647 w 576"/>
                <a:gd name="T45" fmla="*/ 2147483647 h 64"/>
                <a:gd name="T46" fmla="*/ 2147483647 w 576"/>
                <a:gd name="T47" fmla="*/ 0 h 64"/>
                <a:gd name="T48" fmla="*/ 2147483647 w 576"/>
                <a:gd name="T49" fmla="*/ 2147483647 h 64"/>
                <a:gd name="T50" fmla="*/ 2147483647 w 576"/>
                <a:gd name="T51" fmla="*/ 2147483647 h 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76" h="64">
                  <a:moveTo>
                    <a:pt x="576" y="33"/>
                  </a:moveTo>
                  <a:lnTo>
                    <a:pt x="576" y="18"/>
                  </a:lnTo>
                  <a:lnTo>
                    <a:pt x="573" y="2"/>
                  </a:lnTo>
                  <a:lnTo>
                    <a:pt x="571" y="2"/>
                  </a:lnTo>
                  <a:lnTo>
                    <a:pt x="568" y="0"/>
                  </a:lnTo>
                  <a:lnTo>
                    <a:pt x="571" y="18"/>
                  </a:lnTo>
                  <a:lnTo>
                    <a:pt x="571" y="33"/>
                  </a:lnTo>
                  <a:lnTo>
                    <a:pt x="571" y="49"/>
                  </a:lnTo>
                  <a:lnTo>
                    <a:pt x="568" y="64"/>
                  </a:lnTo>
                  <a:lnTo>
                    <a:pt x="571" y="64"/>
                  </a:lnTo>
                  <a:lnTo>
                    <a:pt x="573" y="64"/>
                  </a:lnTo>
                  <a:lnTo>
                    <a:pt x="576" y="49"/>
                  </a:lnTo>
                  <a:lnTo>
                    <a:pt x="576" y="33"/>
                  </a:lnTo>
                  <a:close/>
                  <a:moveTo>
                    <a:pt x="3" y="2"/>
                  </a:moveTo>
                  <a:lnTo>
                    <a:pt x="0" y="18"/>
                  </a:lnTo>
                  <a:lnTo>
                    <a:pt x="0" y="33"/>
                  </a:lnTo>
                  <a:lnTo>
                    <a:pt x="0" y="49"/>
                  </a:lnTo>
                  <a:lnTo>
                    <a:pt x="3" y="64"/>
                  </a:lnTo>
                  <a:lnTo>
                    <a:pt x="6" y="64"/>
                  </a:lnTo>
                  <a:lnTo>
                    <a:pt x="8" y="64"/>
                  </a:lnTo>
                  <a:lnTo>
                    <a:pt x="6" y="49"/>
                  </a:lnTo>
                  <a:lnTo>
                    <a:pt x="6" y="33"/>
                  </a:lnTo>
                  <a:lnTo>
                    <a:pt x="6" y="18"/>
                  </a:lnTo>
                  <a:lnTo>
                    <a:pt x="8" y="0"/>
                  </a:lnTo>
                  <a:lnTo>
                    <a:pt x="6" y="2"/>
                  </a:lnTo>
                  <a:lnTo>
                    <a:pt x="3" y="2"/>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0" name="Freeform 945"/>
            <p:cNvSpPr>
              <a:spLocks noEditPoints="1"/>
            </p:cNvSpPr>
            <p:nvPr/>
          </p:nvSpPr>
          <p:spPr bwMode="auto">
            <a:xfrm>
              <a:off x="1469" y="1414"/>
              <a:ext cx="570" cy="67"/>
            </a:xfrm>
            <a:custGeom>
              <a:avLst/>
              <a:gdLst>
                <a:gd name="T0" fmla="*/ 2147483647 w 570"/>
                <a:gd name="T1" fmla="*/ 2147483647 h 67"/>
                <a:gd name="T2" fmla="*/ 2147483647 w 570"/>
                <a:gd name="T3" fmla="*/ 2147483647 h 67"/>
                <a:gd name="T4" fmla="*/ 2147483647 w 570"/>
                <a:gd name="T5" fmla="*/ 2147483647 h 67"/>
                <a:gd name="T6" fmla="*/ 2147483647 w 570"/>
                <a:gd name="T7" fmla="*/ 0 h 67"/>
                <a:gd name="T8" fmla="*/ 2147483647 w 570"/>
                <a:gd name="T9" fmla="*/ 0 h 67"/>
                <a:gd name="T10" fmla="*/ 2147483647 w 570"/>
                <a:gd name="T11" fmla="*/ 2147483647 h 67"/>
                <a:gd name="T12" fmla="*/ 2147483647 w 570"/>
                <a:gd name="T13" fmla="*/ 2147483647 h 67"/>
                <a:gd name="T14" fmla="*/ 2147483647 w 570"/>
                <a:gd name="T15" fmla="*/ 2147483647 h 67"/>
                <a:gd name="T16" fmla="*/ 2147483647 w 570"/>
                <a:gd name="T17" fmla="*/ 2147483647 h 67"/>
                <a:gd name="T18" fmla="*/ 2147483647 w 570"/>
                <a:gd name="T19" fmla="*/ 2147483647 h 67"/>
                <a:gd name="T20" fmla="*/ 2147483647 w 570"/>
                <a:gd name="T21" fmla="*/ 2147483647 h 67"/>
                <a:gd name="T22" fmla="*/ 2147483647 w 570"/>
                <a:gd name="T23" fmla="*/ 2147483647 h 67"/>
                <a:gd name="T24" fmla="*/ 2147483647 w 570"/>
                <a:gd name="T25" fmla="*/ 2147483647 h 67"/>
                <a:gd name="T26" fmla="*/ 2147483647 w 570"/>
                <a:gd name="T27" fmla="*/ 2147483647 h 67"/>
                <a:gd name="T28" fmla="*/ 0 w 570"/>
                <a:gd name="T29" fmla="*/ 2147483647 h 67"/>
                <a:gd name="T30" fmla="*/ 0 w 570"/>
                <a:gd name="T31" fmla="*/ 2147483647 h 67"/>
                <a:gd name="T32" fmla="*/ 0 w 570"/>
                <a:gd name="T33" fmla="*/ 2147483647 h 67"/>
                <a:gd name="T34" fmla="*/ 2147483647 w 570"/>
                <a:gd name="T35" fmla="*/ 2147483647 h 67"/>
                <a:gd name="T36" fmla="*/ 2147483647 w 570"/>
                <a:gd name="T37" fmla="*/ 2147483647 h 67"/>
                <a:gd name="T38" fmla="*/ 2147483647 w 570"/>
                <a:gd name="T39" fmla="*/ 2147483647 h 67"/>
                <a:gd name="T40" fmla="*/ 2147483647 w 570"/>
                <a:gd name="T41" fmla="*/ 2147483647 h 67"/>
                <a:gd name="T42" fmla="*/ 2147483647 w 570"/>
                <a:gd name="T43" fmla="*/ 2147483647 h 67"/>
                <a:gd name="T44" fmla="*/ 2147483647 w 570"/>
                <a:gd name="T45" fmla="*/ 2147483647 h 67"/>
                <a:gd name="T46" fmla="*/ 2147483647 w 570"/>
                <a:gd name="T47" fmla="*/ 0 h 67"/>
                <a:gd name="T48" fmla="*/ 2147483647 w 570"/>
                <a:gd name="T49" fmla="*/ 0 h 67"/>
                <a:gd name="T50" fmla="*/ 2147483647 w 570"/>
                <a:gd name="T51" fmla="*/ 2147483647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70" h="67">
                  <a:moveTo>
                    <a:pt x="570" y="33"/>
                  </a:moveTo>
                  <a:lnTo>
                    <a:pt x="570" y="18"/>
                  </a:lnTo>
                  <a:lnTo>
                    <a:pt x="568" y="2"/>
                  </a:lnTo>
                  <a:lnTo>
                    <a:pt x="565" y="0"/>
                  </a:lnTo>
                  <a:lnTo>
                    <a:pt x="563" y="0"/>
                  </a:lnTo>
                  <a:lnTo>
                    <a:pt x="565" y="18"/>
                  </a:lnTo>
                  <a:lnTo>
                    <a:pt x="565" y="33"/>
                  </a:lnTo>
                  <a:lnTo>
                    <a:pt x="565" y="49"/>
                  </a:lnTo>
                  <a:lnTo>
                    <a:pt x="563" y="67"/>
                  </a:lnTo>
                  <a:lnTo>
                    <a:pt x="565" y="64"/>
                  </a:lnTo>
                  <a:lnTo>
                    <a:pt x="568" y="64"/>
                  </a:lnTo>
                  <a:lnTo>
                    <a:pt x="570" y="49"/>
                  </a:lnTo>
                  <a:lnTo>
                    <a:pt x="570" y="33"/>
                  </a:lnTo>
                  <a:close/>
                  <a:moveTo>
                    <a:pt x="3" y="2"/>
                  </a:moveTo>
                  <a:lnTo>
                    <a:pt x="0" y="18"/>
                  </a:lnTo>
                  <a:lnTo>
                    <a:pt x="0" y="33"/>
                  </a:lnTo>
                  <a:lnTo>
                    <a:pt x="0" y="49"/>
                  </a:lnTo>
                  <a:lnTo>
                    <a:pt x="3" y="64"/>
                  </a:lnTo>
                  <a:lnTo>
                    <a:pt x="5" y="64"/>
                  </a:lnTo>
                  <a:lnTo>
                    <a:pt x="8" y="67"/>
                  </a:lnTo>
                  <a:lnTo>
                    <a:pt x="5" y="49"/>
                  </a:lnTo>
                  <a:lnTo>
                    <a:pt x="5" y="33"/>
                  </a:lnTo>
                  <a:lnTo>
                    <a:pt x="5" y="18"/>
                  </a:lnTo>
                  <a:lnTo>
                    <a:pt x="8" y="0"/>
                  </a:lnTo>
                  <a:lnTo>
                    <a:pt x="5" y="0"/>
                  </a:lnTo>
                  <a:lnTo>
                    <a:pt x="3" y="2"/>
                  </a:lnTo>
                  <a:close/>
                </a:path>
              </a:pathLst>
            </a:custGeom>
            <a:solidFill>
              <a:srgbClr val="9D9C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1" name="Freeform 946"/>
            <p:cNvSpPr>
              <a:spLocks noEditPoints="1"/>
            </p:cNvSpPr>
            <p:nvPr/>
          </p:nvSpPr>
          <p:spPr bwMode="auto">
            <a:xfrm>
              <a:off x="1472" y="1414"/>
              <a:ext cx="565" cy="67"/>
            </a:xfrm>
            <a:custGeom>
              <a:avLst/>
              <a:gdLst>
                <a:gd name="T0" fmla="*/ 2147483647 w 565"/>
                <a:gd name="T1" fmla="*/ 2147483647 h 67"/>
                <a:gd name="T2" fmla="*/ 2147483647 w 565"/>
                <a:gd name="T3" fmla="*/ 2147483647 h 67"/>
                <a:gd name="T4" fmla="*/ 2147483647 w 565"/>
                <a:gd name="T5" fmla="*/ 0 h 67"/>
                <a:gd name="T6" fmla="*/ 2147483647 w 565"/>
                <a:gd name="T7" fmla="*/ 0 h 67"/>
                <a:gd name="T8" fmla="*/ 2147483647 w 565"/>
                <a:gd name="T9" fmla="*/ 0 h 67"/>
                <a:gd name="T10" fmla="*/ 2147483647 w 565"/>
                <a:gd name="T11" fmla="*/ 2147483647 h 67"/>
                <a:gd name="T12" fmla="*/ 2147483647 w 565"/>
                <a:gd name="T13" fmla="*/ 2147483647 h 67"/>
                <a:gd name="T14" fmla="*/ 2147483647 w 565"/>
                <a:gd name="T15" fmla="*/ 2147483647 h 67"/>
                <a:gd name="T16" fmla="*/ 2147483647 w 565"/>
                <a:gd name="T17" fmla="*/ 2147483647 h 67"/>
                <a:gd name="T18" fmla="*/ 2147483647 w 565"/>
                <a:gd name="T19" fmla="*/ 2147483647 h 67"/>
                <a:gd name="T20" fmla="*/ 2147483647 w 565"/>
                <a:gd name="T21" fmla="*/ 2147483647 h 67"/>
                <a:gd name="T22" fmla="*/ 2147483647 w 565"/>
                <a:gd name="T23" fmla="*/ 2147483647 h 67"/>
                <a:gd name="T24" fmla="*/ 2147483647 w 565"/>
                <a:gd name="T25" fmla="*/ 2147483647 h 67"/>
                <a:gd name="T26" fmla="*/ 2147483647 w 565"/>
                <a:gd name="T27" fmla="*/ 0 h 67"/>
                <a:gd name="T28" fmla="*/ 0 w 565"/>
                <a:gd name="T29" fmla="*/ 2147483647 h 67"/>
                <a:gd name="T30" fmla="*/ 0 w 565"/>
                <a:gd name="T31" fmla="*/ 2147483647 h 67"/>
                <a:gd name="T32" fmla="*/ 0 w 565"/>
                <a:gd name="T33" fmla="*/ 2147483647 h 67"/>
                <a:gd name="T34" fmla="*/ 2147483647 w 565"/>
                <a:gd name="T35" fmla="*/ 2147483647 h 67"/>
                <a:gd name="T36" fmla="*/ 2147483647 w 565"/>
                <a:gd name="T37" fmla="*/ 2147483647 h 67"/>
                <a:gd name="T38" fmla="*/ 2147483647 w 565"/>
                <a:gd name="T39" fmla="*/ 2147483647 h 67"/>
                <a:gd name="T40" fmla="*/ 2147483647 w 565"/>
                <a:gd name="T41" fmla="*/ 2147483647 h 67"/>
                <a:gd name="T42" fmla="*/ 2147483647 w 565"/>
                <a:gd name="T43" fmla="*/ 2147483647 h 67"/>
                <a:gd name="T44" fmla="*/ 2147483647 w 565"/>
                <a:gd name="T45" fmla="*/ 2147483647 h 67"/>
                <a:gd name="T46" fmla="*/ 2147483647 w 565"/>
                <a:gd name="T47" fmla="*/ 0 h 67"/>
                <a:gd name="T48" fmla="*/ 2147483647 w 565"/>
                <a:gd name="T49" fmla="*/ 0 h 67"/>
                <a:gd name="T50" fmla="*/ 2147483647 w 565"/>
                <a:gd name="T51" fmla="*/ 0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5" h="67">
                  <a:moveTo>
                    <a:pt x="565" y="33"/>
                  </a:moveTo>
                  <a:lnTo>
                    <a:pt x="565" y="18"/>
                  </a:lnTo>
                  <a:lnTo>
                    <a:pt x="562" y="0"/>
                  </a:lnTo>
                  <a:lnTo>
                    <a:pt x="560" y="0"/>
                  </a:lnTo>
                  <a:lnTo>
                    <a:pt x="557" y="0"/>
                  </a:lnTo>
                  <a:lnTo>
                    <a:pt x="560" y="15"/>
                  </a:lnTo>
                  <a:lnTo>
                    <a:pt x="560" y="33"/>
                  </a:lnTo>
                  <a:lnTo>
                    <a:pt x="560" y="49"/>
                  </a:lnTo>
                  <a:lnTo>
                    <a:pt x="557" y="67"/>
                  </a:lnTo>
                  <a:lnTo>
                    <a:pt x="560" y="67"/>
                  </a:lnTo>
                  <a:lnTo>
                    <a:pt x="562" y="64"/>
                  </a:lnTo>
                  <a:lnTo>
                    <a:pt x="565" y="49"/>
                  </a:lnTo>
                  <a:lnTo>
                    <a:pt x="565" y="33"/>
                  </a:lnTo>
                  <a:close/>
                  <a:moveTo>
                    <a:pt x="2" y="0"/>
                  </a:moveTo>
                  <a:lnTo>
                    <a:pt x="0" y="18"/>
                  </a:lnTo>
                  <a:lnTo>
                    <a:pt x="0" y="33"/>
                  </a:lnTo>
                  <a:lnTo>
                    <a:pt x="0" y="49"/>
                  </a:lnTo>
                  <a:lnTo>
                    <a:pt x="2" y="64"/>
                  </a:lnTo>
                  <a:lnTo>
                    <a:pt x="5" y="67"/>
                  </a:lnTo>
                  <a:lnTo>
                    <a:pt x="7" y="67"/>
                  </a:lnTo>
                  <a:lnTo>
                    <a:pt x="5" y="49"/>
                  </a:lnTo>
                  <a:lnTo>
                    <a:pt x="5" y="33"/>
                  </a:lnTo>
                  <a:lnTo>
                    <a:pt x="5" y="15"/>
                  </a:lnTo>
                  <a:lnTo>
                    <a:pt x="7" y="0"/>
                  </a:lnTo>
                  <a:lnTo>
                    <a:pt x="5" y="0"/>
                  </a:lnTo>
                  <a:lnTo>
                    <a:pt x="2" y="0"/>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2" name="Freeform 947"/>
            <p:cNvSpPr>
              <a:spLocks noEditPoints="1"/>
            </p:cNvSpPr>
            <p:nvPr/>
          </p:nvSpPr>
          <p:spPr bwMode="auto">
            <a:xfrm>
              <a:off x="1474" y="1414"/>
              <a:ext cx="560" cy="67"/>
            </a:xfrm>
            <a:custGeom>
              <a:avLst/>
              <a:gdLst>
                <a:gd name="T0" fmla="*/ 2147483647 w 560"/>
                <a:gd name="T1" fmla="*/ 2147483647 h 67"/>
                <a:gd name="T2" fmla="*/ 2147483647 w 560"/>
                <a:gd name="T3" fmla="*/ 2147483647 h 67"/>
                <a:gd name="T4" fmla="*/ 2147483647 w 560"/>
                <a:gd name="T5" fmla="*/ 0 h 67"/>
                <a:gd name="T6" fmla="*/ 2147483647 w 560"/>
                <a:gd name="T7" fmla="*/ 0 h 67"/>
                <a:gd name="T8" fmla="*/ 2147483647 w 560"/>
                <a:gd name="T9" fmla="*/ 0 h 67"/>
                <a:gd name="T10" fmla="*/ 2147483647 w 560"/>
                <a:gd name="T11" fmla="*/ 2147483647 h 67"/>
                <a:gd name="T12" fmla="*/ 2147483647 w 560"/>
                <a:gd name="T13" fmla="*/ 2147483647 h 67"/>
                <a:gd name="T14" fmla="*/ 2147483647 w 560"/>
                <a:gd name="T15" fmla="*/ 2147483647 h 67"/>
                <a:gd name="T16" fmla="*/ 2147483647 w 560"/>
                <a:gd name="T17" fmla="*/ 2147483647 h 67"/>
                <a:gd name="T18" fmla="*/ 2147483647 w 560"/>
                <a:gd name="T19" fmla="*/ 2147483647 h 67"/>
                <a:gd name="T20" fmla="*/ 2147483647 w 560"/>
                <a:gd name="T21" fmla="*/ 2147483647 h 67"/>
                <a:gd name="T22" fmla="*/ 2147483647 w 560"/>
                <a:gd name="T23" fmla="*/ 2147483647 h 67"/>
                <a:gd name="T24" fmla="*/ 2147483647 w 560"/>
                <a:gd name="T25" fmla="*/ 2147483647 h 67"/>
                <a:gd name="T26" fmla="*/ 2147483647 w 560"/>
                <a:gd name="T27" fmla="*/ 0 h 67"/>
                <a:gd name="T28" fmla="*/ 0 w 560"/>
                <a:gd name="T29" fmla="*/ 2147483647 h 67"/>
                <a:gd name="T30" fmla="*/ 0 w 560"/>
                <a:gd name="T31" fmla="*/ 2147483647 h 67"/>
                <a:gd name="T32" fmla="*/ 0 w 560"/>
                <a:gd name="T33" fmla="*/ 2147483647 h 67"/>
                <a:gd name="T34" fmla="*/ 2147483647 w 560"/>
                <a:gd name="T35" fmla="*/ 2147483647 h 67"/>
                <a:gd name="T36" fmla="*/ 2147483647 w 560"/>
                <a:gd name="T37" fmla="*/ 2147483647 h 67"/>
                <a:gd name="T38" fmla="*/ 2147483647 w 560"/>
                <a:gd name="T39" fmla="*/ 2147483647 h 67"/>
                <a:gd name="T40" fmla="*/ 2147483647 w 560"/>
                <a:gd name="T41" fmla="*/ 2147483647 h 67"/>
                <a:gd name="T42" fmla="*/ 2147483647 w 560"/>
                <a:gd name="T43" fmla="*/ 2147483647 h 67"/>
                <a:gd name="T44" fmla="*/ 2147483647 w 560"/>
                <a:gd name="T45" fmla="*/ 2147483647 h 67"/>
                <a:gd name="T46" fmla="*/ 2147483647 w 560"/>
                <a:gd name="T47" fmla="*/ 0 h 67"/>
                <a:gd name="T48" fmla="*/ 2147483647 w 560"/>
                <a:gd name="T49" fmla="*/ 0 h 67"/>
                <a:gd name="T50" fmla="*/ 2147483647 w 560"/>
                <a:gd name="T51" fmla="*/ 0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60" h="67">
                  <a:moveTo>
                    <a:pt x="560" y="33"/>
                  </a:moveTo>
                  <a:lnTo>
                    <a:pt x="560" y="18"/>
                  </a:lnTo>
                  <a:lnTo>
                    <a:pt x="558" y="0"/>
                  </a:lnTo>
                  <a:lnTo>
                    <a:pt x="555" y="0"/>
                  </a:lnTo>
                  <a:lnTo>
                    <a:pt x="553" y="0"/>
                  </a:lnTo>
                  <a:lnTo>
                    <a:pt x="555" y="15"/>
                  </a:lnTo>
                  <a:lnTo>
                    <a:pt x="555" y="33"/>
                  </a:lnTo>
                  <a:lnTo>
                    <a:pt x="555" y="51"/>
                  </a:lnTo>
                  <a:lnTo>
                    <a:pt x="553" y="67"/>
                  </a:lnTo>
                  <a:lnTo>
                    <a:pt x="555" y="67"/>
                  </a:lnTo>
                  <a:lnTo>
                    <a:pt x="558" y="67"/>
                  </a:lnTo>
                  <a:lnTo>
                    <a:pt x="560" y="49"/>
                  </a:lnTo>
                  <a:lnTo>
                    <a:pt x="560" y="33"/>
                  </a:lnTo>
                  <a:close/>
                  <a:moveTo>
                    <a:pt x="3" y="0"/>
                  </a:moveTo>
                  <a:lnTo>
                    <a:pt x="0" y="18"/>
                  </a:lnTo>
                  <a:lnTo>
                    <a:pt x="0" y="33"/>
                  </a:lnTo>
                  <a:lnTo>
                    <a:pt x="0" y="49"/>
                  </a:lnTo>
                  <a:lnTo>
                    <a:pt x="3" y="67"/>
                  </a:lnTo>
                  <a:lnTo>
                    <a:pt x="5" y="67"/>
                  </a:lnTo>
                  <a:lnTo>
                    <a:pt x="8" y="67"/>
                  </a:lnTo>
                  <a:lnTo>
                    <a:pt x="5" y="51"/>
                  </a:lnTo>
                  <a:lnTo>
                    <a:pt x="5" y="33"/>
                  </a:lnTo>
                  <a:lnTo>
                    <a:pt x="5" y="15"/>
                  </a:lnTo>
                  <a:lnTo>
                    <a:pt x="8" y="0"/>
                  </a:lnTo>
                  <a:lnTo>
                    <a:pt x="5" y="0"/>
                  </a:lnTo>
                  <a:lnTo>
                    <a:pt x="3" y="0"/>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3" name="Freeform 948"/>
            <p:cNvSpPr>
              <a:spLocks noEditPoints="1"/>
            </p:cNvSpPr>
            <p:nvPr/>
          </p:nvSpPr>
          <p:spPr bwMode="auto">
            <a:xfrm>
              <a:off x="1477" y="1414"/>
              <a:ext cx="555" cy="67"/>
            </a:xfrm>
            <a:custGeom>
              <a:avLst/>
              <a:gdLst>
                <a:gd name="T0" fmla="*/ 2147483647 w 555"/>
                <a:gd name="T1" fmla="*/ 2147483647 h 67"/>
                <a:gd name="T2" fmla="*/ 2147483647 w 555"/>
                <a:gd name="T3" fmla="*/ 2147483647 h 67"/>
                <a:gd name="T4" fmla="*/ 2147483647 w 555"/>
                <a:gd name="T5" fmla="*/ 0 h 67"/>
                <a:gd name="T6" fmla="*/ 2147483647 w 555"/>
                <a:gd name="T7" fmla="*/ 0 h 67"/>
                <a:gd name="T8" fmla="*/ 2147483647 w 555"/>
                <a:gd name="T9" fmla="*/ 0 h 67"/>
                <a:gd name="T10" fmla="*/ 2147483647 w 555"/>
                <a:gd name="T11" fmla="*/ 2147483647 h 67"/>
                <a:gd name="T12" fmla="*/ 2147483647 w 555"/>
                <a:gd name="T13" fmla="*/ 2147483647 h 67"/>
                <a:gd name="T14" fmla="*/ 2147483647 w 555"/>
                <a:gd name="T15" fmla="*/ 2147483647 h 67"/>
                <a:gd name="T16" fmla="*/ 2147483647 w 555"/>
                <a:gd name="T17" fmla="*/ 2147483647 h 67"/>
                <a:gd name="T18" fmla="*/ 2147483647 w 555"/>
                <a:gd name="T19" fmla="*/ 2147483647 h 67"/>
                <a:gd name="T20" fmla="*/ 2147483647 w 555"/>
                <a:gd name="T21" fmla="*/ 2147483647 h 67"/>
                <a:gd name="T22" fmla="*/ 2147483647 w 555"/>
                <a:gd name="T23" fmla="*/ 2147483647 h 67"/>
                <a:gd name="T24" fmla="*/ 2147483647 w 555"/>
                <a:gd name="T25" fmla="*/ 2147483647 h 67"/>
                <a:gd name="T26" fmla="*/ 2147483647 w 555"/>
                <a:gd name="T27" fmla="*/ 0 h 67"/>
                <a:gd name="T28" fmla="*/ 0 w 555"/>
                <a:gd name="T29" fmla="*/ 2147483647 h 67"/>
                <a:gd name="T30" fmla="*/ 0 w 555"/>
                <a:gd name="T31" fmla="*/ 2147483647 h 67"/>
                <a:gd name="T32" fmla="*/ 0 w 555"/>
                <a:gd name="T33" fmla="*/ 2147483647 h 67"/>
                <a:gd name="T34" fmla="*/ 2147483647 w 555"/>
                <a:gd name="T35" fmla="*/ 2147483647 h 67"/>
                <a:gd name="T36" fmla="*/ 2147483647 w 555"/>
                <a:gd name="T37" fmla="*/ 2147483647 h 67"/>
                <a:gd name="T38" fmla="*/ 2147483647 w 555"/>
                <a:gd name="T39" fmla="*/ 2147483647 h 67"/>
                <a:gd name="T40" fmla="*/ 2147483647 w 555"/>
                <a:gd name="T41" fmla="*/ 2147483647 h 67"/>
                <a:gd name="T42" fmla="*/ 2147483647 w 555"/>
                <a:gd name="T43" fmla="*/ 2147483647 h 67"/>
                <a:gd name="T44" fmla="*/ 2147483647 w 555"/>
                <a:gd name="T45" fmla="*/ 2147483647 h 67"/>
                <a:gd name="T46" fmla="*/ 2147483647 w 555"/>
                <a:gd name="T47" fmla="*/ 0 h 67"/>
                <a:gd name="T48" fmla="*/ 2147483647 w 555"/>
                <a:gd name="T49" fmla="*/ 0 h 67"/>
                <a:gd name="T50" fmla="*/ 2147483647 w 555"/>
                <a:gd name="T51" fmla="*/ 0 h 6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5" h="67">
                  <a:moveTo>
                    <a:pt x="555" y="33"/>
                  </a:moveTo>
                  <a:lnTo>
                    <a:pt x="555" y="15"/>
                  </a:lnTo>
                  <a:lnTo>
                    <a:pt x="552" y="0"/>
                  </a:lnTo>
                  <a:lnTo>
                    <a:pt x="550" y="0"/>
                  </a:lnTo>
                  <a:lnTo>
                    <a:pt x="547" y="0"/>
                  </a:lnTo>
                  <a:lnTo>
                    <a:pt x="550" y="15"/>
                  </a:lnTo>
                  <a:lnTo>
                    <a:pt x="550" y="33"/>
                  </a:lnTo>
                  <a:lnTo>
                    <a:pt x="550" y="51"/>
                  </a:lnTo>
                  <a:lnTo>
                    <a:pt x="547" y="67"/>
                  </a:lnTo>
                  <a:lnTo>
                    <a:pt x="550" y="67"/>
                  </a:lnTo>
                  <a:lnTo>
                    <a:pt x="552" y="67"/>
                  </a:lnTo>
                  <a:lnTo>
                    <a:pt x="555" y="49"/>
                  </a:lnTo>
                  <a:lnTo>
                    <a:pt x="555" y="33"/>
                  </a:lnTo>
                  <a:close/>
                  <a:moveTo>
                    <a:pt x="2" y="0"/>
                  </a:moveTo>
                  <a:lnTo>
                    <a:pt x="0" y="15"/>
                  </a:lnTo>
                  <a:lnTo>
                    <a:pt x="0" y="33"/>
                  </a:lnTo>
                  <a:lnTo>
                    <a:pt x="0" y="49"/>
                  </a:lnTo>
                  <a:lnTo>
                    <a:pt x="2" y="67"/>
                  </a:lnTo>
                  <a:lnTo>
                    <a:pt x="5" y="67"/>
                  </a:lnTo>
                  <a:lnTo>
                    <a:pt x="7" y="67"/>
                  </a:lnTo>
                  <a:lnTo>
                    <a:pt x="5" y="51"/>
                  </a:lnTo>
                  <a:lnTo>
                    <a:pt x="5" y="33"/>
                  </a:lnTo>
                  <a:lnTo>
                    <a:pt x="5" y="15"/>
                  </a:lnTo>
                  <a:lnTo>
                    <a:pt x="7" y="0"/>
                  </a:lnTo>
                  <a:lnTo>
                    <a:pt x="5" y="0"/>
                  </a:lnTo>
                  <a:lnTo>
                    <a:pt x="2" y="0"/>
                  </a:lnTo>
                  <a:close/>
                </a:path>
              </a:pathLst>
            </a:custGeom>
            <a:solidFill>
              <a:srgbClr val="9E9D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4" name="Freeform 949"/>
            <p:cNvSpPr>
              <a:spLocks noEditPoints="1"/>
            </p:cNvSpPr>
            <p:nvPr/>
          </p:nvSpPr>
          <p:spPr bwMode="auto">
            <a:xfrm>
              <a:off x="1479" y="1411"/>
              <a:ext cx="550" cy="70"/>
            </a:xfrm>
            <a:custGeom>
              <a:avLst/>
              <a:gdLst>
                <a:gd name="T0" fmla="*/ 2147483647 w 550"/>
                <a:gd name="T1" fmla="*/ 2147483647 h 70"/>
                <a:gd name="T2" fmla="*/ 2147483647 w 550"/>
                <a:gd name="T3" fmla="*/ 2147483647 h 70"/>
                <a:gd name="T4" fmla="*/ 2147483647 w 550"/>
                <a:gd name="T5" fmla="*/ 2147483647 h 70"/>
                <a:gd name="T6" fmla="*/ 2147483647 w 550"/>
                <a:gd name="T7" fmla="*/ 2147483647 h 70"/>
                <a:gd name="T8" fmla="*/ 2147483647 w 550"/>
                <a:gd name="T9" fmla="*/ 0 h 70"/>
                <a:gd name="T10" fmla="*/ 2147483647 w 550"/>
                <a:gd name="T11" fmla="*/ 2147483647 h 70"/>
                <a:gd name="T12" fmla="*/ 2147483647 w 550"/>
                <a:gd name="T13" fmla="*/ 2147483647 h 70"/>
                <a:gd name="T14" fmla="*/ 2147483647 w 550"/>
                <a:gd name="T15" fmla="*/ 2147483647 h 70"/>
                <a:gd name="T16" fmla="*/ 2147483647 w 550"/>
                <a:gd name="T17" fmla="*/ 2147483647 h 70"/>
                <a:gd name="T18" fmla="*/ 2147483647 w 550"/>
                <a:gd name="T19" fmla="*/ 2147483647 h 70"/>
                <a:gd name="T20" fmla="*/ 2147483647 w 550"/>
                <a:gd name="T21" fmla="*/ 2147483647 h 70"/>
                <a:gd name="T22" fmla="*/ 2147483647 w 550"/>
                <a:gd name="T23" fmla="*/ 2147483647 h 70"/>
                <a:gd name="T24" fmla="*/ 2147483647 w 550"/>
                <a:gd name="T25" fmla="*/ 2147483647 h 70"/>
                <a:gd name="T26" fmla="*/ 2147483647 w 550"/>
                <a:gd name="T27" fmla="*/ 2147483647 h 70"/>
                <a:gd name="T28" fmla="*/ 0 w 550"/>
                <a:gd name="T29" fmla="*/ 2147483647 h 70"/>
                <a:gd name="T30" fmla="*/ 0 w 550"/>
                <a:gd name="T31" fmla="*/ 2147483647 h 70"/>
                <a:gd name="T32" fmla="*/ 0 w 550"/>
                <a:gd name="T33" fmla="*/ 2147483647 h 70"/>
                <a:gd name="T34" fmla="*/ 2147483647 w 550"/>
                <a:gd name="T35" fmla="*/ 2147483647 h 70"/>
                <a:gd name="T36" fmla="*/ 2147483647 w 550"/>
                <a:gd name="T37" fmla="*/ 2147483647 h 70"/>
                <a:gd name="T38" fmla="*/ 2147483647 w 550"/>
                <a:gd name="T39" fmla="*/ 2147483647 h 70"/>
                <a:gd name="T40" fmla="*/ 2147483647 w 550"/>
                <a:gd name="T41" fmla="*/ 2147483647 h 70"/>
                <a:gd name="T42" fmla="*/ 2147483647 w 550"/>
                <a:gd name="T43" fmla="*/ 2147483647 h 70"/>
                <a:gd name="T44" fmla="*/ 2147483647 w 550"/>
                <a:gd name="T45" fmla="*/ 2147483647 h 70"/>
                <a:gd name="T46" fmla="*/ 2147483647 w 550"/>
                <a:gd name="T47" fmla="*/ 0 h 70"/>
                <a:gd name="T48" fmla="*/ 2147483647 w 550"/>
                <a:gd name="T49" fmla="*/ 2147483647 h 70"/>
                <a:gd name="T50" fmla="*/ 2147483647 w 550"/>
                <a:gd name="T51" fmla="*/ 2147483647 h 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0" h="70">
                  <a:moveTo>
                    <a:pt x="550" y="36"/>
                  </a:moveTo>
                  <a:lnTo>
                    <a:pt x="550" y="18"/>
                  </a:lnTo>
                  <a:lnTo>
                    <a:pt x="548" y="3"/>
                  </a:lnTo>
                  <a:lnTo>
                    <a:pt x="545" y="3"/>
                  </a:lnTo>
                  <a:lnTo>
                    <a:pt x="542" y="0"/>
                  </a:lnTo>
                  <a:lnTo>
                    <a:pt x="545" y="18"/>
                  </a:lnTo>
                  <a:lnTo>
                    <a:pt x="545" y="36"/>
                  </a:lnTo>
                  <a:lnTo>
                    <a:pt x="545" y="54"/>
                  </a:lnTo>
                  <a:lnTo>
                    <a:pt x="542" y="70"/>
                  </a:lnTo>
                  <a:lnTo>
                    <a:pt x="545" y="70"/>
                  </a:lnTo>
                  <a:lnTo>
                    <a:pt x="548" y="70"/>
                  </a:lnTo>
                  <a:lnTo>
                    <a:pt x="550" y="54"/>
                  </a:lnTo>
                  <a:lnTo>
                    <a:pt x="550" y="36"/>
                  </a:lnTo>
                  <a:close/>
                  <a:moveTo>
                    <a:pt x="3" y="3"/>
                  </a:moveTo>
                  <a:lnTo>
                    <a:pt x="0" y="18"/>
                  </a:lnTo>
                  <a:lnTo>
                    <a:pt x="0" y="36"/>
                  </a:lnTo>
                  <a:lnTo>
                    <a:pt x="0" y="54"/>
                  </a:lnTo>
                  <a:lnTo>
                    <a:pt x="3" y="70"/>
                  </a:lnTo>
                  <a:lnTo>
                    <a:pt x="5" y="70"/>
                  </a:lnTo>
                  <a:lnTo>
                    <a:pt x="8" y="70"/>
                  </a:lnTo>
                  <a:lnTo>
                    <a:pt x="5" y="54"/>
                  </a:lnTo>
                  <a:lnTo>
                    <a:pt x="5" y="36"/>
                  </a:lnTo>
                  <a:lnTo>
                    <a:pt x="5" y="18"/>
                  </a:lnTo>
                  <a:lnTo>
                    <a:pt x="8" y="0"/>
                  </a:lnTo>
                  <a:lnTo>
                    <a:pt x="5" y="3"/>
                  </a:lnTo>
                  <a:lnTo>
                    <a:pt x="3" y="3"/>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5" name="Freeform 950"/>
            <p:cNvSpPr>
              <a:spLocks noEditPoints="1"/>
            </p:cNvSpPr>
            <p:nvPr/>
          </p:nvSpPr>
          <p:spPr bwMode="auto">
            <a:xfrm>
              <a:off x="1482" y="1411"/>
              <a:ext cx="545" cy="72"/>
            </a:xfrm>
            <a:custGeom>
              <a:avLst/>
              <a:gdLst>
                <a:gd name="T0" fmla="*/ 2147483647 w 545"/>
                <a:gd name="T1" fmla="*/ 2147483647 h 72"/>
                <a:gd name="T2" fmla="*/ 2147483647 w 545"/>
                <a:gd name="T3" fmla="*/ 2147483647 h 72"/>
                <a:gd name="T4" fmla="*/ 2147483647 w 545"/>
                <a:gd name="T5" fmla="*/ 2147483647 h 72"/>
                <a:gd name="T6" fmla="*/ 2147483647 w 545"/>
                <a:gd name="T7" fmla="*/ 0 h 72"/>
                <a:gd name="T8" fmla="*/ 2147483647 w 545"/>
                <a:gd name="T9" fmla="*/ 0 h 72"/>
                <a:gd name="T10" fmla="*/ 2147483647 w 545"/>
                <a:gd name="T11" fmla="*/ 2147483647 h 72"/>
                <a:gd name="T12" fmla="*/ 2147483647 w 545"/>
                <a:gd name="T13" fmla="*/ 2147483647 h 72"/>
                <a:gd name="T14" fmla="*/ 2147483647 w 545"/>
                <a:gd name="T15" fmla="*/ 2147483647 h 72"/>
                <a:gd name="T16" fmla="*/ 2147483647 w 545"/>
                <a:gd name="T17" fmla="*/ 2147483647 h 72"/>
                <a:gd name="T18" fmla="*/ 2147483647 w 545"/>
                <a:gd name="T19" fmla="*/ 2147483647 h 72"/>
                <a:gd name="T20" fmla="*/ 2147483647 w 545"/>
                <a:gd name="T21" fmla="*/ 2147483647 h 72"/>
                <a:gd name="T22" fmla="*/ 2147483647 w 545"/>
                <a:gd name="T23" fmla="*/ 2147483647 h 72"/>
                <a:gd name="T24" fmla="*/ 2147483647 w 545"/>
                <a:gd name="T25" fmla="*/ 2147483647 h 72"/>
                <a:gd name="T26" fmla="*/ 2147483647 w 545"/>
                <a:gd name="T27" fmla="*/ 2147483647 h 72"/>
                <a:gd name="T28" fmla="*/ 0 w 545"/>
                <a:gd name="T29" fmla="*/ 2147483647 h 72"/>
                <a:gd name="T30" fmla="*/ 0 w 545"/>
                <a:gd name="T31" fmla="*/ 2147483647 h 72"/>
                <a:gd name="T32" fmla="*/ 0 w 545"/>
                <a:gd name="T33" fmla="*/ 2147483647 h 72"/>
                <a:gd name="T34" fmla="*/ 2147483647 w 545"/>
                <a:gd name="T35" fmla="*/ 2147483647 h 72"/>
                <a:gd name="T36" fmla="*/ 2147483647 w 545"/>
                <a:gd name="T37" fmla="*/ 2147483647 h 72"/>
                <a:gd name="T38" fmla="*/ 2147483647 w 545"/>
                <a:gd name="T39" fmla="*/ 2147483647 h 72"/>
                <a:gd name="T40" fmla="*/ 2147483647 w 545"/>
                <a:gd name="T41" fmla="*/ 2147483647 h 72"/>
                <a:gd name="T42" fmla="*/ 2147483647 w 545"/>
                <a:gd name="T43" fmla="*/ 2147483647 h 72"/>
                <a:gd name="T44" fmla="*/ 2147483647 w 545"/>
                <a:gd name="T45" fmla="*/ 2147483647 h 72"/>
                <a:gd name="T46" fmla="*/ 2147483647 w 545"/>
                <a:gd name="T47" fmla="*/ 0 h 72"/>
                <a:gd name="T48" fmla="*/ 2147483647 w 545"/>
                <a:gd name="T49" fmla="*/ 0 h 72"/>
                <a:gd name="T50" fmla="*/ 2147483647 w 545"/>
                <a:gd name="T51" fmla="*/ 2147483647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5" h="72">
                  <a:moveTo>
                    <a:pt x="545" y="36"/>
                  </a:moveTo>
                  <a:lnTo>
                    <a:pt x="545" y="18"/>
                  </a:lnTo>
                  <a:lnTo>
                    <a:pt x="542" y="3"/>
                  </a:lnTo>
                  <a:lnTo>
                    <a:pt x="539" y="0"/>
                  </a:lnTo>
                  <a:lnTo>
                    <a:pt x="537" y="0"/>
                  </a:lnTo>
                  <a:lnTo>
                    <a:pt x="539" y="18"/>
                  </a:lnTo>
                  <a:lnTo>
                    <a:pt x="539" y="36"/>
                  </a:lnTo>
                  <a:lnTo>
                    <a:pt x="539" y="54"/>
                  </a:lnTo>
                  <a:lnTo>
                    <a:pt x="537" y="72"/>
                  </a:lnTo>
                  <a:lnTo>
                    <a:pt x="539" y="70"/>
                  </a:lnTo>
                  <a:lnTo>
                    <a:pt x="542" y="70"/>
                  </a:lnTo>
                  <a:lnTo>
                    <a:pt x="545" y="54"/>
                  </a:lnTo>
                  <a:lnTo>
                    <a:pt x="545" y="36"/>
                  </a:lnTo>
                  <a:close/>
                  <a:moveTo>
                    <a:pt x="2" y="3"/>
                  </a:moveTo>
                  <a:lnTo>
                    <a:pt x="0" y="18"/>
                  </a:lnTo>
                  <a:lnTo>
                    <a:pt x="0" y="36"/>
                  </a:lnTo>
                  <a:lnTo>
                    <a:pt x="0" y="54"/>
                  </a:lnTo>
                  <a:lnTo>
                    <a:pt x="2" y="70"/>
                  </a:lnTo>
                  <a:lnTo>
                    <a:pt x="5" y="70"/>
                  </a:lnTo>
                  <a:lnTo>
                    <a:pt x="8" y="72"/>
                  </a:lnTo>
                  <a:lnTo>
                    <a:pt x="5" y="54"/>
                  </a:lnTo>
                  <a:lnTo>
                    <a:pt x="5" y="36"/>
                  </a:lnTo>
                  <a:lnTo>
                    <a:pt x="5" y="18"/>
                  </a:lnTo>
                  <a:lnTo>
                    <a:pt x="8" y="0"/>
                  </a:lnTo>
                  <a:lnTo>
                    <a:pt x="5" y="0"/>
                  </a:lnTo>
                  <a:lnTo>
                    <a:pt x="2" y="3"/>
                  </a:lnTo>
                  <a:close/>
                </a:path>
              </a:pathLst>
            </a:custGeom>
            <a:solidFill>
              <a:srgbClr val="9F9E9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6" name="Freeform 951"/>
            <p:cNvSpPr>
              <a:spLocks noEditPoints="1"/>
            </p:cNvSpPr>
            <p:nvPr/>
          </p:nvSpPr>
          <p:spPr bwMode="auto">
            <a:xfrm>
              <a:off x="1484" y="1411"/>
              <a:ext cx="540" cy="72"/>
            </a:xfrm>
            <a:custGeom>
              <a:avLst/>
              <a:gdLst>
                <a:gd name="T0" fmla="*/ 2147483647 w 540"/>
                <a:gd name="T1" fmla="*/ 2147483647 h 72"/>
                <a:gd name="T2" fmla="*/ 2147483647 w 540"/>
                <a:gd name="T3" fmla="*/ 2147483647 h 72"/>
                <a:gd name="T4" fmla="*/ 2147483647 w 540"/>
                <a:gd name="T5" fmla="*/ 0 h 72"/>
                <a:gd name="T6" fmla="*/ 2147483647 w 540"/>
                <a:gd name="T7" fmla="*/ 0 h 72"/>
                <a:gd name="T8" fmla="*/ 2147483647 w 540"/>
                <a:gd name="T9" fmla="*/ 0 h 72"/>
                <a:gd name="T10" fmla="*/ 2147483647 w 540"/>
                <a:gd name="T11" fmla="*/ 2147483647 h 72"/>
                <a:gd name="T12" fmla="*/ 2147483647 w 540"/>
                <a:gd name="T13" fmla="*/ 2147483647 h 72"/>
                <a:gd name="T14" fmla="*/ 2147483647 w 540"/>
                <a:gd name="T15" fmla="*/ 2147483647 h 72"/>
                <a:gd name="T16" fmla="*/ 2147483647 w 540"/>
                <a:gd name="T17" fmla="*/ 2147483647 h 72"/>
                <a:gd name="T18" fmla="*/ 2147483647 w 540"/>
                <a:gd name="T19" fmla="*/ 2147483647 h 72"/>
                <a:gd name="T20" fmla="*/ 2147483647 w 540"/>
                <a:gd name="T21" fmla="*/ 2147483647 h 72"/>
                <a:gd name="T22" fmla="*/ 2147483647 w 540"/>
                <a:gd name="T23" fmla="*/ 2147483647 h 72"/>
                <a:gd name="T24" fmla="*/ 2147483647 w 540"/>
                <a:gd name="T25" fmla="*/ 2147483647 h 72"/>
                <a:gd name="T26" fmla="*/ 2147483647 w 540"/>
                <a:gd name="T27" fmla="*/ 0 h 72"/>
                <a:gd name="T28" fmla="*/ 0 w 540"/>
                <a:gd name="T29" fmla="*/ 2147483647 h 72"/>
                <a:gd name="T30" fmla="*/ 0 w 540"/>
                <a:gd name="T31" fmla="*/ 2147483647 h 72"/>
                <a:gd name="T32" fmla="*/ 0 w 540"/>
                <a:gd name="T33" fmla="*/ 2147483647 h 72"/>
                <a:gd name="T34" fmla="*/ 2147483647 w 540"/>
                <a:gd name="T35" fmla="*/ 2147483647 h 72"/>
                <a:gd name="T36" fmla="*/ 2147483647 w 540"/>
                <a:gd name="T37" fmla="*/ 2147483647 h 72"/>
                <a:gd name="T38" fmla="*/ 2147483647 w 540"/>
                <a:gd name="T39" fmla="*/ 2147483647 h 72"/>
                <a:gd name="T40" fmla="*/ 2147483647 w 540"/>
                <a:gd name="T41" fmla="*/ 2147483647 h 72"/>
                <a:gd name="T42" fmla="*/ 2147483647 w 540"/>
                <a:gd name="T43" fmla="*/ 2147483647 h 72"/>
                <a:gd name="T44" fmla="*/ 2147483647 w 540"/>
                <a:gd name="T45" fmla="*/ 2147483647 h 72"/>
                <a:gd name="T46" fmla="*/ 2147483647 w 540"/>
                <a:gd name="T47" fmla="*/ 0 h 72"/>
                <a:gd name="T48" fmla="*/ 2147483647 w 540"/>
                <a:gd name="T49" fmla="*/ 0 h 72"/>
                <a:gd name="T50" fmla="*/ 2147483647 w 540"/>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40" h="72">
                  <a:moveTo>
                    <a:pt x="540" y="36"/>
                  </a:moveTo>
                  <a:lnTo>
                    <a:pt x="540" y="18"/>
                  </a:lnTo>
                  <a:lnTo>
                    <a:pt x="537" y="0"/>
                  </a:lnTo>
                  <a:lnTo>
                    <a:pt x="535" y="0"/>
                  </a:lnTo>
                  <a:lnTo>
                    <a:pt x="532" y="0"/>
                  </a:lnTo>
                  <a:lnTo>
                    <a:pt x="535" y="18"/>
                  </a:lnTo>
                  <a:lnTo>
                    <a:pt x="535" y="36"/>
                  </a:lnTo>
                  <a:lnTo>
                    <a:pt x="535" y="54"/>
                  </a:lnTo>
                  <a:lnTo>
                    <a:pt x="532" y="72"/>
                  </a:lnTo>
                  <a:lnTo>
                    <a:pt x="535" y="72"/>
                  </a:lnTo>
                  <a:lnTo>
                    <a:pt x="537" y="70"/>
                  </a:lnTo>
                  <a:lnTo>
                    <a:pt x="540" y="54"/>
                  </a:lnTo>
                  <a:lnTo>
                    <a:pt x="540" y="36"/>
                  </a:lnTo>
                  <a:close/>
                  <a:moveTo>
                    <a:pt x="3" y="0"/>
                  </a:moveTo>
                  <a:lnTo>
                    <a:pt x="0" y="18"/>
                  </a:lnTo>
                  <a:lnTo>
                    <a:pt x="0" y="36"/>
                  </a:lnTo>
                  <a:lnTo>
                    <a:pt x="0" y="54"/>
                  </a:lnTo>
                  <a:lnTo>
                    <a:pt x="3" y="70"/>
                  </a:lnTo>
                  <a:lnTo>
                    <a:pt x="6" y="72"/>
                  </a:lnTo>
                  <a:lnTo>
                    <a:pt x="8" y="72"/>
                  </a:lnTo>
                  <a:lnTo>
                    <a:pt x="6" y="54"/>
                  </a:lnTo>
                  <a:lnTo>
                    <a:pt x="6" y="36"/>
                  </a:lnTo>
                  <a:lnTo>
                    <a:pt x="6" y="18"/>
                  </a:lnTo>
                  <a:lnTo>
                    <a:pt x="8" y="0"/>
                  </a:lnTo>
                  <a:lnTo>
                    <a:pt x="6" y="0"/>
                  </a:lnTo>
                  <a:lnTo>
                    <a:pt x="3" y="0"/>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7" name="Freeform 952"/>
            <p:cNvSpPr>
              <a:spLocks noEditPoints="1"/>
            </p:cNvSpPr>
            <p:nvPr/>
          </p:nvSpPr>
          <p:spPr bwMode="auto">
            <a:xfrm>
              <a:off x="1487" y="1411"/>
              <a:ext cx="534" cy="72"/>
            </a:xfrm>
            <a:custGeom>
              <a:avLst/>
              <a:gdLst>
                <a:gd name="T0" fmla="*/ 2147483647 w 534"/>
                <a:gd name="T1" fmla="*/ 2147483647 h 72"/>
                <a:gd name="T2" fmla="*/ 2147483647 w 534"/>
                <a:gd name="T3" fmla="*/ 2147483647 h 72"/>
                <a:gd name="T4" fmla="*/ 2147483647 w 534"/>
                <a:gd name="T5" fmla="*/ 0 h 72"/>
                <a:gd name="T6" fmla="*/ 2147483647 w 534"/>
                <a:gd name="T7" fmla="*/ 0 h 72"/>
                <a:gd name="T8" fmla="*/ 2147483647 w 534"/>
                <a:gd name="T9" fmla="*/ 0 h 72"/>
                <a:gd name="T10" fmla="*/ 2147483647 w 534"/>
                <a:gd name="T11" fmla="*/ 2147483647 h 72"/>
                <a:gd name="T12" fmla="*/ 2147483647 w 534"/>
                <a:gd name="T13" fmla="*/ 2147483647 h 72"/>
                <a:gd name="T14" fmla="*/ 2147483647 w 534"/>
                <a:gd name="T15" fmla="*/ 2147483647 h 72"/>
                <a:gd name="T16" fmla="*/ 2147483647 w 534"/>
                <a:gd name="T17" fmla="*/ 2147483647 h 72"/>
                <a:gd name="T18" fmla="*/ 2147483647 w 534"/>
                <a:gd name="T19" fmla="*/ 2147483647 h 72"/>
                <a:gd name="T20" fmla="*/ 2147483647 w 534"/>
                <a:gd name="T21" fmla="*/ 2147483647 h 72"/>
                <a:gd name="T22" fmla="*/ 2147483647 w 534"/>
                <a:gd name="T23" fmla="*/ 2147483647 h 72"/>
                <a:gd name="T24" fmla="*/ 2147483647 w 534"/>
                <a:gd name="T25" fmla="*/ 2147483647 h 72"/>
                <a:gd name="T26" fmla="*/ 2147483647 w 534"/>
                <a:gd name="T27" fmla="*/ 0 h 72"/>
                <a:gd name="T28" fmla="*/ 0 w 534"/>
                <a:gd name="T29" fmla="*/ 2147483647 h 72"/>
                <a:gd name="T30" fmla="*/ 0 w 534"/>
                <a:gd name="T31" fmla="*/ 2147483647 h 72"/>
                <a:gd name="T32" fmla="*/ 0 w 534"/>
                <a:gd name="T33" fmla="*/ 2147483647 h 72"/>
                <a:gd name="T34" fmla="*/ 2147483647 w 534"/>
                <a:gd name="T35" fmla="*/ 2147483647 h 72"/>
                <a:gd name="T36" fmla="*/ 2147483647 w 534"/>
                <a:gd name="T37" fmla="*/ 2147483647 h 72"/>
                <a:gd name="T38" fmla="*/ 2147483647 w 534"/>
                <a:gd name="T39" fmla="*/ 2147483647 h 72"/>
                <a:gd name="T40" fmla="*/ 2147483647 w 534"/>
                <a:gd name="T41" fmla="*/ 2147483647 h 72"/>
                <a:gd name="T42" fmla="*/ 2147483647 w 534"/>
                <a:gd name="T43" fmla="*/ 2147483647 h 72"/>
                <a:gd name="T44" fmla="*/ 2147483647 w 534"/>
                <a:gd name="T45" fmla="*/ 2147483647 h 72"/>
                <a:gd name="T46" fmla="*/ 2147483647 w 534"/>
                <a:gd name="T47" fmla="*/ 0 h 72"/>
                <a:gd name="T48" fmla="*/ 2147483647 w 534"/>
                <a:gd name="T49" fmla="*/ 0 h 72"/>
                <a:gd name="T50" fmla="*/ 2147483647 w 534"/>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34" h="72">
                  <a:moveTo>
                    <a:pt x="534" y="36"/>
                  </a:moveTo>
                  <a:lnTo>
                    <a:pt x="534" y="18"/>
                  </a:lnTo>
                  <a:lnTo>
                    <a:pt x="532" y="0"/>
                  </a:lnTo>
                  <a:lnTo>
                    <a:pt x="529" y="0"/>
                  </a:lnTo>
                  <a:lnTo>
                    <a:pt x="527" y="0"/>
                  </a:lnTo>
                  <a:lnTo>
                    <a:pt x="529" y="18"/>
                  </a:lnTo>
                  <a:lnTo>
                    <a:pt x="529" y="36"/>
                  </a:lnTo>
                  <a:lnTo>
                    <a:pt x="529" y="54"/>
                  </a:lnTo>
                  <a:lnTo>
                    <a:pt x="527" y="72"/>
                  </a:lnTo>
                  <a:lnTo>
                    <a:pt x="529" y="72"/>
                  </a:lnTo>
                  <a:lnTo>
                    <a:pt x="532" y="72"/>
                  </a:lnTo>
                  <a:lnTo>
                    <a:pt x="534" y="54"/>
                  </a:lnTo>
                  <a:lnTo>
                    <a:pt x="534" y="36"/>
                  </a:lnTo>
                  <a:close/>
                  <a:moveTo>
                    <a:pt x="3" y="0"/>
                  </a:moveTo>
                  <a:lnTo>
                    <a:pt x="0" y="18"/>
                  </a:lnTo>
                  <a:lnTo>
                    <a:pt x="0" y="36"/>
                  </a:lnTo>
                  <a:lnTo>
                    <a:pt x="0" y="54"/>
                  </a:lnTo>
                  <a:lnTo>
                    <a:pt x="3" y="72"/>
                  </a:lnTo>
                  <a:lnTo>
                    <a:pt x="5" y="72"/>
                  </a:lnTo>
                  <a:lnTo>
                    <a:pt x="8" y="72"/>
                  </a:lnTo>
                  <a:lnTo>
                    <a:pt x="5" y="54"/>
                  </a:lnTo>
                  <a:lnTo>
                    <a:pt x="5" y="36"/>
                  </a:lnTo>
                  <a:lnTo>
                    <a:pt x="5" y="18"/>
                  </a:lnTo>
                  <a:lnTo>
                    <a:pt x="8" y="0"/>
                  </a:lnTo>
                  <a:lnTo>
                    <a:pt x="5" y="0"/>
                  </a:lnTo>
                  <a:lnTo>
                    <a:pt x="3" y="0"/>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8" name="Freeform 953"/>
            <p:cNvSpPr>
              <a:spLocks noEditPoints="1"/>
            </p:cNvSpPr>
            <p:nvPr/>
          </p:nvSpPr>
          <p:spPr bwMode="auto">
            <a:xfrm>
              <a:off x="1490" y="1411"/>
              <a:ext cx="529" cy="72"/>
            </a:xfrm>
            <a:custGeom>
              <a:avLst/>
              <a:gdLst>
                <a:gd name="T0" fmla="*/ 2147483647 w 529"/>
                <a:gd name="T1" fmla="*/ 2147483647 h 72"/>
                <a:gd name="T2" fmla="*/ 2147483647 w 529"/>
                <a:gd name="T3" fmla="*/ 2147483647 h 72"/>
                <a:gd name="T4" fmla="*/ 2147483647 w 529"/>
                <a:gd name="T5" fmla="*/ 0 h 72"/>
                <a:gd name="T6" fmla="*/ 2147483647 w 529"/>
                <a:gd name="T7" fmla="*/ 0 h 72"/>
                <a:gd name="T8" fmla="*/ 2147483647 w 529"/>
                <a:gd name="T9" fmla="*/ 0 h 72"/>
                <a:gd name="T10" fmla="*/ 2147483647 w 529"/>
                <a:gd name="T11" fmla="*/ 2147483647 h 72"/>
                <a:gd name="T12" fmla="*/ 2147483647 w 529"/>
                <a:gd name="T13" fmla="*/ 2147483647 h 72"/>
                <a:gd name="T14" fmla="*/ 2147483647 w 529"/>
                <a:gd name="T15" fmla="*/ 2147483647 h 72"/>
                <a:gd name="T16" fmla="*/ 2147483647 w 529"/>
                <a:gd name="T17" fmla="*/ 2147483647 h 72"/>
                <a:gd name="T18" fmla="*/ 2147483647 w 529"/>
                <a:gd name="T19" fmla="*/ 2147483647 h 72"/>
                <a:gd name="T20" fmla="*/ 2147483647 w 529"/>
                <a:gd name="T21" fmla="*/ 2147483647 h 72"/>
                <a:gd name="T22" fmla="*/ 2147483647 w 529"/>
                <a:gd name="T23" fmla="*/ 2147483647 h 72"/>
                <a:gd name="T24" fmla="*/ 2147483647 w 529"/>
                <a:gd name="T25" fmla="*/ 2147483647 h 72"/>
                <a:gd name="T26" fmla="*/ 2147483647 w 529"/>
                <a:gd name="T27" fmla="*/ 0 h 72"/>
                <a:gd name="T28" fmla="*/ 0 w 529"/>
                <a:gd name="T29" fmla="*/ 2147483647 h 72"/>
                <a:gd name="T30" fmla="*/ 0 w 529"/>
                <a:gd name="T31" fmla="*/ 2147483647 h 72"/>
                <a:gd name="T32" fmla="*/ 0 w 529"/>
                <a:gd name="T33" fmla="*/ 2147483647 h 72"/>
                <a:gd name="T34" fmla="*/ 2147483647 w 529"/>
                <a:gd name="T35" fmla="*/ 2147483647 h 72"/>
                <a:gd name="T36" fmla="*/ 2147483647 w 529"/>
                <a:gd name="T37" fmla="*/ 2147483647 h 72"/>
                <a:gd name="T38" fmla="*/ 2147483647 w 529"/>
                <a:gd name="T39" fmla="*/ 2147483647 h 72"/>
                <a:gd name="T40" fmla="*/ 2147483647 w 529"/>
                <a:gd name="T41" fmla="*/ 2147483647 h 72"/>
                <a:gd name="T42" fmla="*/ 2147483647 w 529"/>
                <a:gd name="T43" fmla="*/ 2147483647 h 72"/>
                <a:gd name="T44" fmla="*/ 2147483647 w 529"/>
                <a:gd name="T45" fmla="*/ 2147483647 h 72"/>
                <a:gd name="T46" fmla="*/ 2147483647 w 529"/>
                <a:gd name="T47" fmla="*/ 0 h 72"/>
                <a:gd name="T48" fmla="*/ 2147483647 w 529"/>
                <a:gd name="T49" fmla="*/ 0 h 72"/>
                <a:gd name="T50" fmla="*/ 2147483647 w 529"/>
                <a:gd name="T51" fmla="*/ 0 h 7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9" h="72">
                  <a:moveTo>
                    <a:pt x="529" y="36"/>
                  </a:moveTo>
                  <a:lnTo>
                    <a:pt x="529" y="18"/>
                  </a:lnTo>
                  <a:lnTo>
                    <a:pt x="526" y="0"/>
                  </a:lnTo>
                  <a:lnTo>
                    <a:pt x="524" y="0"/>
                  </a:lnTo>
                  <a:lnTo>
                    <a:pt x="521" y="0"/>
                  </a:lnTo>
                  <a:lnTo>
                    <a:pt x="524" y="18"/>
                  </a:lnTo>
                  <a:lnTo>
                    <a:pt x="524" y="36"/>
                  </a:lnTo>
                  <a:lnTo>
                    <a:pt x="524" y="54"/>
                  </a:lnTo>
                  <a:lnTo>
                    <a:pt x="521" y="72"/>
                  </a:lnTo>
                  <a:lnTo>
                    <a:pt x="524" y="72"/>
                  </a:lnTo>
                  <a:lnTo>
                    <a:pt x="526" y="72"/>
                  </a:lnTo>
                  <a:lnTo>
                    <a:pt x="529" y="54"/>
                  </a:lnTo>
                  <a:lnTo>
                    <a:pt x="529" y="36"/>
                  </a:lnTo>
                  <a:close/>
                  <a:moveTo>
                    <a:pt x="2" y="0"/>
                  </a:moveTo>
                  <a:lnTo>
                    <a:pt x="0" y="18"/>
                  </a:lnTo>
                  <a:lnTo>
                    <a:pt x="0" y="36"/>
                  </a:lnTo>
                  <a:lnTo>
                    <a:pt x="0" y="54"/>
                  </a:lnTo>
                  <a:lnTo>
                    <a:pt x="2" y="72"/>
                  </a:lnTo>
                  <a:lnTo>
                    <a:pt x="5" y="72"/>
                  </a:lnTo>
                  <a:lnTo>
                    <a:pt x="7" y="72"/>
                  </a:lnTo>
                  <a:lnTo>
                    <a:pt x="5" y="54"/>
                  </a:lnTo>
                  <a:lnTo>
                    <a:pt x="5" y="36"/>
                  </a:lnTo>
                  <a:lnTo>
                    <a:pt x="5" y="18"/>
                  </a:lnTo>
                  <a:lnTo>
                    <a:pt x="7" y="0"/>
                  </a:lnTo>
                  <a:lnTo>
                    <a:pt x="5" y="0"/>
                  </a:lnTo>
                  <a:lnTo>
                    <a:pt x="2" y="0"/>
                  </a:lnTo>
                  <a:close/>
                </a:path>
              </a:pathLst>
            </a:custGeom>
            <a:solidFill>
              <a:srgbClr val="9F9E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79" name="Freeform 954"/>
            <p:cNvSpPr>
              <a:spLocks noEditPoints="1"/>
            </p:cNvSpPr>
            <p:nvPr/>
          </p:nvSpPr>
          <p:spPr bwMode="auto">
            <a:xfrm>
              <a:off x="1492" y="1408"/>
              <a:ext cx="524" cy="75"/>
            </a:xfrm>
            <a:custGeom>
              <a:avLst/>
              <a:gdLst>
                <a:gd name="T0" fmla="*/ 2147483647 w 524"/>
                <a:gd name="T1" fmla="*/ 2147483647 h 75"/>
                <a:gd name="T2" fmla="*/ 2147483647 w 524"/>
                <a:gd name="T3" fmla="*/ 2147483647 h 75"/>
                <a:gd name="T4" fmla="*/ 2147483647 w 524"/>
                <a:gd name="T5" fmla="*/ 2147483647 h 75"/>
                <a:gd name="T6" fmla="*/ 2147483647 w 524"/>
                <a:gd name="T7" fmla="*/ 2147483647 h 75"/>
                <a:gd name="T8" fmla="*/ 2147483647 w 524"/>
                <a:gd name="T9" fmla="*/ 0 h 75"/>
                <a:gd name="T10" fmla="*/ 2147483647 w 524"/>
                <a:gd name="T11" fmla="*/ 2147483647 h 75"/>
                <a:gd name="T12" fmla="*/ 2147483647 w 524"/>
                <a:gd name="T13" fmla="*/ 2147483647 h 75"/>
                <a:gd name="T14" fmla="*/ 2147483647 w 524"/>
                <a:gd name="T15" fmla="*/ 2147483647 h 75"/>
                <a:gd name="T16" fmla="*/ 2147483647 w 524"/>
                <a:gd name="T17" fmla="*/ 2147483647 h 75"/>
                <a:gd name="T18" fmla="*/ 2147483647 w 524"/>
                <a:gd name="T19" fmla="*/ 2147483647 h 75"/>
                <a:gd name="T20" fmla="*/ 2147483647 w 524"/>
                <a:gd name="T21" fmla="*/ 2147483647 h 75"/>
                <a:gd name="T22" fmla="*/ 2147483647 w 524"/>
                <a:gd name="T23" fmla="*/ 2147483647 h 75"/>
                <a:gd name="T24" fmla="*/ 2147483647 w 524"/>
                <a:gd name="T25" fmla="*/ 2147483647 h 75"/>
                <a:gd name="T26" fmla="*/ 2147483647 w 524"/>
                <a:gd name="T27" fmla="*/ 2147483647 h 75"/>
                <a:gd name="T28" fmla="*/ 0 w 524"/>
                <a:gd name="T29" fmla="*/ 2147483647 h 75"/>
                <a:gd name="T30" fmla="*/ 0 w 524"/>
                <a:gd name="T31" fmla="*/ 2147483647 h 75"/>
                <a:gd name="T32" fmla="*/ 0 w 524"/>
                <a:gd name="T33" fmla="*/ 2147483647 h 75"/>
                <a:gd name="T34" fmla="*/ 2147483647 w 524"/>
                <a:gd name="T35" fmla="*/ 2147483647 h 75"/>
                <a:gd name="T36" fmla="*/ 2147483647 w 524"/>
                <a:gd name="T37" fmla="*/ 2147483647 h 75"/>
                <a:gd name="T38" fmla="*/ 2147483647 w 524"/>
                <a:gd name="T39" fmla="*/ 2147483647 h 75"/>
                <a:gd name="T40" fmla="*/ 2147483647 w 524"/>
                <a:gd name="T41" fmla="*/ 2147483647 h 75"/>
                <a:gd name="T42" fmla="*/ 2147483647 w 524"/>
                <a:gd name="T43" fmla="*/ 2147483647 h 75"/>
                <a:gd name="T44" fmla="*/ 2147483647 w 524"/>
                <a:gd name="T45" fmla="*/ 2147483647 h 75"/>
                <a:gd name="T46" fmla="*/ 2147483647 w 524"/>
                <a:gd name="T47" fmla="*/ 0 h 75"/>
                <a:gd name="T48" fmla="*/ 2147483647 w 524"/>
                <a:gd name="T49" fmla="*/ 2147483647 h 75"/>
                <a:gd name="T50" fmla="*/ 2147483647 w 524"/>
                <a:gd name="T51" fmla="*/ 214748364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24" h="75">
                  <a:moveTo>
                    <a:pt x="524" y="39"/>
                  </a:moveTo>
                  <a:lnTo>
                    <a:pt x="524" y="21"/>
                  </a:lnTo>
                  <a:lnTo>
                    <a:pt x="522" y="3"/>
                  </a:lnTo>
                  <a:lnTo>
                    <a:pt x="519" y="3"/>
                  </a:lnTo>
                  <a:lnTo>
                    <a:pt x="516" y="0"/>
                  </a:lnTo>
                  <a:lnTo>
                    <a:pt x="519" y="21"/>
                  </a:lnTo>
                  <a:lnTo>
                    <a:pt x="519" y="39"/>
                  </a:lnTo>
                  <a:lnTo>
                    <a:pt x="519" y="57"/>
                  </a:lnTo>
                  <a:lnTo>
                    <a:pt x="516" y="75"/>
                  </a:lnTo>
                  <a:lnTo>
                    <a:pt x="519" y="75"/>
                  </a:lnTo>
                  <a:lnTo>
                    <a:pt x="522" y="75"/>
                  </a:lnTo>
                  <a:lnTo>
                    <a:pt x="524" y="57"/>
                  </a:lnTo>
                  <a:lnTo>
                    <a:pt x="524" y="39"/>
                  </a:lnTo>
                  <a:close/>
                  <a:moveTo>
                    <a:pt x="3" y="3"/>
                  </a:moveTo>
                  <a:lnTo>
                    <a:pt x="0" y="21"/>
                  </a:lnTo>
                  <a:lnTo>
                    <a:pt x="0" y="39"/>
                  </a:lnTo>
                  <a:lnTo>
                    <a:pt x="0" y="57"/>
                  </a:lnTo>
                  <a:lnTo>
                    <a:pt x="3" y="75"/>
                  </a:lnTo>
                  <a:lnTo>
                    <a:pt x="5" y="75"/>
                  </a:lnTo>
                  <a:lnTo>
                    <a:pt x="8" y="75"/>
                  </a:lnTo>
                  <a:lnTo>
                    <a:pt x="5" y="57"/>
                  </a:lnTo>
                  <a:lnTo>
                    <a:pt x="5" y="39"/>
                  </a:lnTo>
                  <a:lnTo>
                    <a:pt x="5" y="21"/>
                  </a:lnTo>
                  <a:lnTo>
                    <a:pt x="8" y="0"/>
                  </a:lnTo>
                  <a:lnTo>
                    <a:pt x="5" y="3"/>
                  </a:lnTo>
                  <a:lnTo>
                    <a:pt x="3" y="3"/>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0" name="Freeform 955"/>
            <p:cNvSpPr>
              <a:spLocks noEditPoints="1"/>
            </p:cNvSpPr>
            <p:nvPr/>
          </p:nvSpPr>
          <p:spPr bwMode="auto">
            <a:xfrm>
              <a:off x="1495" y="1408"/>
              <a:ext cx="519" cy="78"/>
            </a:xfrm>
            <a:custGeom>
              <a:avLst/>
              <a:gdLst>
                <a:gd name="T0" fmla="*/ 2147483647 w 519"/>
                <a:gd name="T1" fmla="*/ 2147483647 h 78"/>
                <a:gd name="T2" fmla="*/ 2147483647 w 519"/>
                <a:gd name="T3" fmla="*/ 2147483647 h 78"/>
                <a:gd name="T4" fmla="*/ 2147483647 w 519"/>
                <a:gd name="T5" fmla="*/ 2147483647 h 78"/>
                <a:gd name="T6" fmla="*/ 2147483647 w 519"/>
                <a:gd name="T7" fmla="*/ 0 h 78"/>
                <a:gd name="T8" fmla="*/ 2147483647 w 519"/>
                <a:gd name="T9" fmla="*/ 0 h 78"/>
                <a:gd name="T10" fmla="*/ 2147483647 w 519"/>
                <a:gd name="T11" fmla="*/ 2147483647 h 78"/>
                <a:gd name="T12" fmla="*/ 2147483647 w 519"/>
                <a:gd name="T13" fmla="*/ 2147483647 h 78"/>
                <a:gd name="T14" fmla="*/ 2147483647 w 519"/>
                <a:gd name="T15" fmla="*/ 2147483647 h 78"/>
                <a:gd name="T16" fmla="*/ 2147483647 w 519"/>
                <a:gd name="T17" fmla="*/ 2147483647 h 78"/>
                <a:gd name="T18" fmla="*/ 2147483647 w 519"/>
                <a:gd name="T19" fmla="*/ 2147483647 h 78"/>
                <a:gd name="T20" fmla="*/ 2147483647 w 519"/>
                <a:gd name="T21" fmla="*/ 2147483647 h 78"/>
                <a:gd name="T22" fmla="*/ 2147483647 w 519"/>
                <a:gd name="T23" fmla="*/ 2147483647 h 78"/>
                <a:gd name="T24" fmla="*/ 2147483647 w 519"/>
                <a:gd name="T25" fmla="*/ 2147483647 h 78"/>
                <a:gd name="T26" fmla="*/ 2147483647 w 519"/>
                <a:gd name="T27" fmla="*/ 2147483647 h 78"/>
                <a:gd name="T28" fmla="*/ 0 w 519"/>
                <a:gd name="T29" fmla="*/ 2147483647 h 78"/>
                <a:gd name="T30" fmla="*/ 0 w 519"/>
                <a:gd name="T31" fmla="*/ 2147483647 h 78"/>
                <a:gd name="T32" fmla="*/ 0 w 519"/>
                <a:gd name="T33" fmla="*/ 2147483647 h 78"/>
                <a:gd name="T34" fmla="*/ 2147483647 w 519"/>
                <a:gd name="T35" fmla="*/ 2147483647 h 78"/>
                <a:gd name="T36" fmla="*/ 2147483647 w 519"/>
                <a:gd name="T37" fmla="*/ 2147483647 h 78"/>
                <a:gd name="T38" fmla="*/ 2147483647 w 519"/>
                <a:gd name="T39" fmla="*/ 2147483647 h 78"/>
                <a:gd name="T40" fmla="*/ 2147483647 w 519"/>
                <a:gd name="T41" fmla="*/ 2147483647 h 78"/>
                <a:gd name="T42" fmla="*/ 2147483647 w 519"/>
                <a:gd name="T43" fmla="*/ 2147483647 h 78"/>
                <a:gd name="T44" fmla="*/ 2147483647 w 519"/>
                <a:gd name="T45" fmla="*/ 2147483647 h 78"/>
                <a:gd name="T46" fmla="*/ 2147483647 w 519"/>
                <a:gd name="T47" fmla="*/ 0 h 78"/>
                <a:gd name="T48" fmla="*/ 2147483647 w 519"/>
                <a:gd name="T49" fmla="*/ 0 h 78"/>
                <a:gd name="T50" fmla="*/ 2147483647 w 519"/>
                <a:gd name="T51" fmla="*/ 2147483647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9" h="78">
                  <a:moveTo>
                    <a:pt x="519" y="39"/>
                  </a:moveTo>
                  <a:lnTo>
                    <a:pt x="519" y="21"/>
                  </a:lnTo>
                  <a:lnTo>
                    <a:pt x="516" y="3"/>
                  </a:lnTo>
                  <a:lnTo>
                    <a:pt x="513" y="0"/>
                  </a:lnTo>
                  <a:lnTo>
                    <a:pt x="511" y="0"/>
                  </a:lnTo>
                  <a:lnTo>
                    <a:pt x="513" y="21"/>
                  </a:lnTo>
                  <a:lnTo>
                    <a:pt x="513" y="39"/>
                  </a:lnTo>
                  <a:lnTo>
                    <a:pt x="513" y="57"/>
                  </a:lnTo>
                  <a:lnTo>
                    <a:pt x="511" y="78"/>
                  </a:lnTo>
                  <a:lnTo>
                    <a:pt x="513" y="75"/>
                  </a:lnTo>
                  <a:lnTo>
                    <a:pt x="516" y="75"/>
                  </a:lnTo>
                  <a:lnTo>
                    <a:pt x="519" y="57"/>
                  </a:lnTo>
                  <a:lnTo>
                    <a:pt x="519" y="39"/>
                  </a:lnTo>
                  <a:close/>
                  <a:moveTo>
                    <a:pt x="2" y="3"/>
                  </a:moveTo>
                  <a:lnTo>
                    <a:pt x="0" y="21"/>
                  </a:lnTo>
                  <a:lnTo>
                    <a:pt x="0" y="39"/>
                  </a:lnTo>
                  <a:lnTo>
                    <a:pt x="0" y="57"/>
                  </a:lnTo>
                  <a:lnTo>
                    <a:pt x="2" y="75"/>
                  </a:lnTo>
                  <a:lnTo>
                    <a:pt x="5" y="75"/>
                  </a:lnTo>
                  <a:lnTo>
                    <a:pt x="8" y="78"/>
                  </a:lnTo>
                  <a:lnTo>
                    <a:pt x="5" y="57"/>
                  </a:lnTo>
                  <a:lnTo>
                    <a:pt x="5" y="39"/>
                  </a:lnTo>
                  <a:lnTo>
                    <a:pt x="5" y="21"/>
                  </a:lnTo>
                  <a:lnTo>
                    <a:pt x="8" y="0"/>
                  </a:lnTo>
                  <a:lnTo>
                    <a:pt x="5" y="0"/>
                  </a:lnTo>
                  <a:lnTo>
                    <a:pt x="2" y="3"/>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1" name="Freeform 956"/>
            <p:cNvSpPr>
              <a:spLocks noEditPoints="1"/>
            </p:cNvSpPr>
            <p:nvPr/>
          </p:nvSpPr>
          <p:spPr bwMode="auto">
            <a:xfrm>
              <a:off x="1497" y="1408"/>
              <a:ext cx="514" cy="78"/>
            </a:xfrm>
            <a:custGeom>
              <a:avLst/>
              <a:gdLst>
                <a:gd name="T0" fmla="*/ 2147483647 w 514"/>
                <a:gd name="T1" fmla="*/ 2147483647 h 78"/>
                <a:gd name="T2" fmla="*/ 2147483647 w 514"/>
                <a:gd name="T3" fmla="*/ 2147483647 h 78"/>
                <a:gd name="T4" fmla="*/ 2147483647 w 514"/>
                <a:gd name="T5" fmla="*/ 0 h 78"/>
                <a:gd name="T6" fmla="*/ 2147483647 w 514"/>
                <a:gd name="T7" fmla="*/ 0 h 78"/>
                <a:gd name="T8" fmla="*/ 2147483647 w 514"/>
                <a:gd name="T9" fmla="*/ 0 h 78"/>
                <a:gd name="T10" fmla="*/ 2147483647 w 514"/>
                <a:gd name="T11" fmla="*/ 2147483647 h 78"/>
                <a:gd name="T12" fmla="*/ 2147483647 w 514"/>
                <a:gd name="T13" fmla="*/ 2147483647 h 78"/>
                <a:gd name="T14" fmla="*/ 2147483647 w 514"/>
                <a:gd name="T15" fmla="*/ 2147483647 h 78"/>
                <a:gd name="T16" fmla="*/ 2147483647 w 514"/>
                <a:gd name="T17" fmla="*/ 2147483647 h 78"/>
                <a:gd name="T18" fmla="*/ 2147483647 w 514"/>
                <a:gd name="T19" fmla="*/ 2147483647 h 78"/>
                <a:gd name="T20" fmla="*/ 2147483647 w 514"/>
                <a:gd name="T21" fmla="*/ 2147483647 h 78"/>
                <a:gd name="T22" fmla="*/ 2147483647 w 514"/>
                <a:gd name="T23" fmla="*/ 2147483647 h 78"/>
                <a:gd name="T24" fmla="*/ 2147483647 w 514"/>
                <a:gd name="T25" fmla="*/ 2147483647 h 78"/>
                <a:gd name="T26" fmla="*/ 2147483647 w 514"/>
                <a:gd name="T27" fmla="*/ 0 h 78"/>
                <a:gd name="T28" fmla="*/ 0 w 514"/>
                <a:gd name="T29" fmla="*/ 2147483647 h 78"/>
                <a:gd name="T30" fmla="*/ 0 w 514"/>
                <a:gd name="T31" fmla="*/ 2147483647 h 78"/>
                <a:gd name="T32" fmla="*/ 0 w 514"/>
                <a:gd name="T33" fmla="*/ 2147483647 h 78"/>
                <a:gd name="T34" fmla="*/ 2147483647 w 514"/>
                <a:gd name="T35" fmla="*/ 2147483647 h 78"/>
                <a:gd name="T36" fmla="*/ 2147483647 w 514"/>
                <a:gd name="T37" fmla="*/ 2147483647 h 78"/>
                <a:gd name="T38" fmla="*/ 2147483647 w 514"/>
                <a:gd name="T39" fmla="*/ 2147483647 h 78"/>
                <a:gd name="T40" fmla="*/ 2147483647 w 514"/>
                <a:gd name="T41" fmla="*/ 2147483647 h 78"/>
                <a:gd name="T42" fmla="*/ 2147483647 w 514"/>
                <a:gd name="T43" fmla="*/ 2147483647 h 78"/>
                <a:gd name="T44" fmla="*/ 2147483647 w 514"/>
                <a:gd name="T45" fmla="*/ 2147483647 h 78"/>
                <a:gd name="T46" fmla="*/ 2147483647 w 514"/>
                <a:gd name="T47" fmla="*/ 0 h 78"/>
                <a:gd name="T48" fmla="*/ 2147483647 w 514"/>
                <a:gd name="T49" fmla="*/ 0 h 78"/>
                <a:gd name="T50" fmla="*/ 2147483647 w 514"/>
                <a:gd name="T51" fmla="*/ 0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4" h="78">
                  <a:moveTo>
                    <a:pt x="514" y="39"/>
                  </a:moveTo>
                  <a:lnTo>
                    <a:pt x="514" y="21"/>
                  </a:lnTo>
                  <a:lnTo>
                    <a:pt x="511" y="0"/>
                  </a:lnTo>
                  <a:lnTo>
                    <a:pt x="509" y="0"/>
                  </a:lnTo>
                  <a:lnTo>
                    <a:pt x="506" y="0"/>
                  </a:lnTo>
                  <a:lnTo>
                    <a:pt x="509" y="18"/>
                  </a:lnTo>
                  <a:lnTo>
                    <a:pt x="509" y="39"/>
                  </a:lnTo>
                  <a:lnTo>
                    <a:pt x="509" y="57"/>
                  </a:lnTo>
                  <a:lnTo>
                    <a:pt x="506" y="78"/>
                  </a:lnTo>
                  <a:lnTo>
                    <a:pt x="509" y="78"/>
                  </a:lnTo>
                  <a:lnTo>
                    <a:pt x="511" y="75"/>
                  </a:lnTo>
                  <a:lnTo>
                    <a:pt x="514" y="57"/>
                  </a:lnTo>
                  <a:lnTo>
                    <a:pt x="514" y="39"/>
                  </a:lnTo>
                  <a:close/>
                  <a:moveTo>
                    <a:pt x="3" y="0"/>
                  </a:moveTo>
                  <a:lnTo>
                    <a:pt x="0" y="21"/>
                  </a:lnTo>
                  <a:lnTo>
                    <a:pt x="0" y="39"/>
                  </a:lnTo>
                  <a:lnTo>
                    <a:pt x="0" y="57"/>
                  </a:lnTo>
                  <a:lnTo>
                    <a:pt x="3" y="75"/>
                  </a:lnTo>
                  <a:lnTo>
                    <a:pt x="6" y="78"/>
                  </a:lnTo>
                  <a:lnTo>
                    <a:pt x="8" y="78"/>
                  </a:lnTo>
                  <a:lnTo>
                    <a:pt x="6" y="57"/>
                  </a:lnTo>
                  <a:lnTo>
                    <a:pt x="6" y="39"/>
                  </a:lnTo>
                  <a:lnTo>
                    <a:pt x="6" y="18"/>
                  </a:lnTo>
                  <a:lnTo>
                    <a:pt x="8" y="0"/>
                  </a:lnTo>
                  <a:lnTo>
                    <a:pt x="6" y="0"/>
                  </a:lnTo>
                  <a:lnTo>
                    <a:pt x="3" y="0"/>
                  </a:lnTo>
                  <a:close/>
                </a:path>
              </a:pathLst>
            </a:custGeom>
            <a:solidFill>
              <a:srgbClr val="A09F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2" name="Freeform 957"/>
            <p:cNvSpPr>
              <a:spLocks noEditPoints="1"/>
            </p:cNvSpPr>
            <p:nvPr/>
          </p:nvSpPr>
          <p:spPr bwMode="auto">
            <a:xfrm>
              <a:off x="1500" y="1408"/>
              <a:ext cx="508" cy="78"/>
            </a:xfrm>
            <a:custGeom>
              <a:avLst/>
              <a:gdLst>
                <a:gd name="T0" fmla="*/ 2147483647 w 508"/>
                <a:gd name="T1" fmla="*/ 2147483647 h 78"/>
                <a:gd name="T2" fmla="*/ 2147483647 w 508"/>
                <a:gd name="T3" fmla="*/ 2147483647 h 78"/>
                <a:gd name="T4" fmla="*/ 2147483647 w 508"/>
                <a:gd name="T5" fmla="*/ 0 h 78"/>
                <a:gd name="T6" fmla="*/ 2147483647 w 508"/>
                <a:gd name="T7" fmla="*/ 0 h 78"/>
                <a:gd name="T8" fmla="*/ 2147483647 w 508"/>
                <a:gd name="T9" fmla="*/ 0 h 78"/>
                <a:gd name="T10" fmla="*/ 2147483647 w 508"/>
                <a:gd name="T11" fmla="*/ 2147483647 h 78"/>
                <a:gd name="T12" fmla="*/ 2147483647 w 508"/>
                <a:gd name="T13" fmla="*/ 2147483647 h 78"/>
                <a:gd name="T14" fmla="*/ 2147483647 w 508"/>
                <a:gd name="T15" fmla="*/ 2147483647 h 78"/>
                <a:gd name="T16" fmla="*/ 2147483647 w 508"/>
                <a:gd name="T17" fmla="*/ 2147483647 h 78"/>
                <a:gd name="T18" fmla="*/ 2147483647 w 508"/>
                <a:gd name="T19" fmla="*/ 2147483647 h 78"/>
                <a:gd name="T20" fmla="*/ 2147483647 w 508"/>
                <a:gd name="T21" fmla="*/ 2147483647 h 78"/>
                <a:gd name="T22" fmla="*/ 2147483647 w 508"/>
                <a:gd name="T23" fmla="*/ 2147483647 h 78"/>
                <a:gd name="T24" fmla="*/ 2147483647 w 508"/>
                <a:gd name="T25" fmla="*/ 2147483647 h 78"/>
                <a:gd name="T26" fmla="*/ 2147483647 w 508"/>
                <a:gd name="T27" fmla="*/ 0 h 78"/>
                <a:gd name="T28" fmla="*/ 0 w 508"/>
                <a:gd name="T29" fmla="*/ 2147483647 h 78"/>
                <a:gd name="T30" fmla="*/ 0 w 508"/>
                <a:gd name="T31" fmla="*/ 2147483647 h 78"/>
                <a:gd name="T32" fmla="*/ 0 w 508"/>
                <a:gd name="T33" fmla="*/ 2147483647 h 78"/>
                <a:gd name="T34" fmla="*/ 2147483647 w 508"/>
                <a:gd name="T35" fmla="*/ 2147483647 h 78"/>
                <a:gd name="T36" fmla="*/ 2147483647 w 508"/>
                <a:gd name="T37" fmla="*/ 2147483647 h 78"/>
                <a:gd name="T38" fmla="*/ 2147483647 w 508"/>
                <a:gd name="T39" fmla="*/ 2147483647 h 78"/>
                <a:gd name="T40" fmla="*/ 2147483647 w 508"/>
                <a:gd name="T41" fmla="*/ 2147483647 h 78"/>
                <a:gd name="T42" fmla="*/ 2147483647 w 508"/>
                <a:gd name="T43" fmla="*/ 2147483647 h 78"/>
                <a:gd name="T44" fmla="*/ 2147483647 w 508"/>
                <a:gd name="T45" fmla="*/ 2147483647 h 78"/>
                <a:gd name="T46" fmla="*/ 2147483647 w 508"/>
                <a:gd name="T47" fmla="*/ 0 h 78"/>
                <a:gd name="T48" fmla="*/ 2147483647 w 508"/>
                <a:gd name="T49" fmla="*/ 0 h 78"/>
                <a:gd name="T50" fmla="*/ 2147483647 w 508"/>
                <a:gd name="T51" fmla="*/ 0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8" h="78">
                  <a:moveTo>
                    <a:pt x="508" y="39"/>
                  </a:moveTo>
                  <a:lnTo>
                    <a:pt x="508" y="21"/>
                  </a:lnTo>
                  <a:lnTo>
                    <a:pt x="506" y="0"/>
                  </a:lnTo>
                  <a:lnTo>
                    <a:pt x="503" y="0"/>
                  </a:lnTo>
                  <a:lnTo>
                    <a:pt x="501" y="0"/>
                  </a:lnTo>
                  <a:lnTo>
                    <a:pt x="503" y="18"/>
                  </a:lnTo>
                  <a:lnTo>
                    <a:pt x="503" y="39"/>
                  </a:lnTo>
                  <a:lnTo>
                    <a:pt x="503" y="57"/>
                  </a:lnTo>
                  <a:lnTo>
                    <a:pt x="501" y="78"/>
                  </a:lnTo>
                  <a:lnTo>
                    <a:pt x="503" y="78"/>
                  </a:lnTo>
                  <a:lnTo>
                    <a:pt x="506" y="78"/>
                  </a:lnTo>
                  <a:lnTo>
                    <a:pt x="508" y="57"/>
                  </a:lnTo>
                  <a:lnTo>
                    <a:pt x="508" y="39"/>
                  </a:lnTo>
                  <a:close/>
                  <a:moveTo>
                    <a:pt x="3" y="0"/>
                  </a:moveTo>
                  <a:lnTo>
                    <a:pt x="0" y="21"/>
                  </a:lnTo>
                  <a:lnTo>
                    <a:pt x="0" y="39"/>
                  </a:lnTo>
                  <a:lnTo>
                    <a:pt x="0" y="57"/>
                  </a:lnTo>
                  <a:lnTo>
                    <a:pt x="3" y="78"/>
                  </a:lnTo>
                  <a:lnTo>
                    <a:pt x="5" y="78"/>
                  </a:lnTo>
                  <a:lnTo>
                    <a:pt x="8" y="78"/>
                  </a:lnTo>
                  <a:lnTo>
                    <a:pt x="5" y="57"/>
                  </a:lnTo>
                  <a:lnTo>
                    <a:pt x="5" y="39"/>
                  </a:lnTo>
                  <a:lnTo>
                    <a:pt x="5" y="18"/>
                  </a:lnTo>
                  <a:lnTo>
                    <a:pt x="8" y="0"/>
                  </a:lnTo>
                  <a:lnTo>
                    <a:pt x="5" y="0"/>
                  </a:lnTo>
                  <a:lnTo>
                    <a:pt x="3" y="0"/>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3" name="Freeform 958"/>
            <p:cNvSpPr>
              <a:spLocks noEditPoints="1"/>
            </p:cNvSpPr>
            <p:nvPr/>
          </p:nvSpPr>
          <p:spPr bwMode="auto">
            <a:xfrm>
              <a:off x="1503" y="1408"/>
              <a:ext cx="503" cy="78"/>
            </a:xfrm>
            <a:custGeom>
              <a:avLst/>
              <a:gdLst>
                <a:gd name="T0" fmla="*/ 2147483647 w 503"/>
                <a:gd name="T1" fmla="*/ 2147483647 h 78"/>
                <a:gd name="T2" fmla="*/ 2147483647 w 503"/>
                <a:gd name="T3" fmla="*/ 2147483647 h 78"/>
                <a:gd name="T4" fmla="*/ 2147483647 w 503"/>
                <a:gd name="T5" fmla="*/ 0 h 78"/>
                <a:gd name="T6" fmla="*/ 2147483647 w 503"/>
                <a:gd name="T7" fmla="*/ 0 h 78"/>
                <a:gd name="T8" fmla="*/ 2147483647 w 503"/>
                <a:gd name="T9" fmla="*/ 0 h 78"/>
                <a:gd name="T10" fmla="*/ 2147483647 w 503"/>
                <a:gd name="T11" fmla="*/ 2147483647 h 78"/>
                <a:gd name="T12" fmla="*/ 2147483647 w 503"/>
                <a:gd name="T13" fmla="*/ 2147483647 h 78"/>
                <a:gd name="T14" fmla="*/ 2147483647 w 503"/>
                <a:gd name="T15" fmla="*/ 2147483647 h 78"/>
                <a:gd name="T16" fmla="*/ 2147483647 w 503"/>
                <a:gd name="T17" fmla="*/ 2147483647 h 78"/>
                <a:gd name="T18" fmla="*/ 2147483647 w 503"/>
                <a:gd name="T19" fmla="*/ 2147483647 h 78"/>
                <a:gd name="T20" fmla="*/ 2147483647 w 503"/>
                <a:gd name="T21" fmla="*/ 2147483647 h 78"/>
                <a:gd name="T22" fmla="*/ 2147483647 w 503"/>
                <a:gd name="T23" fmla="*/ 2147483647 h 78"/>
                <a:gd name="T24" fmla="*/ 2147483647 w 503"/>
                <a:gd name="T25" fmla="*/ 2147483647 h 78"/>
                <a:gd name="T26" fmla="*/ 2147483647 w 503"/>
                <a:gd name="T27" fmla="*/ 0 h 78"/>
                <a:gd name="T28" fmla="*/ 0 w 503"/>
                <a:gd name="T29" fmla="*/ 2147483647 h 78"/>
                <a:gd name="T30" fmla="*/ 0 w 503"/>
                <a:gd name="T31" fmla="*/ 2147483647 h 78"/>
                <a:gd name="T32" fmla="*/ 0 w 503"/>
                <a:gd name="T33" fmla="*/ 2147483647 h 78"/>
                <a:gd name="T34" fmla="*/ 2147483647 w 503"/>
                <a:gd name="T35" fmla="*/ 2147483647 h 78"/>
                <a:gd name="T36" fmla="*/ 2147483647 w 503"/>
                <a:gd name="T37" fmla="*/ 2147483647 h 78"/>
                <a:gd name="T38" fmla="*/ 2147483647 w 503"/>
                <a:gd name="T39" fmla="*/ 2147483647 h 78"/>
                <a:gd name="T40" fmla="*/ 2147483647 w 503"/>
                <a:gd name="T41" fmla="*/ 2147483647 h 78"/>
                <a:gd name="T42" fmla="*/ 2147483647 w 503"/>
                <a:gd name="T43" fmla="*/ 2147483647 h 78"/>
                <a:gd name="T44" fmla="*/ 2147483647 w 503"/>
                <a:gd name="T45" fmla="*/ 2147483647 h 78"/>
                <a:gd name="T46" fmla="*/ 2147483647 w 503"/>
                <a:gd name="T47" fmla="*/ 0 h 78"/>
                <a:gd name="T48" fmla="*/ 2147483647 w 503"/>
                <a:gd name="T49" fmla="*/ 0 h 78"/>
                <a:gd name="T50" fmla="*/ 2147483647 w 503"/>
                <a:gd name="T51" fmla="*/ 0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3" h="78">
                  <a:moveTo>
                    <a:pt x="503" y="39"/>
                  </a:moveTo>
                  <a:lnTo>
                    <a:pt x="503" y="18"/>
                  </a:lnTo>
                  <a:lnTo>
                    <a:pt x="500" y="0"/>
                  </a:lnTo>
                  <a:lnTo>
                    <a:pt x="498" y="0"/>
                  </a:lnTo>
                  <a:lnTo>
                    <a:pt x="495" y="0"/>
                  </a:lnTo>
                  <a:lnTo>
                    <a:pt x="498" y="18"/>
                  </a:lnTo>
                  <a:lnTo>
                    <a:pt x="498" y="39"/>
                  </a:lnTo>
                  <a:lnTo>
                    <a:pt x="498" y="60"/>
                  </a:lnTo>
                  <a:lnTo>
                    <a:pt x="495" y="78"/>
                  </a:lnTo>
                  <a:lnTo>
                    <a:pt x="498" y="78"/>
                  </a:lnTo>
                  <a:lnTo>
                    <a:pt x="500" y="78"/>
                  </a:lnTo>
                  <a:lnTo>
                    <a:pt x="503" y="57"/>
                  </a:lnTo>
                  <a:lnTo>
                    <a:pt x="503" y="39"/>
                  </a:lnTo>
                  <a:close/>
                  <a:moveTo>
                    <a:pt x="2" y="0"/>
                  </a:moveTo>
                  <a:lnTo>
                    <a:pt x="0" y="18"/>
                  </a:lnTo>
                  <a:lnTo>
                    <a:pt x="0" y="39"/>
                  </a:lnTo>
                  <a:lnTo>
                    <a:pt x="0" y="57"/>
                  </a:lnTo>
                  <a:lnTo>
                    <a:pt x="2" y="78"/>
                  </a:lnTo>
                  <a:lnTo>
                    <a:pt x="5" y="78"/>
                  </a:lnTo>
                  <a:lnTo>
                    <a:pt x="7" y="78"/>
                  </a:lnTo>
                  <a:lnTo>
                    <a:pt x="5" y="60"/>
                  </a:lnTo>
                  <a:lnTo>
                    <a:pt x="5" y="39"/>
                  </a:lnTo>
                  <a:lnTo>
                    <a:pt x="5" y="18"/>
                  </a:lnTo>
                  <a:lnTo>
                    <a:pt x="7" y="0"/>
                  </a:lnTo>
                  <a:lnTo>
                    <a:pt x="5" y="0"/>
                  </a:lnTo>
                  <a:lnTo>
                    <a:pt x="2" y="0"/>
                  </a:lnTo>
                  <a:close/>
                </a:path>
              </a:pathLst>
            </a:custGeom>
            <a:solidFill>
              <a:srgbClr val="A1A0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4" name="Freeform 959"/>
            <p:cNvSpPr>
              <a:spLocks noEditPoints="1"/>
            </p:cNvSpPr>
            <p:nvPr/>
          </p:nvSpPr>
          <p:spPr bwMode="auto">
            <a:xfrm>
              <a:off x="1505" y="1408"/>
              <a:ext cx="498" cy="78"/>
            </a:xfrm>
            <a:custGeom>
              <a:avLst/>
              <a:gdLst>
                <a:gd name="T0" fmla="*/ 2147483647 w 498"/>
                <a:gd name="T1" fmla="*/ 2147483647 h 78"/>
                <a:gd name="T2" fmla="*/ 2147483647 w 498"/>
                <a:gd name="T3" fmla="*/ 2147483647 h 78"/>
                <a:gd name="T4" fmla="*/ 2147483647 w 498"/>
                <a:gd name="T5" fmla="*/ 0 h 78"/>
                <a:gd name="T6" fmla="*/ 2147483647 w 498"/>
                <a:gd name="T7" fmla="*/ 0 h 78"/>
                <a:gd name="T8" fmla="*/ 2147483647 w 498"/>
                <a:gd name="T9" fmla="*/ 0 h 78"/>
                <a:gd name="T10" fmla="*/ 2147483647 w 498"/>
                <a:gd name="T11" fmla="*/ 2147483647 h 78"/>
                <a:gd name="T12" fmla="*/ 2147483647 w 498"/>
                <a:gd name="T13" fmla="*/ 2147483647 h 78"/>
                <a:gd name="T14" fmla="*/ 2147483647 w 498"/>
                <a:gd name="T15" fmla="*/ 2147483647 h 78"/>
                <a:gd name="T16" fmla="*/ 2147483647 w 498"/>
                <a:gd name="T17" fmla="*/ 2147483647 h 78"/>
                <a:gd name="T18" fmla="*/ 2147483647 w 498"/>
                <a:gd name="T19" fmla="*/ 2147483647 h 78"/>
                <a:gd name="T20" fmla="*/ 2147483647 w 498"/>
                <a:gd name="T21" fmla="*/ 2147483647 h 78"/>
                <a:gd name="T22" fmla="*/ 2147483647 w 498"/>
                <a:gd name="T23" fmla="*/ 2147483647 h 78"/>
                <a:gd name="T24" fmla="*/ 2147483647 w 498"/>
                <a:gd name="T25" fmla="*/ 2147483647 h 78"/>
                <a:gd name="T26" fmla="*/ 2147483647 w 498"/>
                <a:gd name="T27" fmla="*/ 0 h 78"/>
                <a:gd name="T28" fmla="*/ 0 w 498"/>
                <a:gd name="T29" fmla="*/ 2147483647 h 78"/>
                <a:gd name="T30" fmla="*/ 0 w 498"/>
                <a:gd name="T31" fmla="*/ 2147483647 h 78"/>
                <a:gd name="T32" fmla="*/ 0 w 498"/>
                <a:gd name="T33" fmla="*/ 2147483647 h 78"/>
                <a:gd name="T34" fmla="*/ 2147483647 w 498"/>
                <a:gd name="T35" fmla="*/ 2147483647 h 78"/>
                <a:gd name="T36" fmla="*/ 2147483647 w 498"/>
                <a:gd name="T37" fmla="*/ 2147483647 h 78"/>
                <a:gd name="T38" fmla="*/ 2147483647 w 498"/>
                <a:gd name="T39" fmla="*/ 2147483647 h 78"/>
                <a:gd name="T40" fmla="*/ 2147483647 w 498"/>
                <a:gd name="T41" fmla="*/ 2147483647 h 78"/>
                <a:gd name="T42" fmla="*/ 2147483647 w 498"/>
                <a:gd name="T43" fmla="*/ 2147483647 h 78"/>
                <a:gd name="T44" fmla="*/ 2147483647 w 498"/>
                <a:gd name="T45" fmla="*/ 2147483647 h 78"/>
                <a:gd name="T46" fmla="*/ 2147483647 w 498"/>
                <a:gd name="T47" fmla="*/ 0 h 78"/>
                <a:gd name="T48" fmla="*/ 2147483647 w 498"/>
                <a:gd name="T49" fmla="*/ 0 h 78"/>
                <a:gd name="T50" fmla="*/ 2147483647 w 498"/>
                <a:gd name="T51" fmla="*/ 0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8" h="78">
                  <a:moveTo>
                    <a:pt x="498" y="39"/>
                  </a:moveTo>
                  <a:lnTo>
                    <a:pt x="498" y="18"/>
                  </a:lnTo>
                  <a:lnTo>
                    <a:pt x="496" y="0"/>
                  </a:lnTo>
                  <a:lnTo>
                    <a:pt x="493" y="0"/>
                  </a:lnTo>
                  <a:lnTo>
                    <a:pt x="491" y="0"/>
                  </a:lnTo>
                  <a:lnTo>
                    <a:pt x="493" y="18"/>
                  </a:lnTo>
                  <a:lnTo>
                    <a:pt x="493" y="39"/>
                  </a:lnTo>
                  <a:lnTo>
                    <a:pt x="493" y="60"/>
                  </a:lnTo>
                  <a:lnTo>
                    <a:pt x="491" y="78"/>
                  </a:lnTo>
                  <a:lnTo>
                    <a:pt x="493" y="78"/>
                  </a:lnTo>
                  <a:lnTo>
                    <a:pt x="496" y="78"/>
                  </a:lnTo>
                  <a:lnTo>
                    <a:pt x="498" y="57"/>
                  </a:lnTo>
                  <a:lnTo>
                    <a:pt x="498" y="39"/>
                  </a:lnTo>
                  <a:close/>
                  <a:moveTo>
                    <a:pt x="3" y="0"/>
                  </a:moveTo>
                  <a:lnTo>
                    <a:pt x="0" y="18"/>
                  </a:lnTo>
                  <a:lnTo>
                    <a:pt x="0" y="39"/>
                  </a:lnTo>
                  <a:lnTo>
                    <a:pt x="0" y="57"/>
                  </a:lnTo>
                  <a:lnTo>
                    <a:pt x="3" y="78"/>
                  </a:lnTo>
                  <a:lnTo>
                    <a:pt x="5" y="78"/>
                  </a:lnTo>
                  <a:lnTo>
                    <a:pt x="8" y="78"/>
                  </a:lnTo>
                  <a:lnTo>
                    <a:pt x="8" y="60"/>
                  </a:lnTo>
                  <a:lnTo>
                    <a:pt x="5" y="39"/>
                  </a:lnTo>
                  <a:lnTo>
                    <a:pt x="8" y="18"/>
                  </a:lnTo>
                  <a:lnTo>
                    <a:pt x="8" y="0"/>
                  </a:lnTo>
                  <a:lnTo>
                    <a:pt x="5" y="0"/>
                  </a:lnTo>
                  <a:lnTo>
                    <a:pt x="3" y="0"/>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5" name="Freeform 960"/>
            <p:cNvSpPr>
              <a:spLocks noEditPoints="1"/>
            </p:cNvSpPr>
            <p:nvPr/>
          </p:nvSpPr>
          <p:spPr bwMode="auto">
            <a:xfrm>
              <a:off x="1508" y="1408"/>
              <a:ext cx="493" cy="78"/>
            </a:xfrm>
            <a:custGeom>
              <a:avLst/>
              <a:gdLst>
                <a:gd name="T0" fmla="*/ 2147483647 w 493"/>
                <a:gd name="T1" fmla="*/ 2147483647 h 78"/>
                <a:gd name="T2" fmla="*/ 2147483647 w 493"/>
                <a:gd name="T3" fmla="*/ 2147483647 h 78"/>
                <a:gd name="T4" fmla="*/ 2147483647 w 493"/>
                <a:gd name="T5" fmla="*/ 0 h 78"/>
                <a:gd name="T6" fmla="*/ 2147483647 w 493"/>
                <a:gd name="T7" fmla="*/ 0 h 78"/>
                <a:gd name="T8" fmla="*/ 2147483647 w 493"/>
                <a:gd name="T9" fmla="*/ 0 h 78"/>
                <a:gd name="T10" fmla="*/ 2147483647 w 493"/>
                <a:gd name="T11" fmla="*/ 2147483647 h 78"/>
                <a:gd name="T12" fmla="*/ 2147483647 w 493"/>
                <a:gd name="T13" fmla="*/ 2147483647 h 78"/>
                <a:gd name="T14" fmla="*/ 2147483647 w 493"/>
                <a:gd name="T15" fmla="*/ 2147483647 h 78"/>
                <a:gd name="T16" fmla="*/ 2147483647 w 493"/>
                <a:gd name="T17" fmla="*/ 2147483647 h 78"/>
                <a:gd name="T18" fmla="*/ 2147483647 w 493"/>
                <a:gd name="T19" fmla="*/ 2147483647 h 78"/>
                <a:gd name="T20" fmla="*/ 2147483647 w 493"/>
                <a:gd name="T21" fmla="*/ 2147483647 h 78"/>
                <a:gd name="T22" fmla="*/ 2147483647 w 493"/>
                <a:gd name="T23" fmla="*/ 2147483647 h 78"/>
                <a:gd name="T24" fmla="*/ 2147483647 w 493"/>
                <a:gd name="T25" fmla="*/ 2147483647 h 78"/>
                <a:gd name="T26" fmla="*/ 2147483647 w 493"/>
                <a:gd name="T27" fmla="*/ 0 h 78"/>
                <a:gd name="T28" fmla="*/ 0 w 493"/>
                <a:gd name="T29" fmla="*/ 2147483647 h 78"/>
                <a:gd name="T30" fmla="*/ 0 w 493"/>
                <a:gd name="T31" fmla="*/ 2147483647 h 78"/>
                <a:gd name="T32" fmla="*/ 0 w 493"/>
                <a:gd name="T33" fmla="*/ 2147483647 h 78"/>
                <a:gd name="T34" fmla="*/ 2147483647 w 493"/>
                <a:gd name="T35" fmla="*/ 2147483647 h 78"/>
                <a:gd name="T36" fmla="*/ 2147483647 w 493"/>
                <a:gd name="T37" fmla="*/ 2147483647 h 78"/>
                <a:gd name="T38" fmla="*/ 2147483647 w 493"/>
                <a:gd name="T39" fmla="*/ 2147483647 h 78"/>
                <a:gd name="T40" fmla="*/ 2147483647 w 493"/>
                <a:gd name="T41" fmla="*/ 2147483647 h 78"/>
                <a:gd name="T42" fmla="*/ 2147483647 w 493"/>
                <a:gd name="T43" fmla="*/ 2147483647 h 78"/>
                <a:gd name="T44" fmla="*/ 2147483647 w 493"/>
                <a:gd name="T45" fmla="*/ 2147483647 h 78"/>
                <a:gd name="T46" fmla="*/ 2147483647 w 493"/>
                <a:gd name="T47" fmla="*/ 0 h 78"/>
                <a:gd name="T48" fmla="*/ 2147483647 w 493"/>
                <a:gd name="T49" fmla="*/ 0 h 78"/>
                <a:gd name="T50" fmla="*/ 2147483647 w 493"/>
                <a:gd name="T51" fmla="*/ 0 h 7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3" h="78">
                  <a:moveTo>
                    <a:pt x="493" y="39"/>
                  </a:moveTo>
                  <a:lnTo>
                    <a:pt x="493" y="18"/>
                  </a:lnTo>
                  <a:lnTo>
                    <a:pt x="490" y="0"/>
                  </a:lnTo>
                  <a:lnTo>
                    <a:pt x="488" y="0"/>
                  </a:lnTo>
                  <a:lnTo>
                    <a:pt x="485" y="0"/>
                  </a:lnTo>
                  <a:lnTo>
                    <a:pt x="488" y="18"/>
                  </a:lnTo>
                  <a:lnTo>
                    <a:pt x="488" y="39"/>
                  </a:lnTo>
                  <a:lnTo>
                    <a:pt x="488" y="60"/>
                  </a:lnTo>
                  <a:lnTo>
                    <a:pt x="485" y="78"/>
                  </a:lnTo>
                  <a:lnTo>
                    <a:pt x="488" y="78"/>
                  </a:lnTo>
                  <a:lnTo>
                    <a:pt x="490" y="78"/>
                  </a:lnTo>
                  <a:lnTo>
                    <a:pt x="493" y="60"/>
                  </a:lnTo>
                  <a:lnTo>
                    <a:pt x="493" y="39"/>
                  </a:lnTo>
                  <a:close/>
                  <a:moveTo>
                    <a:pt x="2" y="0"/>
                  </a:moveTo>
                  <a:lnTo>
                    <a:pt x="0" y="18"/>
                  </a:lnTo>
                  <a:lnTo>
                    <a:pt x="0" y="39"/>
                  </a:lnTo>
                  <a:lnTo>
                    <a:pt x="0" y="60"/>
                  </a:lnTo>
                  <a:lnTo>
                    <a:pt x="2" y="78"/>
                  </a:lnTo>
                  <a:lnTo>
                    <a:pt x="5" y="78"/>
                  </a:lnTo>
                  <a:lnTo>
                    <a:pt x="7" y="78"/>
                  </a:lnTo>
                  <a:lnTo>
                    <a:pt x="7" y="60"/>
                  </a:lnTo>
                  <a:lnTo>
                    <a:pt x="5" y="39"/>
                  </a:lnTo>
                  <a:lnTo>
                    <a:pt x="7" y="18"/>
                  </a:lnTo>
                  <a:lnTo>
                    <a:pt x="7" y="0"/>
                  </a:lnTo>
                  <a:lnTo>
                    <a:pt x="5" y="0"/>
                  </a:lnTo>
                  <a:lnTo>
                    <a:pt x="2" y="0"/>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6" name="Freeform 961"/>
            <p:cNvSpPr>
              <a:spLocks noEditPoints="1"/>
            </p:cNvSpPr>
            <p:nvPr/>
          </p:nvSpPr>
          <p:spPr bwMode="auto">
            <a:xfrm>
              <a:off x="1510" y="1406"/>
              <a:ext cx="488" cy="80"/>
            </a:xfrm>
            <a:custGeom>
              <a:avLst/>
              <a:gdLst>
                <a:gd name="T0" fmla="*/ 2147483647 w 488"/>
                <a:gd name="T1" fmla="*/ 2147483647 h 80"/>
                <a:gd name="T2" fmla="*/ 2147483647 w 488"/>
                <a:gd name="T3" fmla="*/ 2147483647 h 80"/>
                <a:gd name="T4" fmla="*/ 2147483647 w 488"/>
                <a:gd name="T5" fmla="*/ 2147483647 h 80"/>
                <a:gd name="T6" fmla="*/ 2147483647 w 488"/>
                <a:gd name="T7" fmla="*/ 2147483647 h 80"/>
                <a:gd name="T8" fmla="*/ 2147483647 w 488"/>
                <a:gd name="T9" fmla="*/ 0 h 80"/>
                <a:gd name="T10" fmla="*/ 2147483647 w 488"/>
                <a:gd name="T11" fmla="*/ 2147483647 h 80"/>
                <a:gd name="T12" fmla="*/ 2147483647 w 488"/>
                <a:gd name="T13" fmla="*/ 2147483647 h 80"/>
                <a:gd name="T14" fmla="*/ 2147483647 w 488"/>
                <a:gd name="T15" fmla="*/ 2147483647 h 80"/>
                <a:gd name="T16" fmla="*/ 2147483647 w 488"/>
                <a:gd name="T17" fmla="*/ 2147483647 h 80"/>
                <a:gd name="T18" fmla="*/ 2147483647 w 488"/>
                <a:gd name="T19" fmla="*/ 2147483647 h 80"/>
                <a:gd name="T20" fmla="*/ 2147483647 w 488"/>
                <a:gd name="T21" fmla="*/ 2147483647 h 80"/>
                <a:gd name="T22" fmla="*/ 2147483647 w 488"/>
                <a:gd name="T23" fmla="*/ 2147483647 h 80"/>
                <a:gd name="T24" fmla="*/ 2147483647 w 488"/>
                <a:gd name="T25" fmla="*/ 2147483647 h 80"/>
                <a:gd name="T26" fmla="*/ 2147483647 w 488"/>
                <a:gd name="T27" fmla="*/ 2147483647 h 80"/>
                <a:gd name="T28" fmla="*/ 2147483647 w 488"/>
                <a:gd name="T29" fmla="*/ 2147483647 h 80"/>
                <a:gd name="T30" fmla="*/ 0 w 488"/>
                <a:gd name="T31" fmla="*/ 2147483647 h 80"/>
                <a:gd name="T32" fmla="*/ 2147483647 w 488"/>
                <a:gd name="T33" fmla="*/ 2147483647 h 80"/>
                <a:gd name="T34" fmla="*/ 2147483647 w 488"/>
                <a:gd name="T35" fmla="*/ 2147483647 h 80"/>
                <a:gd name="T36" fmla="*/ 2147483647 w 488"/>
                <a:gd name="T37" fmla="*/ 2147483647 h 80"/>
                <a:gd name="T38" fmla="*/ 2147483647 w 488"/>
                <a:gd name="T39" fmla="*/ 2147483647 h 80"/>
                <a:gd name="T40" fmla="*/ 2147483647 w 488"/>
                <a:gd name="T41" fmla="*/ 2147483647 h 80"/>
                <a:gd name="T42" fmla="*/ 2147483647 w 488"/>
                <a:gd name="T43" fmla="*/ 2147483647 h 80"/>
                <a:gd name="T44" fmla="*/ 2147483647 w 488"/>
                <a:gd name="T45" fmla="*/ 2147483647 h 80"/>
                <a:gd name="T46" fmla="*/ 2147483647 w 488"/>
                <a:gd name="T47" fmla="*/ 0 h 80"/>
                <a:gd name="T48" fmla="*/ 2147483647 w 488"/>
                <a:gd name="T49" fmla="*/ 2147483647 h 80"/>
                <a:gd name="T50" fmla="*/ 2147483647 w 488"/>
                <a:gd name="T51" fmla="*/ 2147483647 h 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88" h="80">
                  <a:moveTo>
                    <a:pt x="488" y="41"/>
                  </a:moveTo>
                  <a:lnTo>
                    <a:pt x="488" y="20"/>
                  </a:lnTo>
                  <a:lnTo>
                    <a:pt x="486" y="2"/>
                  </a:lnTo>
                  <a:lnTo>
                    <a:pt x="483" y="2"/>
                  </a:lnTo>
                  <a:lnTo>
                    <a:pt x="480" y="0"/>
                  </a:lnTo>
                  <a:lnTo>
                    <a:pt x="483" y="20"/>
                  </a:lnTo>
                  <a:lnTo>
                    <a:pt x="483" y="41"/>
                  </a:lnTo>
                  <a:lnTo>
                    <a:pt x="483" y="62"/>
                  </a:lnTo>
                  <a:lnTo>
                    <a:pt x="480" y="80"/>
                  </a:lnTo>
                  <a:lnTo>
                    <a:pt x="483" y="80"/>
                  </a:lnTo>
                  <a:lnTo>
                    <a:pt x="486" y="80"/>
                  </a:lnTo>
                  <a:lnTo>
                    <a:pt x="488" y="62"/>
                  </a:lnTo>
                  <a:lnTo>
                    <a:pt x="488" y="41"/>
                  </a:lnTo>
                  <a:close/>
                  <a:moveTo>
                    <a:pt x="3" y="2"/>
                  </a:moveTo>
                  <a:lnTo>
                    <a:pt x="3" y="20"/>
                  </a:lnTo>
                  <a:lnTo>
                    <a:pt x="0" y="41"/>
                  </a:lnTo>
                  <a:lnTo>
                    <a:pt x="3" y="62"/>
                  </a:lnTo>
                  <a:lnTo>
                    <a:pt x="3" y="80"/>
                  </a:lnTo>
                  <a:lnTo>
                    <a:pt x="5" y="80"/>
                  </a:lnTo>
                  <a:lnTo>
                    <a:pt x="11" y="80"/>
                  </a:lnTo>
                  <a:lnTo>
                    <a:pt x="8" y="62"/>
                  </a:lnTo>
                  <a:lnTo>
                    <a:pt x="5" y="41"/>
                  </a:lnTo>
                  <a:lnTo>
                    <a:pt x="8" y="20"/>
                  </a:lnTo>
                  <a:lnTo>
                    <a:pt x="11" y="0"/>
                  </a:lnTo>
                  <a:lnTo>
                    <a:pt x="5" y="2"/>
                  </a:lnTo>
                  <a:lnTo>
                    <a:pt x="3" y="2"/>
                  </a:lnTo>
                  <a:close/>
                </a:path>
              </a:pathLst>
            </a:custGeom>
            <a:solidFill>
              <a:srgbClr val="A2A1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7" name="Freeform 962"/>
            <p:cNvSpPr>
              <a:spLocks noEditPoints="1"/>
            </p:cNvSpPr>
            <p:nvPr/>
          </p:nvSpPr>
          <p:spPr bwMode="auto">
            <a:xfrm>
              <a:off x="1513" y="1406"/>
              <a:ext cx="483" cy="82"/>
            </a:xfrm>
            <a:custGeom>
              <a:avLst/>
              <a:gdLst>
                <a:gd name="T0" fmla="*/ 2147483647 w 483"/>
                <a:gd name="T1" fmla="*/ 2147483647 h 82"/>
                <a:gd name="T2" fmla="*/ 2147483647 w 483"/>
                <a:gd name="T3" fmla="*/ 2147483647 h 82"/>
                <a:gd name="T4" fmla="*/ 2147483647 w 483"/>
                <a:gd name="T5" fmla="*/ 2147483647 h 82"/>
                <a:gd name="T6" fmla="*/ 2147483647 w 483"/>
                <a:gd name="T7" fmla="*/ 0 h 82"/>
                <a:gd name="T8" fmla="*/ 2147483647 w 483"/>
                <a:gd name="T9" fmla="*/ 0 h 82"/>
                <a:gd name="T10" fmla="*/ 2147483647 w 483"/>
                <a:gd name="T11" fmla="*/ 2147483647 h 82"/>
                <a:gd name="T12" fmla="*/ 2147483647 w 483"/>
                <a:gd name="T13" fmla="*/ 2147483647 h 82"/>
                <a:gd name="T14" fmla="*/ 2147483647 w 483"/>
                <a:gd name="T15" fmla="*/ 2147483647 h 82"/>
                <a:gd name="T16" fmla="*/ 2147483647 w 483"/>
                <a:gd name="T17" fmla="*/ 2147483647 h 82"/>
                <a:gd name="T18" fmla="*/ 2147483647 w 483"/>
                <a:gd name="T19" fmla="*/ 2147483647 h 82"/>
                <a:gd name="T20" fmla="*/ 2147483647 w 483"/>
                <a:gd name="T21" fmla="*/ 2147483647 h 82"/>
                <a:gd name="T22" fmla="*/ 2147483647 w 483"/>
                <a:gd name="T23" fmla="*/ 2147483647 h 82"/>
                <a:gd name="T24" fmla="*/ 2147483647 w 483"/>
                <a:gd name="T25" fmla="*/ 2147483647 h 82"/>
                <a:gd name="T26" fmla="*/ 2147483647 w 483"/>
                <a:gd name="T27" fmla="*/ 2147483647 h 82"/>
                <a:gd name="T28" fmla="*/ 2147483647 w 483"/>
                <a:gd name="T29" fmla="*/ 2147483647 h 82"/>
                <a:gd name="T30" fmla="*/ 0 w 483"/>
                <a:gd name="T31" fmla="*/ 2147483647 h 82"/>
                <a:gd name="T32" fmla="*/ 2147483647 w 483"/>
                <a:gd name="T33" fmla="*/ 2147483647 h 82"/>
                <a:gd name="T34" fmla="*/ 2147483647 w 483"/>
                <a:gd name="T35" fmla="*/ 2147483647 h 82"/>
                <a:gd name="T36" fmla="*/ 2147483647 w 483"/>
                <a:gd name="T37" fmla="*/ 2147483647 h 82"/>
                <a:gd name="T38" fmla="*/ 2147483647 w 483"/>
                <a:gd name="T39" fmla="*/ 2147483647 h 82"/>
                <a:gd name="T40" fmla="*/ 2147483647 w 483"/>
                <a:gd name="T41" fmla="*/ 2147483647 h 82"/>
                <a:gd name="T42" fmla="*/ 2147483647 w 483"/>
                <a:gd name="T43" fmla="*/ 2147483647 h 82"/>
                <a:gd name="T44" fmla="*/ 2147483647 w 483"/>
                <a:gd name="T45" fmla="*/ 2147483647 h 82"/>
                <a:gd name="T46" fmla="*/ 2147483647 w 483"/>
                <a:gd name="T47" fmla="*/ 0 h 82"/>
                <a:gd name="T48" fmla="*/ 2147483647 w 483"/>
                <a:gd name="T49" fmla="*/ 0 h 82"/>
                <a:gd name="T50" fmla="*/ 2147483647 w 483"/>
                <a:gd name="T51" fmla="*/ 2147483647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83" h="82">
                  <a:moveTo>
                    <a:pt x="483" y="41"/>
                  </a:moveTo>
                  <a:lnTo>
                    <a:pt x="483" y="20"/>
                  </a:lnTo>
                  <a:lnTo>
                    <a:pt x="480" y="2"/>
                  </a:lnTo>
                  <a:lnTo>
                    <a:pt x="477" y="0"/>
                  </a:lnTo>
                  <a:lnTo>
                    <a:pt x="475" y="0"/>
                  </a:lnTo>
                  <a:lnTo>
                    <a:pt x="477" y="20"/>
                  </a:lnTo>
                  <a:lnTo>
                    <a:pt x="477" y="41"/>
                  </a:lnTo>
                  <a:lnTo>
                    <a:pt x="477" y="62"/>
                  </a:lnTo>
                  <a:lnTo>
                    <a:pt x="475" y="82"/>
                  </a:lnTo>
                  <a:lnTo>
                    <a:pt x="477" y="80"/>
                  </a:lnTo>
                  <a:lnTo>
                    <a:pt x="480" y="80"/>
                  </a:lnTo>
                  <a:lnTo>
                    <a:pt x="483" y="62"/>
                  </a:lnTo>
                  <a:lnTo>
                    <a:pt x="483" y="41"/>
                  </a:lnTo>
                  <a:close/>
                  <a:moveTo>
                    <a:pt x="2" y="2"/>
                  </a:moveTo>
                  <a:lnTo>
                    <a:pt x="2" y="20"/>
                  </a:lnTo>
                  <a:lnTo>
                    <a:pt x="0" y="41"/>
                  </a:lnTo>
                  <a:lnTo>
                    <a:pt x="2" y="62"/>
                  </a:lnTo>
                  <a:lnTo>
                    <a:pt x="2" y="80"/>
                  </a:lnTo>
                  <a:lnTo>
                    <a:pt x="8" y="80"/>
                  </a:lnTo>
                  <a:lnTo>
                    <a:pt x="10" y="82"/>
                  </a:lnTo>
                  <a:lnTo>
                    <a:pt x="8" y="62"/>
                  </a:lnTo>
                  <a:lnTo>
                    <a:pt x="5" y="41"/>
                  </a:lnTo>
                  <a:lnTo>
                    <a:pt x="8" y="20"/>
                  </a:lnTo>
                  <a:lnTo>
                    <a:pt x="10" y="0"/>
                  </a:lnTo>
                  <a:lnTo>
                    <a:pt x="8" y="0"/>
                  </a:lnTo>
                  <a:lnTo>
                    <a:pt x="2" y="2"/>
                  </a:lnTo>
                  <a:close/>
                </a:path>
              </a:pathLst>
            </a:custGeom>
            <a:solidFill>
              <a:srgbClr val="A2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8" name="Freeform 963"/>
            <p:cNvSpPr>
              <a:spLocks noEditPoints="1"/>
            </p:cNvSpPr>
            <p:nvPr/>
          </p:nvSpPr>
          <p:spPr bwMode="auto">
            <a:xfrm>
              <a:off x="1515" y="1406"/>
              <a:ext cx="478" cy="82"/>
            </a:xfrm>
            <a:custGeom>
              <a:avLst/>
              <a:gdLst>
                <a:gd name="T0" fmla="*/ 2147483647 w 478"/>
                <a:gd name="T1" fmla="*/ 2147483647 h 82"/>
                <a:gd name="T2" fmla="*/ 2147483647 w 478"/>
                <a:gd name="T3" fmla="*/ 2147483647 h 82"/>
                <a:gd name="T4" fmla="*/ 2147483647 w 478"/>
                <a:gd name="T5" fmla="*/ 0 h 82"/>
                <a:gd name="T6" fmla="*/ 2147483647 w 478"/>
                <a:gd name="T7" fmla="*/ 0 h 82"/>
                <a:gd name="T8" fmla="*/ 2147483647 w 478"/>
                <a:gd name="T9" fmla="*/ 0 h 82"/>
                <a:gd name="T10" fmla="*/ 2147483647 w 478"/>
                <a:gd name="T11" fmla="*/ 2147483647 h 82"/>
                <a:gd name="T12" fmla="*/ 2147483647 w 478"/>
                <a:gd name="T13" fmla="*/ 2147483647 h 82"/>
                <a:gd name="T14" fmla="*/ 2147483647 w 478"/>
                <a:gd name="T15" fmla="*/ 2147483647 h 82"/>
                <a:gd name="T16" fmla="*/ 2147483647 w 478"/>
                <a:gd name="T17" fmla="*/ 2147483647 h 82"/>
                <a:gd name="T18" fmla="*/ 2147483647 w 478"/>
                <a:gd name="T19" fmla="*/ 2147483647 h 82"/>
                <a:gd name="T20" fmla="*/ 2147483647 w 478"/>
                <a:gd name="T21" fmla="*/ 2147483647 h 82"/>
                <a:gd name="T22" fmla="*/ 2147483647 w 478"/>
                <a:gd name="T23" fmla="*/ 2147483647 h 82"/>
                <a:gd name="T24" fmla="*/ 2147483647 w 478"/>
                <a:gd name="T25" fmla="*/ 2147483647 h 82"/>
                <a:gd name="T26" fmla="*/ 2147483647 w 478"/>
                <a:gd name="T27" fmla="*/ 0 h 82"/>
                <a:gd name="T28" fmla="*/ 2147483647 w 478"/>
                <a:gd name="T29" fmla="*/ 2147483647 h 82"/>
                <a:gd name="T30" fmla="*/ 0 w 478"/>
                <a:gd name="T31" fmla="*/ 2147483647 h 82"/>
                <a:gd name="T32" fmla="*/ 2147483647 w 478"/>
                <a:gd name="T33" fmla="*/ 2147483647 h 82"/>
                <a:gd name="T34" fmla="*/ 2147483647 w 478"/>
                <a:gd name="T35" fmla="*/ 2147483647 h 82"/>
                <a:gd name="T36" fmla="*/ 2147483647 w 478"/>
                <a:gd name="T37" fmla="*/ 2147483647 h 82"/>
                <a:gd name="T38" fmla="*/ 2147483647 w 478"/>
                <a:gd name="T39" fmla="*/ 2147483647 h 82"/>
                <a:gd name="T40" fmla="*/ 2147483647 w 478"/>
                <a:gd name="T41" fmla="*/ 2147483647 h 82"/>
                <a:gd name="T42" fmla="*/ 2147483647 w 478"/>
                <a:gd name="T43" fmla="*/ 2147483647 h 82"/>
                <a:gd name="T44" fmla="*/ 2147483647 w 478"/>
                <a:gd name="T45" fmla="*/ 2147483647 h 82"/>
                <a:gd name="T46" fmla="*/ 2147483647 w 478"/>
                <a:gd name="T47" fmla="*/ 0 h 82"/>
                <a:gd name="T48" fmla="*/ 2147483647 w 478"/>
                <a:gd name="T49" fmla="*/ 0 h 82"/>
                <a:gd name="T50" fmla="*/ 2147483647 w 478"/>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78" h="82">
                  <a:moveTo>
                    <a:pt x="478" y="41"/>
                  </a:moveTo>
                  <a:lnTo>
                    <a:pt x="478" y="20"/>
                  </a:lnTo>
                  <a:lnTo>
                    <a:pt x="475" y="0"/>
                  </a:lnTo>
                  <a:lnTo>
                    <a:pt x="473" y="0"/>
                  </a:lnTo>
                  <a:lnTo>
                    <a:pt x="470" y="0"/>
                  </a:lnTo>
                  <a:lnTo>
                    <a:pt x="473" y="20"/>
                  </a:lnTo>
                  <a:lnTo>
                    <a:pt x="473" y="41"/>
                  </a:lnTo>
                  <a:lnTo>
                    <a:pt x="473" y="62"/>
                  </a:lnTo>
                  <a:lnTo>
                    <a:pt x="470" y="82"/>
                  </a:lnTo>
                  <a:lnTo>
                    <a:pt x="473" y="82"/>
                  </a:lnTo>
                  <a:lnTo>
                    <a:pt x="475" y="80"/>
                  </a:lnTo>
                  <a:lnTo>
                    <a:pt x="478" y="62"/>
                  </a:lnTo>
                  <a:lnTo>
                    <a:pt x="478" y="41"/>
                  </a:lnTo>
                  <a:close/>
                  <a:moveTo>
                    <a:pt x="6" y="0"/>
                  </a:moveTo>
                  <a:lnTo>
                    <a:pt x="3" y="20"/>
                  </a:lnTo>
                  <a:lnTo>
                    <a:pt x="0" y="41"/>
                  </a:lnTo>
                  <a:lnTo>
                    <a:pt x="3" y="62"/>
                  </a:lnTo>
                  <a:lnTo>
                    <a:pt x="6" y="80"/>
                  </a:lnTo>
                  <a:lnTo>
                    <a:pt x="8" y="82"/>
                  </a:lnTo>
                  <a:lnTo>
                    <a:pt x="11" y="82"/>
                  </a:lnTo>
                  <a:lnTo>
                    <a:pt x="8" y="62"/>
                  </a:lnTo>
                  <a:lnTo>
                    <a:pt x="6" y="41"/>
                  </a:lnTo>
                  <a:lnTo>
                    <a:pt x="8" y="20"/>
                  </a:lnTo>
                  <a:lnTo>
                    <a:pt x="11" y="0"/>
                  </a:lnTo>
                  <a:lnTo>
                    <a:pt x="8" y="0"/>
                  </a:lnTo>
                  <a:lnTo>
                    <a:pt x="6" y="0"/>
                  </a:lnTo>
                  <a:close/>
                </a:path>
              </a:pathLst>
            </a:custGeom>
            <a:solidFill>
              <a:srgbClr val="A2A1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89" name="Freeform 964"/>
            <p:cNvSpPr>
              <a:spLocks noEditPoints="1"/>
            </p:cNvSpPr>
            <p:nvPr/>
          </p:nvSpPr>
          <p:spPr bwMode="auto">
            <a:xfrm>
              <a:off x="1518" y="1406"/>
              <a:ext cx="472" cy="82"/>
            </a:xfrm>
            <a:custGeom>
              <a:avLst/>
              <a:gdLst>
                <a:gd name="T0" fmla="*/ 2147483647 w 472"/>
                <a:gd name="T1" fmla="*/ 2147483647 h 82"/>
                <a:gd name="T2" fmla="*/ 2147483647 w 472"/>
                <a:gd name="T3" fmla="*/ 2147483647 h 82"/>
                <a:gd name="T4" fmla="*/ 2147483647 w 472"/>
                <a:gd name="T5" fmla="*/ 0 h 82"/>
                <a:gd name="T6" fmla="*/ 2147483647 w 472"/>
                <a:gd name="T7" fmla="*/ 0 h 82"/>
                <a:gd name="T8" fmla="*/ 2147483647 w 472"/>
                <a:gd name="T9" fmla="*/ 0 h 82"/>
                <a:gd name="T10" fmla="*/ 2147483647 w 472"/>
                <a:gd name="T11" fmla="*/ 2147483647 h 82"/>
                <a:gd name="T12" fmla="*/ 2147483647 w 472"/>
                <a:gd name="T13" fmla="*/ 2147483647 h 82"/>
                <a:gd name="T14" fmla="*/ 2147483647 w 472"/>
                <a:gd name="T15" fmla="*/ 2147483647 h 82"/>
                <a:gd name="T16" fmla="*/ 2147483647 w 472"/>
                <a:gd name="T17" fmla="*/ 2147483647 h 82"/>
                <a:gd name="T18" fmla="*/ 2147483647 w 472"/>
                <a:gd name="T19" fmla="*/ 2147483647 h 82"/>
                <a:gd name="T20" fmla="*/ 2147483647 w 472"/>
                <a:gd name="T21" fmla="*/ 2147483647 h 82"/>
                <a:gd name="T22" fmla="*/ 2147483647 w 472"/>
                <a:gd name="T23" fmla="*/ 2147483647 h 82"/>
                <a:gd name="T24" fmla="*/ 2147483647 w 472"/>
                <a:gd name="T25" fmla="*/ 2147483647 h 82"/>
                <a:gd name="T26" fmla="*/ 2147483647 w 472"/>
                <a:gd name="T27" fmla="*/ 0 h 82"/>
                <a:gd name="T28" fmla="*/ 2147483647 w 472"/>
                <a:gd name="T29" fmla="*/ 2147483647 h 82"/>
                <a:gd name="T30" fmla="*/ 0 w 472"/>
                <a:gd name="T31" fmla="*/ 2147483647 h 82"/>
                <a:gd name="T32" fmla="*/ 2147483647 w 472"/>
                <a:gd name="T33" fmla="*/ 2147483647 h 82"/>
                <a:gd name="T34" fmla="*/ 2147483647 w 472"/>
                <a:gd name="T35" fmla="*/ 2147483647 h 82"/>
                <a:gd name="T36" fmla="*/ 2147483647 w 472"/>
                <a:gd name="T37" fmla="*/ 2147483647 h 82"/>
                <a:gd name="T38" fmla="*/ 2147483647 w 472"/>
                <a:gd name="T39" fmla="*/ 2147483647 h 82"/>
                <a:gd name="T40" fmla="*/ 2147483647 w 472"/>
                <a:gd name="T41" fmla="*/ 2147483647 h 82"/>
                <a:gd name="T42" fmla="*/ 2147483647 w 472"/>
                <a:gd name="T43" fmla="*/ 2147483647 h 82"/>
                <a:gd name="T44" fmla="*/ 2147483647 w 472"/>
                <a:gd name="T45" fmla="*/ 2147483647 h 82"/>
                <a:gd name="T46" fmla="*/ 2147483647 w 472"/>
                <a:gd name="T47" fmla="*/ 0 h 82"/>
                <a:gd name="T48" fmla="*/ 2147483647 w 472"/>
                <a:gd name="T49" fmla="*/ 0 h 82"/>
                <a:gd name="T50" fmla="*/ 2147483647 w 472"/>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72" h="82">
                  <a:moveTo>
                    <a:pt x="472" y="41"/>
                  </a:moveTo>
                  <a:lnTo>
                    <a:pt x="472" y="20"/>
                  </a:lnTo>
                  <a:lnTo>
                    <a:pt x="470" y="0"/>
                  </a:lnTo>
                  <a:lnTo>
                    <a:pt x="467" y="0"/>
                  </a:lnTo>
                  <a:lnTo>
                    <a:pt x="465" y="0"/>
                  </a:lnTo>
                  <a:lnTo>
                    <a:pt x="467" y="20"/>
                  </a:lnTo>
                  <a:lnTo>
                    <a:pt x="467" y="41"/>
                  </a:lnTo>
                  <a:lnTo>
                    <a:pt x="467" y="62"/>
                  </a:lnTo>
                  <a:lnTo>
                    <a:pt x="465" y="82"/>
                  </a:lnTo>
                  <a:lnTo>
                    <a:pt x="467" y="82"/>
                  </a:lnTo>
                  <a:lnTo>
                    <a:pt x="470" y="82"/>
                  </a:lnTo>
                  <a:lnTo>
                    <a:pt x="472" y="62"/>
                  </a:lnTo>
                  <a:lnTo>
                    <a:pt x="472" y="41"/>
                  </a:lnTo>
                  <a:close/>
                  <a:moveTo>
                    <a:pt x="5" y="0"/>
                  </a:moveTo>
                  <a:lnTo>
                    <a:pt x="3" y="20"/>
                  </a:lnTo>
                  <a:lnTo>
                    <a:pt x="0" y="41"/>
                  </a:lnTo>
                  <a:lnTo>
                    <a:pt x="3" y="62"/>
                  </a:lnTo>
                  <a:lnTo>
                    <a:pt x="5" y="82"/>
                  </a:lnTo>
                  <a:lnTo>
                    <a:pt x="8" y="82"/>
                  </a:lnTo>
                  <a:lnTo>
                    <a:pt x="10" y="82"/>
                  </a:lnTo>
                  <a:lnTo>
                    <a:pt x="8" y="62"/>
                  </a:lnTo>
                  <a:lnTo>
                    <a:pt x="5" y="41"/>
                  </a:lnTo>
                  <a:lnTo>
                    <a:pt x="8" y="20"/>
                  </a:lnTo>
                  <a:lnTo>
                    <a:pt x="10" y="0"/>
                  </a:lnTo>
                  <a:lnTo>
                    <a:pt x="8" y="0"/>
                  </a:lnTo>
                  <a:lnTo>
                    <a:pt x="5" y="0"/>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0" name="Freeform 965"/>
            <p:cNvSpPr>
              <a:spLocks noEditPoints="1"/>
            </p:cNvSpPr>
            <p:nvPr/>
          </p:nvSpPr>
          <p:spPr bwMode="auto">
            <a:xfrm>
              <a:off x="1521" y="1406"/>
              <a:ext cx="467" cy="82"/>
            </a:xfrm>
            <a:custGeom>
              <a:avLst/>
              <a:gdLst>
                <a:gd name="T0" fmla="*/ 2147483647 w 467"/>
                <a:gd name="T1" fmla="*/ 2147483647 h 82"/>
                <a:gd name="T2" fmla="*/ 2147483647 w 467"/>
                <a:gd name="T3" fmla="*/ 2147483647 h 82"/>
                <a:gd name="T4" fmla="*/ 2147483647 w 467"/>
                <a:gd name="T5" fmla="*/ 0 h 82"/>
                <a:gd name="T6" fmla="*/ 2147483647 w 467"/>
                <a:gd name="T7" fmla="*/ 0 h 82"/>
                <a:gd name="T8" fmla="*/ 2147483647 w 467"/>
                <a:gd name="T9" fmla="*/ 0 h 82"/>
                <a:gd name="T10" fmla="*/ 2147483647 w 467"/>
                <a:gd name="T11" fmla="*/ 2147483647 h 82"/>
                <a:gd name="T12" fmla="*/ 2147483647 w 467"/>
                <a:gd name="T13" fmla="*/ 2147483647 h 82"/>
                <a:gd name="T14" fmla="*/ 2147483647 w 467"/>
                <a:gd name="T15" fmla="*/ 2147483647 h 82"/>
                <a:gd name="T16" fmla="*/ 2147483647 w 467"/>
                <a:gd name="T17" fmla="*/ 2147483647 h 82"/>
                <a:gd name="T18" fmla="*/ 2147483647 w 467"/>
                <a:gd name="T19" fmla="*/ 2147483647 h 82"/>
                <a:gd name="T20" fmla="*/ 2147483647 w 467"/>
                <a:gd name="T21" fmla="*/ 2147483647 h 82"/>
                <a:gd name="T22" fmla="*/ 2147483647 w 467"/>
                <a:gd name="T23" fmla="*/ 2147483647 h 82"/>
                <a:gd name="T24" fmla="*/ 2147483647 w 467"/>
                <a:gd name="T25" fmla="*/ 2147483647 h 82"/>
                <a:gd name="T26" fmla="*/ 2147483647 w 467"/>
                <a:gd name="T27" fmla="*/ 0 h 82"/>
                <a:gd name="T28" fmla="*/ 2147483647 w 467"/>
                <a:gd name="T29" fmla="*/ 2147483647 h 82"/>
                <a:gd name="T30" fmla="*/ 0 w 467"/>
                <a:gd name="T31" fmla="*/ 2147483647 h 82"/>
                <a:gd name="T32" fmla="*/ 2147483647 w 467"/>
                <a:gd name="T33" fmla="*/ 2147483647 h 82"/>
                <a:gd name="T34" fmla="*/ 2147483647 w 467"/>
                <a:gd name="T35" fmla="*/ 2147483647 h 82"/>
                <a:gd name="T36" fmla="*/ 2147483647 w 467"/>
                <a:gd name="T37" fmla="*/ 2147483647 h 82"/>
                <a:gd name="T38" fmla="*/ 2147483647 w 467"/>
                <a:gd name="T39" fmla="*/ 2147483647 h 82"/>
                <a:gd name="T40" fmla="*/ 2147483647 w 467"/>
                <a:gd name="T41" fmla="*/ 2147483647 h 82"/>
                <a:gd name="T42" fmla="*/ 2147483647 w 467"/>
                <a:gd name="T43" fmla="*/ 2147483647 h 82"/>
                <a:gd name="T44" fmla="*/ 2147483647 w 467"/>
                <a:gd name="T45" fmla="*/ 2147483647 h 82"/>
                <a:gd name="T46" fmla="*/ 2147483647 w 467"/>
                <a:gd name="T47" fmla="*/ 0 h 82"/>
                <a:gd name="T48" fmla="*/ 2147483647 w 467"/>
                <a:gd name="T49" fmla="*/ 0 h 82"/>
                <a:gd name="T50" fmla="*/ 2147483647 w 46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67" h="82">
                  <a:moveTo>
                    <a:pt x="467" y="41"/>
                  </a:moveTo>
                  <a:lnTo>
                    <a:pt x="467" y="20"/>
                  </a:lnTo>
                  <a:lnTo>
                    <a:pt x="464" y="0"/>
                  </a:lnTo>
                  <a:lnTo>
                    <a:pt x="462" y="0"/>
                  </a:lnTo>
                  <a:lnTo>
                    <a:pt x="456" y="0"/>
                  </a:lnTo>
                  <a:lnTo>
                    <a:pt x="462" y="20"/>
                  </a:lnTo>
                  <a:lnTo>
                    <a:pt x="462" y="41"/>
                  </a:lnTo>
                  <a:lnTo>
                    <a:pt x="462" y="62"/>
                  </a:lnTo>
                  <a:lnTo>
                    <a:pt x="456" y="82"/>
                  </a:lnTo>
                  <a:lnTo>
                    <a:pt x="462" y="82"/>
                  </a:lnTo>
                  <a:lnTo>
                    <a:pt x="464" y="82"/>
                  </a:lnTo>
                  <a:lnTo>
                    <a:pt x="467" y="62"/>
                  </a:lnTo>
                  <a:lnTo>
                    <a:pt x="467" y="41"/>
                  </a:lnTo>
                  <a:close/>
                  <a:moveTo>
                    <a:pt x="5" y="0"/>
                  </a:moveTo>
                  <a:lnTo>
                    <a:pt x="2" y="20"/>
                  </a:lnTo>
                  <a:lnTo>
                    <a:pt x="0" y="41"/>
                  </a:lnTo>
                  <a:lnTo>
                    <a:pt x="2" y="62"/>
                  </a:lnTo>
                  <a:lnTo>
                    <a:pt x="5" y="82"/>
                  </a:lnTo>
                  <a:lnTo>
                    <a:pt x="7" y="82"/>
                  </a:lnTo>
                  <a:lnTo>
                    <a:pt x="10" y="82"/>
                  </a:lnTo>
                  <a:lnTo>
                    <a:pt x="7" y="62"/>
                  </a:lnTo>
                  <a:lnTo>
                    <a:pt x="5" y="41"/>
                  </a:lnTo>
                  <a:lnTo>
                    <a:pt x="7" y="20"/>
                  </a:lnTo>
                  <a:lnTo>
                    <a:pt x="10" y="0"/>
                  </a:lnTo>
                  <a:lnTo>
                    <a:pt x="7" y="0"/>
                  </a:lnTo>
                  <a:lnTo>
                    <a:pt x="5" y="0"/>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1" name="Freeform 966"/>
            <p:cNvSpPr>
              <a:spLocks noEditPoints="1"/>
            </p:cNvSpPr>
            <p:nvPr/>
          </p:nvSpPr>
          <p:spPr bwMode="auto">
            <a:xfrm>
              <a:off x="1523" y="1406"/>
              <a:ext cx="462" cy="82"/>
            </a:xfrm>
            <a:custGeom>
              <a:avLst/>
              <a:gdLst>
                <a:gd name="T0" fmla="*/ 2147483647 w 462"/>
                <a:gd name="T1" fmla="*/ 2147483647 h 82"/>
                <a:gd name="T2" fmla="*/ 2147483647 w 462"/>
                <a:gd name="T3" fmla="*/ 2147483647 h 82"/>
                <a:gd name="T4" fmla="*/ 2147483647 w 462"/>
                <a:gd name="T5" fmla="*/ 0 h 82"/>
                <a:gd name="T6" fmla="*/ 2147483647 w 462"/>
                <a:gd name="T7" fmla="*/ 0 h 82"/>
                <a:gd name="T8" fmla="*/ 2147483647 w 462"/>
                <a:gd name="T9" fmla="*/ 0 h 82"/>
                <a:gd name="T10" fmla="*/ 2147483647 w 462"/>
                <a:gd name="T11" fmla="*/ 2147483647 h 82"/>
                <a:gd name="T12" fmla="*/ 2147483647 w 462"/>
                <a:gd name="T13" fmla="*/ 2147483647 h 82"/>
                <a:gd name="T14" fmla="*/ 2147483647 w 462"/>
                <a:gd name="T15" fmla="*/ 2147483647 h 82"/>
                <a:gd name="T16" fmla="*/ 2147483647 w 462"/>
                <a:gd name="T17" fmla="*/ 2147483647 h 82"/>
                <a:gd name="T18" fmla="*/ 2147483647 w 462"/>
                <a:gd name="T19" fmla="*/ 2147483647 h 82"/>
                <a:gd name="T20" fmla="*/ 2147483647 w 462"/>
                <a:gd name="T21" fmla="*/ 2147483647 h 82"/>
                <a:gd name="T22" fmla="*/ 2147483647 w 462"/>
                <a:gd name="T23" fmla="*/ 2147483647 h 82"/>
                <a:gd name="T24" fmla="*/ 2147483647 w 462"/>
                <a:gd name="T25" fmla="*/ 2147483647 h 82"/>
                <a:gd name="T26" fmla="*/ 2147483647 w 462"/>
                <a:gd name="T27" fmla="*/ 0 h 82"/>
                <a:gd name="T28" fmla="*/ 2147483647 w 462"/>
                <a:gd name="T29" fmla="*/ 2147483647 h 82"/>
                <a:gd name="T30" fmla="*/ 0 w 462"/>
                <a:gd name="T31" fmla="*/ 2147483647 h 82"/>
                <a:gd name="T32" fmla="*/ 2147483647 w 462"/>
                <a:gd name="T33" fmla="*/ 2147483647 h 82"/>
                <a:gd name="T34" fmla="*/ 2147483647 w 462"/>
                <a:gd name="T35" fmla="*/ 2147483647 h 82"/>
                <a:gd name="T36" fmla="*/ 2147483647 w 462"/>
                <a:gd name="T37" fmla="*/ 2147483647 h 82"/>
                <a:gd name="T38" fmla="*/ 2147483647 w 462"/>
                <a:gd name="T39" fmla="*/ 2147483647 h 82"/>
                <a:gd name="T40" fmla="*/ 2147483647 w 462"/>
                <a:gd name="T41" fmla="*/ 2147483647 h 82"/>
                <a:gd name="T42" fmla="*/ 2147483647 w 462"/>
                <a:gd name="T43" fmla="*/ 2147483647 h 82"/>
                <a:gd name="T44" fmla="*/ 2147483647 w 462"/>
                <a:gd name="T45" fmla="*/ 2147483647 h 82"/>
                <a:gd name="T46" fmla="*/ 2147483647 w 462"/>
                <a:gd name="T47" fmla="*/ 0 h 82"/>
                <a:gd name="T48" fmla="*/ 2147483647 w 462"/>
                <a:gd name="T49" fmla="*/ 0 h 82"/>
                <a:gd name="T50" fmla="*/ 2147483647 w 462"/>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62" h="82">
                  <a:moveTo>
                    <a:pt x="462" y="41"/>
                  </a:moveTo>
                  <a:lnTo>
                    <a:pt x="462" y="20"/>
                  </a:lnTo>
                  <a:lnTo>
                    <a:pt x="460" y="0"/>
                  </a:lnTo>
                  <a:lnTo>
                    <a:pt x="454" y="0"/>
                  </a:lnTo>
                  <a:lnTo>
                    <a:pt x="452" y="0"/>
                  </a:lnTo>
                  <a:lnTo>
                    <a:pt x="457" y="20"/>
                  </a:lnTo>
                  <a:lnTo>
                    <a:pt x="457" y="41"/>
                  </a:lnTo>
                  <a:lnTo>
                    <a:pt x="457" y="62"/>
                  </a:lnTo>
                  <a:lnTo>
                    <a:pt x="452" y="82"/>
                  </a:lnTo>
                  <a:lnTo>
                    <a:pt x="454" y="82"/>
                  </a:lnTo>
                  <a:lnTo>
                    <a:pt x="460" y="82"/>
                  </a:lnTo>
                  <a:lnTo>
                    <a:pt x="462" y="62"/>
                  </a:lnTo>
                  <a:lnTo>
                    <a:pt x="462" y="41"/>
                  </a:lnTo>
                  <a:close/>
                  <a:moveTo>
                    <a:pt x="5" y="0"/>
                  </a:moveTo>
                  <a:lnTo>
                    <a:pt x="3" y="20"/>
                  </a:lnTo>
                  <a:lnTo>
                    <a:pt x="0" y="41"/>
                  </a:lnTo>
                  <a:lnTo>
                    <a:pt x="3" y="62"/>
                  </a:lnTo>
                  <a:lnTo>
                    <a:pt x="5" y="82"/>
                  </a:lnTo>
                  <a:lnTo>
                    <a:pt x="8" y="82"/>
                  </a:lnTo>
                  <a:lnTo>
                    <a:pt x="10" y="82"/>
                  </a:lnTo>
                  <a:lnTo>
                    <a:pt x="8" y="62"/>
                  </a:lnTo>
                  <a:lnTo>
                    <a:pt x="5" y="41"/>
                  </a:lnTo>
                  <a:lnTo>
                    <a:pt x="8" y="20"/>
                  </a:lnTo>
                  <a:lnTo>
                    <a:pt x="10" y="0"/>
                  </a:lnTo>
                  <a:lnTo>
                    <a:pt x="8" y="0"/>
                  </a:lnTo>
                  <a:lnTo>
                    <a:pt x="5" y="0"/>
                  </a:lnTo>
                  <a:close/>
                </a:path>
              </a:pathLst>
            </a:custGeom>
            <a:solidFill>
              <a:srgbClr val="A3A2A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2" name="Freeform 967"/>
            <p:cNvSpPr>
              <a:spLocks noEditPoints="1"/>
            </p:cNvSpPr>
            <p:nvPr/>
          </p:nvSpPr>
          <p:spPr bwMode="auto">
            <a:xfrm>
              <a:off x="1526" y="1406"/>
              <a:ext cx="457" cy="82"/>
            </a:xfrm>
            <a:custGeom>
              <a:avLst/>
              <a:gdLst>
                <a:gd name="T0" fmla="*/ 2147483647 w 457"/>
                <a:gd name="T1" fmla="*/ 2147483647 h 82"/>
                <a:gd name="T2" fmla="*/ 2147483647 w 457"/>
                <a:gd name="T3" fmla="*/ 2147483647 h 82"/>
                <a:gd name="T4" fmla="*/ 2147483647 w 457"/>
                <a:gd name="T5" fmla="*/ 0 h 82"/>
                <a:gd name="T6" fmla="*/ 2147483647 w 457"/>
                <a:gd name="T7" fmla="*/ 0 h 82"/>
                <a:gd name="T8" fmla="*/ 2147483647 w 457"/>
                <a:gd name="T9" fmla="*/ 0 h 82"/>
                <a:gd name="T10" fmla="*/ 2147483647 w 457"/>
                <a:gd name="T11" fmla="*/ 2147483647 h 82"/>
                <a:gd name="T12" fmla="*/ 2147483647 w 457"/>
                <a:gd name="T13" fmla="*/ 2147483647 h 82"/>
                <a:gd name="T14" fmla="*/ 2147483647 w 457"/>
                <a:gd name="T15" fmla="*/ 2147483647 h 82"/>
                <a:gd name="T16" fmla="*/ 2147483647 w 457"/>
                <a:gd name="T17" fmla="*/ 2147483647 h 82"/>
                <a:gd name="T18" fmla="*/ 2147483647 w 457"/>
                <a:gd name="T19" fmla="*/ 2147483647 h 82"/>
                <a:gd name="T20" fmla="*/ 2147483647 w 457"/>
                <a:gd name="T21" fmla="*/ 2147483647 h 82"/>
                <a:gd name="T22" fmla="*/ 2147483647 w 457"/>
                <a:gd name="T23" fmla="*/ 2147483647 h 82"/>
                <a:gd name="T24" fmla="*/ 2147483647 w 457"/>
                <a:gd name="T25" fmla="*/ 2147483647 h 82"/>
                <a:gd name="T26" fmla="*/ 2147483647 w 457"/>
                <a:gd name="T27" fmla="*/ 0 h 82"/>
                <a:gd name="T28" fmla="*/ 2147483647 w 457"/>
                <a:gd name="T29" fmla="*/ 2147483647 h 82"/>
                <a:gd name="T30" fmla="*/ 0 w 457"/>
                <a:gd name="T31" fmla="*/ 2147483647 h 82"/>
                <a:gd name="T32" fmla="*/ 2147483647 w 457"/>
                <a:gd name="T33" fmla="*/ 2147483647 h 82"/>
                <a:gd name="T34" fmla="*/ 2147483647 w 457"/>
                <a:gd name="T35" fmla="*/ 2147483647 h 82"/>
                <a:gd name="T36" fmla="*/ 2147483647 w 457"/>
                <a:gd name="T37" fmla="*/ 2147483647 h 82"/>
                <a:gd name="T38" fmla="*/ 2147483647 w 457"/>
                <a:gd name="T39" fmla="*/ 2147483647 h 82"/>
                <a:gd name="T40" fmla="*/ 2147483647 w 457"/>
                <a:gd name="T41" fmla="*/ 2147483647 h 82"/>
                <a:gd name="T42" fmla="*/ 2147483647 w 457"/>
                <a:gd name="T43" fmla="*/ 2147483647 h 82"/>
                <a:gd name="T44" fmla="*/ 2147483647 w 457"/>
                <a:gd name="T45" fmla="*/ 2147483647 h 82"/>
                <a:gd name="T46" fmla="*/ 2147483647 w 457"/>
                <a:gd name="T47" fmla="*/ 0 h 82"/>
                <a:gd name="T48" fmla="*/ 2147483647 w 457"/>
                <a:gd name="T49" fmla="*/ 0 h 82"/>
                <a:gd name="T50" fmla="*/ 2147483647 w 457"/>
                <a:gd name="T51" fmla="*/ 0 h 8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57" h="82">
                  <a:moveTo>
                    <a:pt x="457" y="41"/>
                  </a:moveTo>
                  <a:lnTo>
                    <a:pt x="457" y="20"/>
                  </a:lnTo>
                  <a:lnTo>
                    <a:pt x="451" y="0"/>
                  </a:lnTo>
                  <a:lnTo>
                    <a:pt x="449" y="0"/>
                  </a:lnTo>
                  <a:lnTo>
                    <a:pt x="446" y="0"/>
                  </a:lnTo>
                  <a:lnTo>
                    <a:pt x="451" y="20"/>
                  </a:lnTo>
                  <a:lnTo>
                    <a:pt x="451" y="41"/>
                  </a:lnTo>
                  <a:lnTo>
                    <a:pt x="451" y="62"/>
                  </a:lnTo>
                  <a:lnTo>
                    <a:pt x="446" y="82"/>
                  </a:lnTo>
                  <a:lnTo>
                    <a:pt x="449" y="82"/>
                  </a:lnTo>
                  <a:lnTo>
                    <a:pt x="451" y="82"/>
                  </a:lnTo>
                  <a:lnTo>
                    <a:pt x="457" y="62"/>
                  </a:lnTo>
                  <a:lnTo>
                    <a:pt x="457" y="41"/>
                  </a:lnTo>
                  <a:close/>
                  <a:moveTo>
                    <a:pt x="5" y="0"/>
                  </a:moveTo>
                  <a:lnTo>
                    <a:pt x="2" y="20"/>
                  </a:lnTo>
                  <a:lnTo>
                    <a:pt x="0" y="41"/>
                  </a:lnTo>
                  <a:lnTo>
                    <a:pt x="2" y="62"/>
                  </a:lnTo>
                  <a:lnTo>
                    <a:pt x="5" y="82"/>
                  </a:lnTo>
                  <a:lnTo>
                    <a:pt x="7" y="82"/>
                  </a:lnTo>
                  <a:lnTo>
                    <a:pt x="10" y="82"/>
                  </a:lnTo>
                  <a:lnTo>
                    <a:pt x="7" y="62"/>
                  </a:lnTo>
                  <a:lnTo>
                    <a:pt x="5" y="41"/>
                  </a:lnTo>
                  <a:lnTo>
                    <a:pt x="7" y="20"/>
                  </a:lnTo>
                  <a:lnTo>
                    <a:pt x="10" y="0"/>
                  </a:lnTo>
                  <a:lnTo>
                    <a:pt x="7" y="0"/>
                  </a:lnTo>
                  <a:lnTo>
                    <a:pt x="5" y="0"/>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3" name="Freeform 968"/>
            <p:cNvSpPr>
              <a:spLocks noEditPoints="1"/>
            </p:cNvSpPr>
            <p:nvPr/>
          </p:nvSpPr>
          <p:spPr bwMode="auto">
            <a:xfrm>
              <a:off x="1528" y="1403"/>
              <a:ext cx="452" cy="85"/>
            </a:xfrm>
            <a:custGeom>
              <a:avLst/>
              <a:gdLst>
                <a:gd name="T0" fmla="*/ 2147483647 w 452"/>
                <a:gd name="T1" fmla="*/ 2147483647 h 85"/>
                <a:gd name="T2" fmla="*/ 2147483647 w 452"/>
                <a:gd name="T3" fmla="*/ 2147483647 h 85"/>
                <a:gd name="T4" fmla="*/ 2147483647 w 452"/>
                <a:gd name="T5" fmla="*/ 2147483647 h 85"/>
                <a:gd name="T6" fmla="*/ 2147483647 w 452"/>
                <a:gd name="T7" fmla="*/ 2147483647 h 85"/>
                <a:gd name="T8" fmla="*/ 2147483647 w 452"/>
                <a:gd name="T9" fmla="*/ 0 h 85"/>
                <a:gd name="T10" fmla="*/ 2147483647 w 452"/>
                <a:gd name="T11" fmla="*/ 2147483647 h 85"/>
                <a:gd name="T12" fmla="*/ 2147483647 w 452"/>
                <a:gd name="T13" fmla="*/ 2147483647 h 85"/>
                <a:gd name="T14" fmla="*/ 2147483647 w 452"/>
                <a:gd name="T15" fmla="*/ 2147483647 h 85"/>
                <a:gd name="T16" fmla="*/ 2147483647 w 452"/>
                <a:gd name="T17" fmla="*/ 2147483647 h 85"/>
                <a:gd name="T18" fmla="*/ 2147483647 w 452"/>
                <a:gd name="T19" fmla="*/ 2147483647 h 85"/>
                <a:gd name="T20" fmla="*/ 2147483647 w 452"/>
                <a:gd name="T21" fmla="*/ 2147483647 h 85"/>
                <a:gd name="T22" fmla="*/ 2147483647 w 452"/>
                <a:gd name="T23" fmla="*/ 2147483647 h 85"/>
                <a:gd name="T24" fmla="*/ 2147483647 w 452"/>
                <a:gd name="T25" fmla="*/ 2147483647 h 85"/>
                <a:gd name="T26" fmla="*/ 2147483647 w 452"/>
                <a:gd name="T27" fmla="*/ 2147483647 h 85"/>
                <a:gd name="T28" fmla="*/ 2147483647 w 452"/>
                <a:gd name="T29" fmla="*/ 2147483647 h 85"/>
                <a:gd name="T30" fmla="*/ 0 w 452"/>
                <a:gd name="T31" fmla="*/ 2147483647 h 85"/>
                <a:gd name="T32" fmla="*/ 2147483647 w 452"/>
                <a:gd name="T33" fmla="*/ 2147483647 h 85"/>
                <a:gd name="T34" fmla="*/ 2147483647 w 452"/>
                <a:gd name="T35" fmla="*/ 2147483647 h 85"/>
                <a:gd name="T36" fmla="*/ 2147483647 w 452"/>
                <a:gd name="T37" fmla="*/ 2147483647 h 85"/>
                <a:gd name="T38" fmla="*/ 2147483647 w 452"/>
                <a:gd name="T39" fmla="*/ 2147483647 h 85"/>
                <a:gd name="T40" fmla="*/ 2147483647 w 452"/>
                <a:gd name="T41" fmla="*/ 2147483647 h 85"/>
                <a:gd name="T42" fmla="*/ 2147483647 w 452"/>
                <a:gd name="T43" fmla="*/ 2147483647 h 85"/>
                <a:gd name="T44" fmla="*/ 2147483647 w 452"/>
                <a:gd name="T45" fmla="*/ 2147483647 h 85"/>
                <a:gd name="T46" fmla="*/ 2147483647 w 452"/>
                <a:gd name="T47" fmla="*/ 0 h 85"/>
                <a:gd name="T48" fmla="*/ 2147483647 w 452"/>
                <a:gd name="T49" fmla="*/ 2147483647 h 85"/>
                <a:gd name="T50" fmla="*/ 2147483647 w 452"/>
                <a:gd name="T51" fmla="*/ 2147483647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52" h="85">
                  <a:moveTo>
                    <a:pt x="452" y="44"/>
                  </a:moveTo>
                  <a:lnTo>
                    <a:pt x="452" y="23"/>
                  </a:lnTo>
                  <a:lnTo>
                    <a:pt x="447" y="3"/>
                  </a:lnTo>
                  <a:lnTo>
                    <a:pt x="444" y="3"/>
                  </a:lnTo>
                  <a:lnTo>
                    <a:pt x="442" y="0"/>
                  </a:lnTo>
                  <a:lnTo>
                    <a:pt x="447" y="23"/>
                  </a:lnTo>
                  <a:lnTo>
                    <a:pt x="447" y="44"/>
                  </a:lnTo>
                  <a:lnTo>
                    <a:pt x="447" y="65"/>
                  </a:lnTo>
                  <a:lnTo>
                    <a:pt x="442" y="85"/>
                  </a:lnTo>
                  <a:lnTo>
                    <a:pt x="444" y="85"/>
                  </a:lnTo>
                  <a:lnTo>
                    <a:pt x="447" y="85"/>
                  </a:lnTo>
                  <a:lnTo>
                    <a:pt x="452" y="65"/>
                  </a:lnTo>
                  <a:lnTo>
                    <a:pt x="452" y="44"/>
                  </a:lnTo>
                  <a:close/>
                  <a:moveTo>
                    <a:pt x="5" y="3"/>
                  </a:moveTo>
                  <a:lnTo>
                    <a:pt x="3" y="23"/>
                  </a:lnTo>
                  <a:lnTo>
                    <a:pt x="0" y="44"/>
                  </a:lnTo>
                  <a:lnTo>
                    <a:pt x="3" y="65"/>
                  </a:lnTo>
                  <a:lnTo>
                    <a:pt x="5" y="85"/>
                  </a:lnTo>
                  <a:lnTo>
                    <a:pt x="8" y="85"/>
                  </a:lnTo>
                  <a:lnTo>
                    <a:pt x="11" y="85"/>
                  </a:lnTo>
                  <a:lnTo>
                    <a:pt x="8" y="65"/>
                  </a:lnTo>
                  <a:lnTo>
                    <a:pt x="5" y="44"/>
                  </a:lnTo>
                  <a:lnTo>
                    <a:pt x="8" y="23"/>
                  </a:lnTo>
                  <a:lnTo>
                    <a:pt x="11" y="0"/>
                  </a:lnTo>
                  <a:lnTo>
                    <a:pt x="8" y="3"/>
                  </a:lnTo>
                  <a:lnTo>
                    <a:pt x="5" y="3"/>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4" name="Freeform 969"/>
            <p:cNvSpPr>
              <a:spLocks noEditPoints="1"/>
            </p:cNvSpPr>
            <p:nvPr/>
          </p:nvSpPr>
          <p:spPr bwMode="auto">
            <a:xfrm>
              <a:off x="1531" y="1403"/>
              <a:ext cx="446" cy="88"/>
            </a:xfrm>
            <a:custGeom>
              <a:avLst/>
              <a:gdLst>
                <a:gd name="T0" fmla="*/ 2147483647 w 446"/>
                <a:gd name="T1" fmla="*/ 2147483647 h 88"/>
                <a:gd name="T2" fmla="*/ 2147483647 w 446"/>
                <a:gd name="T3" fmla="*/ 2147483647 h 88"/>
                <a:gd name="T4" fmla="*/ 2147483647 w 446"/>
                <a:gd name="T5" fmla="*/ 2147483647 h 88"/>
                <a:gd name="T6" fmla="*/ 2147483647 w 446"/>
                <a:gd name="T7" fmla="*/ 0 h 88"/>
                <a:gd name="T8" fmla="*/ 2147483647 w 446"/>
                <a:gd name="T9" fmla="*/ 0 h 88"/>
                <a:gd name="T10" fmla="*/ 2147483647 w 446"/>
                <a:gd name="T11" fmla="*/ 2147483647 h 88"/>
                <a:gd name="T12" fmla="*/ 2147483647 w 446"/>
                <a:gd name="T13" fmla="*/ 2147483647 h 88"/>
                <a:gd name="T14" fmla="*/ 2147483647 w 446"/>
                <a:gd name="T15" fmla="*/ 2147483647 h 88"/>
                <a:gd name="T16" fmla="*/ 2147483647 w 446"/>
                <a:gd name="T17" fmla="*/ 2147483647 h 88"/>
                <a:gd name="T18" fmla="*/ 2147483647 w 446"/>
                <a:gd name="T19" fmla="*/ 2147483647 h 88"/>
                <a:gd name="T20" fmla="*/ 2147483647 w 446"/>
                <a:gd name="T21" fmla="*/ 2147483647 h 88"/>
                <a:gd name="T22" fmla="*/ 2147483647 w 446"/>
                <a:gd name="T23" fmla="*/ 2147483647 h 88"/>
                <a:gd name="T24" fmla="*/ 2147483647 w 446"/>
                <a:gd name="T25" fmla="*/ 2147483647 h 88"/>
                <a:gd name="T26" fmla="*/ 2147483647 w 446"/>
                <a:gd name="T27" fmla="*/ 2147483647 h 88"/>
                <a:gd name="T28" fmla="*/ 2147483647 w 446"/>
                <a:gd name="T29" fmla="*/ 2147483647 h 88"/>
                <a:gd name="T30" fmla="*/ 0 w 446"/>
                <a:gd name="T31" fmla="*/ 2147483647 h 88"/>
                <a:gd name="T32" fmla="*/ 2147483647 w 446"/>
                <a:gd name="T33" fmla="*/ 2147483647 h 88"/>
                <a:gd name="T34" fmla="*/ 2147483647 w 446"/>
                <a:gd name="T35" fmla="*/ 2147483647 h 88"/>
                <a:gd name="T36" fmla="*/ 2147483647 w 446"/>
                <a:gd name="T37" fmla="*/ 2147483647 h 88"/>
                <a:gd name="T38" fmla="*/ 2147483647 w 446"/>
                <a:gd name="T39" fmla="*/ 2147483647 h 88"/>
                <a:gd name="T40" fmla="*/ 2147483647 w 446"/>
                <a:gd name="T41" fmla="*/ 2147483647 h 88"/>
                <a:gd name="T42" fmla="*/ 2147483647 w 446"/>
                <a:gd name="T43" fmla="*/ 2147483647 h 88"/>
                <a:gd name="T44" fmla="*/ 2147483647 w 446"/>
                <a:gd name="T45" fmla="*/ 2147483647 h 88"/>
                <a:gd name="T46" fmla="*/ 2147483647 w 446"/>
                <a:gd name="T47" fmla="*/ 0 h 88"/>
                <a:gd name="T48" fmla="*/ 2147483647 w 446"/>
                <a:gd name="T49" fmla="*/ 0 h 88"/>
                <a:gd name="T50" fmla="*/ 2147483647 w 446"/>
                <a:gd name="T51" fmla="*/ 2147483647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46" h="88">
                  <a:moveTo>
                    <a:pt x="446" y="44"/>
                  </a:moveTo>
                  <a:lnTo>
                    <a:pt x="446" y="23"/>
                  </a:lnTo>
                  <a:lnTo>
                    <a:pt x="441" y="3"/>
                  </a:lnTo>
                  <a:lnTo>
                    <a:pt x="439" y="0"/>
                  </a:lnTo>
                  <a:lnTo>
                    <a:pt x="436" y="0"/>
                  </a:lnTo>
                  <a:lnTo>
                    <a:pt x="441" y="21"/>
                  </a:lnTo>
                  <a:lnTo>
                    <a:pt x="441" y="44"/>
                  </a:lnTo>
                  <a:lnTo>
                    <a:pt x="441" y="65"/>
                  </a:lnTo>
                  <a:lnTo>
                    <a:pt x="436" y="88"/>
                  </a:lnTo>
                  <a:lnTo>
                    <a:pt x="439" y="85"/>
                  </a:lnTo>
                  <a:lnTo>
                    <a:pt x="441" y="85"/>
                  </a:lnTo>
                  <a:lnTo>
                    <a:pt x="446" y="65"/>
                  </a:lnTo>
                  <a:lnTo>
                    <a:pt x="446" y="44"/>
                  </a:lnTo>
                  <a:close/>
                  <a:moveTo>
                    <a:pt x="5" y="3"/>
                  </a:moveTo>
                  <a:lnTo>
                    <a:pt x="2" y="23"/>
                  </a:lnTo>
                  <a:lnTo>
                    <a:pt x="0" y="44"/>
                  </a:lnTo>
                  <a:lnTo>
                    <a:pt x="2" y="65"/>
                  </a:lnTo>
                  <a:lnTo>
                    <a:pt x="5" y="85"/>
                  </a:lnTo>
                  <a:lnTo>
                    <a:pt x="8" y="85"/>
                  </a:lnTo>
                  <a:lnTo>
                    <a:pt x="10" y="88"/>
                  </a:lnTo>
                  <a:lnTo>
                    <a:pt x="8" y="65"/>
                  </a:lnTo>
                  <a:lnTo>
                    <a:pt x="5" y="44"/>
                  </a:lnTo>
                  <a:lnTo>
                    <a:pt x="8" y="21"/>
                  </a:lnTo>
                  <a:lnTo>
                    <a:pt x="10" y="0"/>
                  </a:lnTo>
                  <a:lnTo>
                    <a:pt x="8" y="0"/>
                  </a:lnTo>
                  <a:lnTo>
                    <a:pt x="5" y="3"/>
                  </a:lnTo>
                  <a:close/>
                </a:path>
              </a:pathLst>
            </a:custGeom>
            <a:solidFill>
              <a:srgbClr val="A4A3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5" name="Freeform 970"/>
            <p:cNvSpPr>
              <a:spLocks noEditPoints="1"/>
            </p:cNvSpPr>
            <p:nvPr/>
          </p:nvSpPr>
          <p:spPr bwMode="auto">
            <a:xfrm>
              <a:off x="1533" y="1403"/>
              <a:ext cx="442" cy="88"/>
            </a:xfrm>
            <a:custGeom>
              <a:avLst/>
              <a:gdLst>
                <a:gd name="T0" fmla="*/ 2147483647 w 442"/>
                <a:gd name="T1" fmla="*/ 2147483647 h 88"/>
                <a:gd name="T2" fmla="*/ 2147483647 w 442"/>
                <a:gd name="T3" fmla="*/ 2147483647 h 88"/>
                <a:gd name="T4" fmla="*/ 2147483647 w 442"/>
                <a:gd name="T5" fmla="*/ 0 h 88"/>
                <a:gd name="T6" fmla="*/ 2147483647 w 442"/>
                <a:gd name="T7" fmla="*/ 0 h 88"/>
                <a:gd name="T8" fmla="*/ 2147483647 w 442"/>
                <a:gd name="T9" fmla="*/ 0 h 88"/>
                <a:gd name="T10" fmla="*/ 2147483647 w 442"/>
                <a:gd name="T11" fmla="*/ 2147483647 h 88"/>
                <a:gd name="T12" fmla="*/ 2147483647 w 442"/>
                <a:gd name="T13" fmla="*/ 2147483647 h 88"/>
                <a:gd name="T14" fmla="*/ 2147483647 w 442"/>
                <a:gd name="T15" fmla="*/ 2147483647 h 88"/>
                <a:gd name="T16" fmla="*/ 2147483647 w 442"/>
                <a:gd name="T17" fmla="*/ 2147483647 h 88"/>
                <a:gd name="T18" fmla="*/ 2147483647 w 442"/>
                <a:gd name="T19" fmla="*/ 2147483647 h 88"/>
                <a:gd name="T20" fmla="*/ 2147483647 w 442"/>
                <a:gd name="T21" fmla="*/ 2147483647 h 88"/>
                <a:gd name="T22" fmla="*/ 2147483647 w 442"/>
                <a:gd name="T23" fmla="*/ 2147483647 h 88"/>
                <a:gd name="T24" fmla="*/ 2147483647 w 442"/>
                <a:gd name="T25" fmla="*/ 2147483647 h 88"/>
                <a:gd name="T26" fmla="*/ 2147483647 w 442"/>
                <a:gd name="T27" fmla="*/ 0 h 88"/>
                <a:gd name="T28" fmla="*/ 2147483647 w 442"/>
                <a:gd name="T29" fmla="*/ 2147483647 h 88"/>
                <a:gd name="T30" fmla="*/ 0 w 442"/>
                <a:gd name="T31" fmla="*/ 2147483647 h 88"/>
                <a:gd name="T32" fmla="*/ 2147483647 w 442"/>
                <a:gd name="T33" fmla="*/ 2147483647 h 88"/>
                <a:gd name="T34" fmla="*/ 2147483647 w 442"/>
                <a:gd name="T35" fmla="*/ 2147483647 h 88"/>
                <a:gd name="T36" fmla="*/ 2147483647 w 442"/>
                <a:gd name="T37" fmla="*/ 2147483647 h 88"/>
                <a:gd name="T38" fmla="*/ 2147483647 w 442"/>
                <a:gd name="T39" fmla="*/ 2147483647 h 88"/>
                <a:gd name="T40" fmla="*/ 2147483647 w 442"/>
                <a:gd name="T41" fmla="*/ 2147483647 h 88"/>
                <a:gd name="T42" fmla="*/ 2147483647 w 442"/>
                <a:gd name="T43" fmla="*/ 2147483647 h 88"/>
                <a:gd name="T44" fmla="*/ 2147483647 w 442"/>
                <a:gd name="T45" fmla="*/ 2147483647 h 88"/>
                <a:gd name="T46" fmla="*/ 2147483647 w 442"/>
                <a:gd name="T47" fmla="*/ 0 h 88"/>
                <a:gd name="T48" fmla="*/ 2147483647 w 442"/>
                <a:gd name="T49" fmla="*/ 0 h 88"/>
                <a:gd name="T50" fmla="*/ 2147483647 w 442"/>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42" h="88">
                  <a:moveTo>
                    <a:pt x="442" y="44"/>
                  </a:moveTo>
                  <a:lnTo>
                    <a:pt x="442" y="23"/>
                  </a:lnTo>
                  <a:lnTo>
                    <a:pt x="437" y="0"/>
                  </a:lnTo>
                  <a:lnTo>
                    <a:pt x="434" y="0"/>
                  </a:lnTo>
                  <a:lnTo>
                    <a:pt x="432" y="0"/>
                  </a:lnTo>
                  <a:lnTo>
                    <a:pt x="437" y="21"/>
                  </a:lnTo>
                  <a:lnTo>
                    <a:pt x="437" y="44"/>
                  </a:lnTo>
                  <a:lnTo>
                    <a:pt x="437" y="65"/>
                  </a:lnTo>
                  <a:lnTo>
                    <a:pt x="432" y="88"/>
                  </a:lnTo>
                  <a:lnTo>
                    <a:pt x="434" y="88"/>
                  </a:lnTo>
                  <a:lnTo>
                    <a:pt x="437" y="85"/>
                  </a:lnTo>
                  <a:lnTo>
                    <a:pt x="442" y="65"/>
                  </a:lnTo>
                  <a:lnTo>
                    <a:pt x="442" y="44"/>
                  </a:lnTo>
                  <a:close/>
                  <a:moveTo>
                    <a:pt x="6" y="0"/>
                  </a:moveTo>
                  <a:lnTo>
                    <a:pt x="3" y="23"/>
                  </a:lnTo>
                  <a:lnTo>
                    <a:pt x="0" y="44"/>
                  </a:lnTo>
                  <a:lnTo>
                    <a:pt x="3" y="65"/>
                  </a:lnTo>
                  <a:lnTo>
                    <a:pt x="6" y="85"/>
                  </a:lnTo>
                  <a:lnTo>
                    <a:pt x="8" y="88"/>
                  </a:lnTo>
                  <a:lnTo>
                    <a:pt x="11" y="88"/>
                  </a:lnTo>
                  <a:lnTo>
                    <a:pt x="8" y="65"/>
                  </a:lnTo>
                  <a:lnTo>
                    <a:pt x="6" y="44"/>
                  </a:lnTo>
                  <a:lnTo>
                    <a:pt x="8" y="21"/>
                  </a:lnTo>
                  <a:lnTo>
                    <a:pt x="11" y="0"/>
                  </a:lnTo>
                  <a:lnTo>
                    <a:pt x="8" y="0"/>
                  </a:lnTo>
                  <a:lnTo>
                    <a:pt x="6" y="0"/>
                  </a:lnTo>
                  <a:close/>
                </a:path>
              </a:pathLst>
            </a:custGeom>
            <a:solidFill>
              <a:srgbClr val="A5A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6" name="Freeform 971"/>
            <p:cNvSpPr>
              <a:spLocks noEditPoints="1"/>
            </p:cNvSpPr>
            <p:nvPr/>
          </p:nvSpPr>
          <p:spPr bwMode="auto">
            <a:xfrm>
              <a:off x="1536" y="1403"/>
              <a:ext cx="436" cy="88"/>
            </a:xfrm>
            <a:custGeom>
              <a:avLst/>
              <a:gdLst>
                <a:gd name="T0" fmla="*/ 2147483647 w 436"/>
                <a:gd name="T1" fmla="*/ 2147483647 h 88"/>
                <a:gd name="T2" fmla="*/ 2147483647 w 436"/>
                <a:gd name="T3" fmla="*/ 2147483647 h 88"/>
                <a:gd name="T4" fmla="*/ 2147483647 w 436"/>
                <a:gd name="T5" fmla="*/ 0 h 88"/>
                <a:gd name="T6" fmla="*/ 2147483647 w 436"/>
                <a:gd name="T7" fmla="*/ 0 h 88"/>
                <a:gd name="T8" fmla="*/ 2147483647 w 436"/>
                <a:gd name="T9" fmla="*/ 0 h 88"/>
                <a:gd name="T10" fmla="*/ 2147483647 w 436"/>
                <a:gd name="T11" fmla="*/ 2147483647 h 88"/>
                <a:gd name="T12" fmla="*/ 2147483647 w 436"/>
                <a:gd name="T13" fmla="*/ 2147483647 h 88"/>
                <a:gd name="T14" fmla="*/ 2147483647 w 436"/>
                <a:gd name="T15" fmla="*/ 2147483647 h 88"/>
                <a:gd name="T16" fmla="*/ 2147483647 w 436"/>
                <a:gd name="T17" fmla="*/ 2147483647 h 88"/>
                <a:gd name="T18" fmla="*/ 2147483647 w 436"/>
                <a:gd name="T19" fmla="*/ 2147483647 h 88"/>
                <a:gd name="T20" fmla="*/ 2147483647 w 436"/>
                <a:gd name="T21" fmla="*/ 2147483647 h 88"/>
                <a:gd name="T22" fmla="*/ 2147483647 w 436"/>
                <a:gd name="T23" fmla="*/ 2147483647 h 88"/>
                <a:gd name="T24" fmla="*/ 2147483647 w 436"/>
                <a:gd name="T25" fmla="*/ 2147483647 h 88"/>
                <a:gd name="T26" fmla="*/ 2147483647 w 436"/>
                <a:gd name="T27" fmla="*/ 0 h 88"/>
                <a:gd name="T28" fmla="*/ 2147483647 w 436"/>
                <a:gd name="T29" fmla="*/ 2147483647 h 88"/>
                <a:gd name="T30" fmla="*/ 0 w 436"/>
                <a:gd name="T31" fmla="*/ 2147483647 h 88"/>
                <a:gd name="T32" fmla="*/ 2147483647 w 436"/>
                <a:gd name="T33" fmla="*/ 2147483647 h 88"/>
                <a:gd name="T34" fmla="*/ 2147483647 w 436"/>
                <a:gd name="T35" fmla="*/ 2147483647 h 88"/>
                <a:gd name="T36" fmla="*/ 2147483647 w 436"/>
                <a:gd name="T37" fmla="*/ 2147483647 h 88"/>
                <a:gd name="T38" fmla="*/ 2147483647 w 436"/>
                <a:gd name="T39" fmla="*/ 2147483647 h 88"/>
                <a:gd name="T40" fmla="*/ 2147483647 w 436"/>
                <a:gd name="T41" fmla="*/ 2147483647 h 88"/>
                <a:gd name="T42" fmla="*/ 2147483647 w 436"/>
                <a:gd name="T43" fmla="*/ 2147483647 h 88"/>
                <a:gd name="T44" fmla="*/ 2147483647 w 436"/>
                <a:gd name="T45" fmla="*/ 2147483647 h 88"/>
                <a:gd name="T46" fmla="*/ 2147483647 w 436"/>
                <a:gd name="T47" fmla="*/ 0 h 88"/>
                <a:gd name="T48" fmla="*/ 2147483647 w 436"/>
                <a:gd name="T49" fmla="*/ 0 h 88"/>
                <a:gd name="T50" fmla="*/ 2147483647 w 436"/>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6" h="88">
                  <a:moveTo>
                    <a:pt x="436" y="44"/>
                  </a:moveTo>
                  <a:lnTo>
                    <a:pt x="436" y="21"/>
                  </a:lnTo>
                  <a:lnTo>
                    <a:pt x="431" y="0"/>
                  </a:lnTo>
                  <a:lnTo>
                    <a:pt x="429" y="0"/>
                  </a:lnTo>
                  <a:lnTo>
                    <a:pt x="426" y="0"/>
                  </a:lnTo>
                  <a:lnTo>
                    <a:pt x="429" y="21"/>
                  </a:lnTo>
                  <a:lnTo>
                    <a:pt x="431" y="44"/>
                  </a:lnTo>
                  <a:lnTo>
                    <a:pt x="429" y="67"/>
                  </a:lnTo>
                  <a:lnTo>
                    <a:pt x="426" y="88"/>
                  </a:lnTo>
                  <a:lnTo>
                    <a:pt x="429" y="88"/>
                  </a:lnTo>
                  <a:lnTo>
                    <a:pt x="431" y="88"/>
                  </a:lnTo>
                  <a:lnTo>
                    <a:pt x="436" y="65"/>
                  </a:lnTo>
                  <a:lnTo>
                    <a:pt x="436" y="44"/>
                  </a:lnTo>
                  <a:close/>
                  <a:moveTo>
                    <a:pt x="5" y="0"/>
                  </a:moveTo>
                  <a:lnTo>
                    <a:pt x="3" y="21"/>
                  </a:lnTo>
                  <a:lnTo>
                    <a:pt x="0" y="44"/>
                  </a:lnTo>
                  <a:lnTo>
                    <a:pt x="3" y="65"/>
                  </a:lnTo>
                  <a:lnTo>
                    <a:pt x="5" y="88"/>
                  </a:lnTo>
                  <a:lnTo>
                    <a:pt x="8" y="88"/>
                  </a:lnTo>
                  <a:lnTo>
                    <a:pt x="10" y="88"/>
                  </a:lnTo>
                  <a:lnTo>
                    <a:pt x="8" y="67"/>
                  </a:lnTo>
                  <a:lnTo>
                    <a:pt x="5" y="44"/>
                  </a:lnTo>
                  <a:lnTo>
                    <a:pt x="8" y="21"/>
                  </a:lnTo>
                  <a:lnTo>
                    <a:pt x="10" y="0"/>
                  </a:lnTo>
                  <a:lnTo>
                    <a:pt x="8" y="0"/>
                  </a:lnTo>
                  <a:lnTo>
                    <a:pt x="5" y="0"/>
                  </a:lnTo>
                  <a:close/>
                </a:path>
              </a:pathLst>
            </a:custGeom>
            <a:solidFill>
              <a:srgbClr val="A5A4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7" name="Freeform 972"/>
            <p:cNvSpPr>
              <a:spLocks noEditPoints="1"/>
            </p:cNvSpPr>
            <p:nvPr/>
          </p:nvSpPr>
          <p:spPr bwMode="auto">
            <a:xfrm>
              <a:off x="1539" y="1403"/>
              <a:ext cx="431" cy="88"/>
            </a:xfrm>
            <a:custGeom>
              <a:avLst/>
              <a:gdLst>
                <a:gd name="T0" fmla="*/ 2147483647 w 431"/>
                <a:gd name="T1" fmla="*/ 2147483647 h 88"/>
                <a:gd name="T2" fmla="*/ 2147483647 w 431"/>
                <a:gd name="T3" fmla="*/ 2147483647 h 88"/>
                <a:gd name="T4" fmla="*/ 2147483647 w 431"/>
                <a:gd name="T5" fmla="*/ 0 h 88"/>
                <a:gd name="T6" fmla="*/ 2147483647 w 431"/>
                <a:gd name="T7" fmla="*/ 0 h 88"/>
                <a:gd name="T8" fmla="*/ 2147483647 w 431"/>
                <a:gd name="T9" fmla="*/ 0 h 88"/>
                <a:gd name="T10" fmla="*/ 2147483647 w 431"/>
                <a:gd name="T11" fmla="*/ 2147483647 h 88"/>
                <a:gd name="T12" fmla="*/ 2147483647 w 431"/>
                <a:gd name="T13" fmla="*/ 2147483647 h 88"/>
                <a:gd name="T14" fmla="*/ 2147483647 w 431"/>
                <a:gd name="T15" fmla="*/ 2147483647 h 88"/>
                <a:gd name="T16" fmla="*/ 2147483647 w 431"/>
                <a:gd name="T17" fmla="*/ 2147483647 h 88"/>
                <a:gd name="T18" fmla="*/ 2147483647 w 431"/>
                <a:gd name="T19" fmla="*/ 2147483647 h 88"/>
                <a:gd name="T20" fmla="*/ 2147483647 w 431"/>
                <a:gd name="T21" fmla="*/ 2147483647 h 88"/>
                <a:gd name="T22" fmla="*/ 2147483647 w 431"/>
                <a:gd name="T23" fmla="*/ 2147483647 h 88"/>
                <a:gd name="T24" fmla="*/ 2147483647 w 431"/>
                <a:gd name="T25" fmla="*/ 2147483647 h 88"/>
                <a:gd name="T26" fmla="*/ 2147483647 w 431"/>
                <a:gd name="T27" fmla="*/ 0 h 88"/>
                <a:gd name="T28" fmla="*/ 2147483647 w 431"/>
                <a:gd name="T29" fmla="*/ 2147483647 h 88"/>
                <a:gd name="T30" fmla="*/ 0 w 431"/>
                <a:gd name="T31" fmla="*/ 2147483647 h 88"/>
                <a:gd name="T32" fmla="*/ 2147483647 w 431"/>
                <a:gd name="T33" fmla="*/ 2147483647 h 88"/>
                <a:gd name="T34" fmla="*/ 2147483647 w 431"/>
                <a:gd name="T35" fmla="*/ 2147483647 h 88"/>
                <a:gd name="T36" fmla="*/ 2147483647 w 431"/>
                <a:gd name="T37" fmla="*/ 2147483647 h 88"/>
                <a:gd name="T38" fmla="*/ 2147483647 w 431"/>
                <a:gd name="T39" fmla="*/ 2147483647 h 88"/>
                <a:gd name="T40" fmla="*/ 2147483647 w 431"/>
                <a:gd name="T41" fmla="*/ 2147483647 h 88"/>
                <a:gd name="T42" fmla="*/ 2147483647 w 431"/>
                <a:gd name="T43" fmla="*/ 2147483647 h 88"/>
                <a:gd name="T44" fmla="*/ 2147483647 w 431"/>
                <a:gd name="T45" fmla="*/ 2147483647 h 88"/>
                <a:gd name="T46" fmla="*/ 2147483647 w 431"/>
                <a:gd name="T47" fmla="*/ 0 h 88"/>
                <a:gd name="T48" fmla="*/ 2147483647 w 431"/>
                <a:gd name="T49" fmla="*/ 0 h 88"/>
                <a:gd name="T50" fmla="*/ 2147483647 w 431"/>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1" h="88">
                  <a:moveTo>
                    <a:pt x="431" y="44"/>
                  </a:moveTo>
                  <a:lnTo>
                    <a:pt x="431" y="21"/>
                  </a:lnTo>
                  <a:lnTo>
                    <a:pt x="426" y="0"/>
                  </a:lnTo>
                  <a:lnTo>
                    <a:pt x="423" y="0"/>
                  </a:lnTo>
                  <a:lnTo>
                    <a:pt x="420" y="0"/>
                  </a:lnTo>
                  <a:lnTo>
                    <a:pt x="423" y="21"/>
                  </a:lnTo>
                  <a:lnTo>
                    <a:pt x="426" y="44"/>
                  </a:lnTo>
                  <a:lnTo>
                    <a:pt x="423" y="67"/>
                  </a:lnTo>
                  <a:lnTo>
                    <a:pt x="420" y="88"/>
                  </a:lnTo>
                  <a:lnTo>
                    <a:pt x="423" y="88"/>
                  </a:lnTo>
                  <a:lnTo>
                    <a:pt x="426" y="88"/>
                  </a:lnTo>
                  <a:lnTo>
                    <a:pt x="431" y="65"/>
                  </a:lnTo>
                  <a:lnTo>
                    <a:pt x="431" y="44"/>
                  </a:lnTo>
                  <a:close/>
                  <a:moveTo>
                    <a:pt x="5" y="0"/>
                  </a:moveTo>
                  <a:lnTo>
                    <a:pt x="2" y="21"/>
                  </a:lnTo>
                  <a:lnTo>
                    <a:pt x="0" y="44"/>
                  </a:lnTo>
                  <a:lnTo>
                    <a:pt x="2" y="65"/>
                  </a:lnTo>
                  <a:lnTo>
                    <a:pt x="5" y="88"/>
                  </a:lnTo>
                  <a:lnTo>
                    <a:pt x="7" y="88"/>
                  </a:lnTo>
                  <a:lnTo>
                    <a:pt x="10" y="88"/>
                  </a:lnTo>
                  <a:lnTo>
                    <a:pt x="7" y="67"/>
                  </a:lnTo>
                  <a:lnTo>
                    <a:pt x="5" y="44"/>
                  </a:lnTo>
                  <a:lnTo>
                    <a:pt x="7" y="21"/>
                  </a:lnTo>
                  <a:lnTo>
                    <a:pt x="10" y="0"/>
                  </a:lnTo>
                  <a:lnTo>
                    <a:pt x="7" y="0"/>
                  </a:lnTo>
                  <a:lnTo>
                    <a:pt x="5" y="0"/>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8" name="Freeform 973"/>
            <p:cNvSpPr>
              <a:spLocks noEditPoints="1"/>
            </p:cNvSpPr>
            <p:nvPr/>
          </p:nvSpPr>
          <p:spPr bwMode="auto">
            <a:xfrm>
              <a:off x="1541" y="1403"/>
              <a:ext cx="426" cy="88"/>
            </a:xfrm>
            <a:custGeom>
              <a:avLst/>
              <a:gdLst>
                <a:gd name="T0" fmla="*/ 2147483647 w 426"/>
                <a:gd name="T1" fmla="*/ 2147483647 h 88"/>
                <a:gd name="T2" fmla="*/ 2147483647 w 426"/>
                <a:gd name="T3" fmla="*/ 2147483647 h 88"/>
                <a:gd name="T4" fmla="*/ 2147483647 w 426"/>
                <a:gd name="T5" fmla="*/ 0 h 88"/>
                <a:gd name="T6" fmla="*/ 2147483647 w 426"/>
                <a:gd name="T7" fmla="*/ 0 h 88"/>
                <a:gd name="T8" fmla="*/ 2147483647 w 426"/>
                <a:gd name="T9" fmla="*/ 0 h 88"/>
                <a:gd name="T10" fmla="*/ 2147483647 w 426"/>
                <a:gd name="T11" fmla="*/ 2147483647 h 88"/>
                <a:gd name="T12" fmla="*/ 2147483647 w 426"/>
                <a:gd name="T13" fmla="*/ 2147483647 h 88"/>
                <a:gd name="T14" fmla="*/ 2147483647 w 426"/>
                <a:gd name="T15" fmla="*/ 2147483647 h 88"/>
                <a:gd name="T16" fmla="*/ 2147483647 w 426"/>
                <a:gd name="T17" fmla="*/ 2147483647 h 88"/>
                <a:gd name="T18" fmla="*/ 2147483647 w 426"/>
                <a:gd name="T19" fmla="*/ 2147483647 h 88"/>
                <a:gd name="T20" fmla="*/ 2147483647 w 426"/>
                <a:gd name="T21" fmla="*/ 2147483647 h 88"/>
                <a:gd name="T22" fmla="*/ 2147483647 w 426"/>
                <a:gd name="T23" fmla="*/ 2147483647 h 88"/>
                <a:gd name="T24" fmla="*/ 2147483647 w 426"/>
                <a:gd name="T25" fmla="*/ 2147483647 h 88"/>
                <a:gd name="T26" fmla="*/ 2147483647 w 426"/>
                <a:gd name="T27" fmla="*/ 0 h 88"/>
                <a:gd name="T28" fmla="*/ 2147483647 w 426"/>
                <a:gd name="T29" fmla="*/ 2147483647 h 88"/>
                <a:gd name="T30" fmla="*/ 0 w 426"/>
                <a:gd name="T31" fmla="*/ 2147483647 h 88"/>
                <a:gd name="T32" fmla="*/ 2147483647 w 426"/>
                <a:gd name="T33" fmla="*/ 2147483647 h 88"/>
                <a:gd name="T34" fmla="*/ 2147483647 w 426"/>
                <a:gd name="T35" fmla="*/ 2147483647 h 88"/>
                <a:gd name="T36" fmla="*/ 2147483647 w 426"/>
                <a:gd name="T37" fmla="*/ 2147483647 h 88"/>
                <a:gd name="T38" fmla="*/ 2147483647 w 426"/>
                <a:gd name="T39" fmla="*/ 2147483647 h 88"/>
                <a:gd name="T40" fmla="*/ 2147483647 w 426"/>
                <a:gd name="T41" fmla="*/ 2147483647 h 88"/>
                <a:gd name="T42" fmla="*/ 2147483647 w 426"/>
                <a:gd name="T43" fmla="*/ 2147483647 h 88"/>
                <a:gd name="T44" fmla="*/ 2147483647 w 426"/>
                <a:gd name="T45" fmla="*/ 2147483647 h 88"/>
                <a:gd name="T46" fmla="*/ 2147483647 w 426"/>
                <a:gd name="T47" fmla="*/ 0 h 88"/>
                <a:gd name="T48" fmla="*/ 2147483647 w 426"/>
                <a:gd name="T49" fmla="*/ 0 h 88"/>
                <a:gd name="T50" fmla="*/ 2147483647 w 426"/>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6" h="88">
                  <a:moveTo>
                    <a:pt x="426" y="44"/>
                  </a:moveTo>
                  <a:lnTo>
                    <a:pt x="424" y="21"/>
                  </a:lnTo>
                  <a:lnTo>
                    <a:pt x="421" y="0"/>
                  </a:lnTo>
                  <a:lnTo>
                    <a:pt x="418" y="0"/>
                  </a:lnTo>
                  <a:lnTo>
                    <a:pt x="416" y="0"/>
                  </a:lnTo>
                  <a:lnTo>
                    <a:pt x="418" y="21"/>
                  </a:lnTo>
                  <a:lnTo>
                    <a:pt x="421" y="44"/>
                  </a:lnTo>
                  <a:lnTo>
                    <a:pt x="418" y="67"/>
                  </a:lnTo>
                  <a:lnTo>
                    <a:pt x="416" y="88"/>
                  </a:lnTo>
                  <a:lnTo>
                    <a:pt x="418" y="88"/>
                  </a:lnTo>
                  <a:lnTo>
                    <a:pt x="421" y="88"/>
                  </a:lnTo>
                  <a:lnTo>
                    <a:pt x="424" y="67"/>
                  </a:lnTo>
                  <a:lnTo>
                    <a:pt x="426" y="44"/>
                  </a:lnTo>
                  <a:close/>
                  <a:moveTo>
                    <a:pt x="5" y="0"/>
                  </a:moveTo>
                  <a:lnTo>
                    <a:pt x="3" y="21"/>
                  </a:lnTo>
                  <a:lnTo>
                    <a:pt x="0" y="44"/>
                  </a:lnTo>
                  <a:lnTo>
                    <a:pt x="3" y="67"/>
                  </a:lnTo>
                  <a:lnTo>
                    <a:pt x="5" y="88"/>
                  </a:lnTo>
                  <a:lnTo>
                    <a:pt x="8" y="88"/>
                  </a:lnTo>
                  <a:lnTo>
                    <a:pt x="11" y="88"/>
                  </a:lnTo>
                  <a:lnTo>
                    <a:pt x="8" y="67"/>
                  </a:lnTo>
                  <a:lnTo>
                    <a:pt x="5" y="44"/>
                  </a:lnTo>
                  <a:lnTo>
                    <a:pt x="8" y="21"/>
                  </a:lnTo>
                  <a:lnTo>
                    <a:pt x="11" y="0"/>
                  </a:lnTo>
                  <a:lnTo>
                    <a:pt x="8" y="0"/>
                  </a:lnTo>
                  <a:lnTo>
                    <a:pt x="5" y="0"/>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699" name="Freeform 974"/>
            <p:cNvSpPr>
              <a:spLocks noEditPoints="1"/>
            </p:cNvSpPr>
            <p:nvPr/>
          </p:nvSpPr>
          <p:spPr bwMode="auto">
            <a:xfrm>
              <a:off x="1544" y="1403"/>
              <a:ext cx="421" cy="88"/>
            </a:xfrm>
            <a:custGeom>
              <a:avLst/>
              <a:gdLst>
                <a:gd name="T0" fmla="*/ 2147483647 w 421"/>
                <a:gd name="T1" fmla="*/ 2147483647 h 88"/>
                <a:gd name="T2" fmla="*/ 2147483647 w 421"/>
                <a:gd name="T3" fmla="*/ 2147483647 h 88"/>
                <a:gd name="T4" fmla="*/ 2147483647 w 421"/>
                <a:gd name="T5" fmla="*/ 0 h 88"/>
                <a:gd name="T6" fmla="*/ 2147483647 w 421"/>
                <a:gd name="T7" fmla="*/ 0 h 88"/>
                <a:gd name="T8" fmla="*/ 2147483647 w 421"/>
                <a:gd name="T9" fmla="*/ 0 h 88"/>
                <a:gd name="T10" fmla="*/ 2147483647 w 421"/>
                <a:gd name="T11" fmla="*/ 2147483647 h 88"/>
                <a:gd name="T12" fmla="*/ 2147483647 w 421"/>
                <a:gd name="T13" fmla="*/ 2147483647 h 88"/>
                <a:gd name="T14" fmla="*/ 2147483647 w 421"/>
                <a:gd name="T15" fmla="*/ 2147483647 h 88"/>
                <a:gd name="T16" fmla="*/ 2147483647 w 421"/>
                <a:gd name="T17" fmla="*/ 2147483647 h 88"/>
                <a:gd name="T18" fmla="*/ 2147483647 w 421"/>
                <a:gd name="T19" fmla="*/ 2147483647 h 88"/>
                <a:gd name="T20" fmla="*/ 2147483647 w 421"/>
                <a:gd name="T21" fmla="*/ 2147483647 h 88"/>
                <a:gd name="T22" fmla="*/ 2147483647 w 421"/>
                <a:gd name="T23" fmla="*/ 2147483647 h 88"/>
                <a:gd name="T24" fmla="*/ 2147483647 w 421"/>
                <a:gd name="T25" fmla="*/ 2147483647 h 88"/>
                <a:gd name="T26" fmla="*/ 2147483647 w 421"/>
                <a:gd name="T27" fmla="*/ 0 h 88"/>
                <a:gd name="T28" fmla="*/ 2147483647 w 421"/>
                <a:gd name="T29" fmla="*/ 2147483647 h 88"/>
                <a:gd name="T30" fmla="*/ 0 w 421"/>
                <a:gd name="T31" fmla="*/ 2147483647 h 88"/>
                <a:gd name="T32" fmla="*/ 2147483647 w 421"/>
                <a:gd name="T33" fmla="*/ 2147483647 h 88"/>
                <a:gd name="T34" fmla="*/ 2147483647 w 421"/>
                <a:gd name="T35" fmla="*/ 2147483647 h 88"/>
                <a:gd name="T36" fmla="*/ 2147483647 w 421"/>
                <a:gd name="T37" fmla="*/ 2147483647 h 88"/>
                <a:gd name="T38" fmla="*/ 2147483647 w 421"/>
                <a:gd name="T39" fmla="*/ 2147483647 h 88"/>
                <a:gd name="T40" fmla="*/ 2147483647 w 421"/>
                <a:gd name="T41" fmla="*/ 2147483647 h 88"/>
                <a:gd name="T42" fmla="*/ 2147483647 w 421"/>
                <a:gd name="T43" fmla="*/ 2147483647 h 88"/>
                <a:gd name="T44" fmla="*/ 2147483647 w 421"/>
                <a:gd name="T45" fmla="*/ 2147483647 h 88"/>
                <a:gd name="T46" fmla="*/ 2147483647 w 421"/>
                <a:gd name="T47" fmla="*/ 0 h 88"/>
                <a:gd name="T48" fmla="*/ 2147483647 w 421"/>
                <a:gd name="T49" fmla="*/ 0 h 88"/>
                <a:gd name="T50" fmla="*/ 2147483647 w 421"/>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21" h="88">
                  <a:moveTo>
                    <a:pt x="421" y="44"/>
                  </a:moveTo>
                  <a:lnTo>
                    <a:pt x="418" y="21"/>
                  </a:lnTo>
                  <a:lnTo>
                    <a:pt x="415" y="0"/>
                  </a:lnTo>
                  <a:lnTo>
                    <a:pt x="413" y="0"/>
                  </a:lnTo>
                  <a:lnTo>
                    <a:pt x="410" y="0"/>
                  </a:lnTo>
                  <a:lnTo>
                    <a:pt x="413" y="21"/>
                  </a:lnTo>
                  <a:lnTo>
                    <a:pt x="415" y="44"/>
                  </a:lnTo>
                  <a:lnTo>
                    <a:pt x="413" y="67"/>
                  </a:lnTo>
                  <a:lnTo>
                    <a:pt x="410" y="88"/>
                  </a:lnTo>
                  <a:lnTo>
                    <a:pt x="413" y="88"/>
                  </a:lnTo>
                  <a:lnTo>
                    <a:pt x="415" y="88"/>
                  </a:lnTo>
                  <a:lnTo>
                    <a:pt x="418" y="67"/>
                  </a:lnTo>
                  <a:lnTo>
                    <a:pt x="421" y="44"/>
                  </a:lnTo>
                  <a:close/>
                  <a:moveTo>
                    <a:pt x="5" y="0"/>
                  </a:moveTo>
                  <a:lnTo>
                    <a:pt x="2" y="21"/>
                  </a:lnTo>
                  <a:lnTo>
                    <a:pt x="0" y="44"/>
                  </a:lnTo>
                  <a:lnTo>
                    <a:pt x="2" y="67"/>
                  </a:lnTo>
                  <a:lnTo>
                    <a:pt x="5" y="88"/>
                  </a:lnTo>
                  <a:lnTo>
                    <a:pt x="8" y="88"/>
                  </a:lnTo>
                  <a:lnTo>
                    <a:pt x="10" y="88"/>
                  </a:lnTo>
                  <a:lnTo>
                    <a:pt x="8" y="67"/>
                  </a:lnTo>
                  <a:lnTo>
                    <a:pt x="5" y="44"/>
                  </a:lnTo>
                  <a:lnTo>
                    <a:pt x="8" y="21"/>
                  </a:lnTo>
                  <a:lnTo>
                    <a:pt x="10" y="0"/>
                  </a:lnTo>
                  <a:lnTo>
                    <a:pt x="8" y="0"/>
                  </a:lnTo>
                  <a:lnTo>
                    <a:pt x="5" y="0"/>
                  </a:lnTo>
                  <a:close/>
                </a:path>
              </a:pathLst>
            </a:custGeom>
            <a:solidFill>
              <a:srgbClr val="A6A5A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0" name="Freeform 975"/>
            <p:cNvSpPr>
              <a:spLocks noEditPoints="1"/>
            </p:cNvSpPr>
            <p:nvPr/>
          </p:nvSpPr>
          <p:spPr bwMode="auto">
            <a:xfrm>
              <a:off x="1546" y="1403"/>
              <a:ext cx="416" cy="88"/>
            </a:xfrm>
            <a:custGeom>
              <a:avLst/>
              <a:gdLst>
                <a:gd name="T0" fmla="*/ 2147483647 w 416"/>
                <a:gd name="T1" fmla="*/ 2147483647 h 88"/>
                <a:gd name="T2" fmla="*/ 2147483647 w 416"/>
                <a:gd name="T3" fmla="*/ 2147483647 h 88"/>
                <a:gd name="T4" fmla="*/ 2147483647 w 416"/>
                <a:gd name="T5" fmla="*/ 0 h 88"/>
                <a:gd name="T6" fmla="*/ 2147483647 w 416"/>
                <a:gd name="T7" fmla="*/ 0 h 88"/>
                <a:gd name="T8" fmla="*/ 2147483647 w 416"/>
                <a:gd name="T9" fmla="*/ 0 h 88"/>
                <a:gd name="T10" fmla="*/ 2147483647 w 416"/>
                <a:gd name="T11" fmla="*/ 2147483647 h 88"/>
                <a:gd name="T12" fmla="*/ 2147483647 w 416"/>
                <a:gd name="T13" fmla="*/ 2147483647 h 88"/>
                <a:gd name="T14" fmla="*/ 2147483647 w 416"/>
                <a:gd name="T15" fmla="*/ 2147483647 h 88"/>
                <a:gd name="T16" fmla="*/ 2147483647 w 416"/>
                <a:gd name="T17" fmla="*/ 2147483647 h 88"/>
                <a:gd name="T18" fmla="*/ 2147483647 w 416"/>
                <a:gd name="T19" fmla="*/ 2147483647 h 88"/>
                <a:gd name="T20" fmla="*/ 2147483647 w 416"/>
                <a:gd name="T21" fmla="*/ 2147483647 h 88"/>
                <a:gd name="T22" fmla="*/ 2147483647 w 416"/>
                <a:gd name="T23" fmla="*/ 2147483647 h 88"/>
                <a:gd name="T24" fmla="*/ 2147483647 w 416"/>
                <a:gd name="T25" fmla="*/ 2147483647 h 88"/>
                <a:gd name="T26" fmla="*/ 2147483647 w 416"/>
                <a:gd name="T27" fmla="*/ 0 h 88"/>
                <a:gd name="T28" fmla="*/ 2147483647 w 416"/>
                <a:gd name="T29" fmla="*/ 2147483647 h 88"/>
                <a:gd name="T30" fmla="*/ 0 w 416"/>
                <a:gd name="T31" fmla="*/ 2147483647 h 88"/>
                <a:gd name="T32" fmla="*/ 2147483647 w 416"/>
                <a:gd name="T33" fmla="*/ 2147483647 h 88"/>
                <a:gd name="T34" fmla="*/ 2147483647 w 416"/>
                <a:gd name="T35" fmla="*/ 2147483647 h 88"/>
                <a:gd name="T36" fmla="*/ 2147483647 w 416"/>
                <a:gd name="T37" fmla="*/ 2147483647 h 88"/>
                <a:gd name="T38" fmla="*/ 2147483647 w 416"/>
                <a:gd name="T39" fmla="*/ 2147483647 h 88"/>
                <a:gd name="T40" fmla="*/ 2147483647 w 416"/>
                <a:gd name="T41" fmla="*/ 2147483647 h 88"/>
                <a:gd name="T42" fmla="*/ 2147483647 w 416"/>
                <a:gd name="T43" fmla="*/ 2147483647 h 88"/>
                <a:gd name="T44" fmla="*/ 2147483647 w 416"/>
                <a:gd name="T45" fmla="*/ 2147483647 h 88"/>
                <a:gd name="T46" fmla="*/ 2147483647 w 416"/>
                <a:gd name="T47" fmla="*/ 0 h 88"/>
                <a:gd name="T48" fmla="*/ 2147483647 w 416"/>
                <a:gd name="T49" fmla="*/ 0 h 88"/>
                <a:gd name="T50" fmla="*/ 2147483647 w 416"/>
                <a:gd name="T51" fmla="*/ 0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6" h="88">
                  <a:moveTo>
                    <a:pt x="416" y="44"/>
                  </a:moveTo>
                  <a:lnTo>
                    <a:pt x="413" y="21"/>
                  </a:lnTo>
                  <a:lnTo>
                    <a:pt x="411" y="0"/>
                  </a:lnTo>
                  <a:lnTo>
                    <a:pt x="408" y="0"/>
                  </a:lnTo>
                  <a:lnTo>
                    <a:pt x="406" y="0"/>
                  </a:lnTo>
                  <a:lnTo>
                    <a:pt x="408" y="21"/>
                  </a:lnTo>
                  <a:lnTo>
                    <a:pt x="411" y="44"/>
                  </a:lnTo>
                  <a:lnTo>
                    <a:pt x="408" y="67"/>
                  </a:lnTo>
                  <a:lnTo>
                    <a:pt x="406" y="88"/>
                  </a:lnTo>
                  <a:lnTo>
                    <a:pt x="408" y="88"/>
                  </a:lnTo>
                  <a:lnTo>
                    <a:pt x="411" y="88"/>
                  </a:lnTo>
                  <a:lnTo>
                    <a:pt x="413" y="67"/>
                  </a:lnTo>
                  <a:lnTo>
                    <a:pt x="416" y="44"/>
                  </a:lnTo>
                  <a:close/>
                  <a:moveTo>
                    <a:pt x="6" y="0"/>
                  </a:moveTo>
                  <a:lnTo>
                    <a:pt x="3" y="21"/>
                  </a:lnTo>
                  <a:lnTo>
                    <a:pt x="0" y="44"/>
                  </a:lnTo>
                  <a:lnTo>
                    <a:pt x="3" y="67"/>
                  </a:lnTo>
                  <a:lnTo>
                    <a:pt x="6" y="88"/>
                  </a:lnTo>
                  <a:lnTo>
                    <a:pt x="8" y="88"/>
                  </a:lnTo>
                  <a:lnTo>
                    <a:pt x="11" y="88"/>
                  </a:lnTo>
                  <a:lnTo>
                    <a:pt x="8" y="67"/>
                  </a:lnTo>
                  <a:lnTo>
                    <a:pt x="6" y="44"/>
                  </a:lnTo>
                  <a:lnTo>
                    <a:pt x="8" y="21"/>
                  </a:lnTo>
                  <a:lnTo>
                    <a:pt x="11" y="0"/>
                  </a:lnTo>
                  <a:lnTo>
                    <a:pt x="8" y="0"/>
                  </a:lnTo>
                  <a:lnTo>
                    <a:pt x="6" y="0"/>
                  </a:lnTo>
                  <a:close/>
                </a:path>
              </a:pathLst>
            </a:custGeom>
            <a:solidFill>
              <a:srgbClr val="A7A6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1" name="Freeform 976"/>
            <p:cNvSpPr>
              <a:spLocks noEditPoints="1"/>
            </p:cNvSpPr>
            <p:nvPr/>
          </p:nvSpPr>
          <p:spPr bwMode="auto">
            <a:xfrm>
              <a:off x="1549" y="1401"/>
              <a:ext cx="410" cy="90"/>
            </a:xfrm>
            <a:custGeom>
              <a:avLst/>
              <a:gdLst>
                <a:gd name="T0" fmla="*/ 2147483647 w 410"/>
                <a:gd name="T1" fmla="*/ 2147483647 h 90"/>
                <a:gd name="T2" fmla="*/ 2147483647 w 410"/>
                <a:gd name="T3" fmla="*/ 2147483647 h 90"/>
                <a:gd name="T4" fmla="*/ 2147483647 w 410"/>
                <a:gd name="T5" fmla="*/ 2147483647 h 90"/>
                <a:gd name="T6" fmla="*/ 2147483647 w 410"/>
                <a:gd name="T7" fmla="*/ 2147483647 h 90"/>
                <a:gd name="T8" fmla="*/ 2147483647 w 410"/>
                <a:gd name="T9" fmla="*/ 0 h 90"/>
                <a:gd name="T10" fmla="*/ 2147483647 w 410"/>
                <a:gd name="T11" fmla="*/ 2147483647 h 90"/>
                <a:gd name="T12" fmla="*/ 2147483647 w 410"/>
                <a:gd name="T13" fmla="*/ 2147483647 h 90"/>
                <a:gd name="T14" fmla="*/ 2147483647 w 410"/>
                <a:gd name="T15" fmla="*/ 2147483647 h 90"/>
                <a:gd name="T16" fmla="*/ 2147483647 w 410"/>
                <a:gd name="T17" fmla="*/ 2147483647 h 90"/>
                <a:gd name="T18" fmla="*/ 2147483647 w 410"/>
                <a:gd name="T19" fmla="*/ 2147483647 h 90"/>
                <a:gd name="T20" fmla="*/ 2147483647 w 410"/>
                <a:gd name="T21" fmla="*/ 2147483647 h 90"/>
                <a:gd name="T22" fmla="*/ 2147483647 w 410"/>
                <a:gd name="T23" fmla="*/ 2147483647 h 90"/>
                <a:gd name="T24" fmla="*/ 2147483647 w 410"/>
                <a:gd name="T25" fmla="*/ 2147483647 h 90"/>
                <a:gd name="T26" fmla="*/ 2147483647 w 410"/>
                <a:gd name="T27" fmla="*/ 2147483647 h 90"/>
                <a:gd name="T28" fmla="*/ 2147483647 w 410"/>
                <a:gd name="T29" fmla="*/ 2147483647 h 90"/>
                <a:gd name="T30" fmla="*/ 0 w 410"/>
                <a:gd name="T31" fmla="*/ 2147483647 h 90"/>
                <a:gd name="T32" fmla="*/ 2147483647 w 410"/>
                <a:gd name="T33" fmla="*/ 2147483647 h 90"/>
                <a:gd name="T34" fmla="*/ 2147483647 w 410"/>
                <a:gd name="T35" fmla="*/ 2147483647 h 90"/>
                <a:gd name="T36" fmla="*/ 2147483647 w 410"/>
                <a:gd name="T37" fmla="*/ 2147483647 h 90"/>
                <a:gd name="T38" fmla="*/ 2147483647 w 410"/>
                <a:gd name="T39" fmla="*/ 2147483647 h 90"/>
                <a:gd name="T40" fmla="*/ 2147483647 w 410"/>
                <a:gd name="T41" fmla="*/ 2147483647 h 90"/>
                <a:gd name="T42" fmla="*/ 2147483647 w 410"/>
                <a:gd name="T43" fmla="*/ 2147483647 h 90"/>
                <a:gd name="T44" fmla="*/ 2147483647 w 410"/>
                <a:gd name="T45" fmla="*/ 2147483647 h 90"/>
                <a:gd name="T46" fmla="*/ 2147483647 w 410"/>
                <a:gd name="T47" fmla="*/ 0 h 90"/>
                <a:gd name="T48" fmla="*/ 2147483647 w 410"/>
                <a:gd name="T49" fmla="*/ 2147483647 h 90"/>
                <a:gd name="T50" fmla="*/ 2147483647 w 410"/>
                <a:gd name="T51" fmla="*/ 2147483647 h 9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10" h="90">
                  <a:moveTo>
                    <a:pt x="410" y="46"/>
                  </a:moveTo>
                  <a:lnTo>
                    <a:pt x="408" y="23"/>
                  </a:lnTo>
                  <a:lnTo>
                    <a:pt x="405" y="2"/>
                  </a:lnTo>
                  <a:lnTo>
                    <a:pt x="403" y="2"/>
                  </a:lnTo>
                  <a:lnTo>
                    <a:pt x="400" y="0"/>
                  </a:lnTo>
                  <a:lnTo>
                    <a:pt x="403" y="23"/>
                  </a:lnTo>
                  <a:lnTo>
                    <a:pt x="405" y="46"/>
                  </a:lnTo>
                  <a:lnTo>
                    <a:pt x="403" y="69"/>
                  </a:lnTo>
                  <a:lnTo>
                    <a:pt x="400" y="90"/>
                  </a:lnTo>
                  <a:lnTo>
                    <a:pt x="403" y="90"/>
                  </a:lnTo>
                  <a:lnTo>
                    <a:pt x="405" y="90"/>
                  </a:lnTo>
                  <a:lnTo>
                    <a:pt x="408" y="69"/>
                  </a:lnTo>
                  <a:lnTo>
                    <a:pt x="410" y="46"/>
                  </a:lnTo>
                  <a:close/>
                  <a:moveTo>
                    <a:pt x="5" y="2"/>
                  </a:moveTo>
                  <a:lnTo>
                    <a:pt x="3" y="23"/>
                  </a:lnTo>
                  <a:lnTo>
                    <a:pt x="0" y="46"/>
                  </a:lnTo>
                  <a:lnTo>
                    <a:pt x="3" y="69"/>
                  </a:lnTo>
                  <a:lnTo>
                    <a:pt x="5" y="90"/>
                  </a:lnTo>
                  <a:lnTo>
                    <a:pt x="8" y="90"/>
                  </a:lnTo>
                  <a:lnTo>
                    <a:pt x="10" y="90"/>
                  </a:lnTo>
                  <a:lnTo>
                    <a:pt x="8" y="69"/>
                  </a:lnTo>
                  <a:lnTo>
                    <a:pt x="5" y="46"/>
                  </a:lnTo>
                  <a:lnTo>
                    <a:pt x="8" y="23"/>
                  </a:lnTo>
                  <a:lnTo>
                    <a:pt x="10" y="0"/>
                  </a:lnTo>
                  <a:lnTo>
                    <a:pt x="8" y="2"/>
                  </a:lnTo>
                  <a:lnTo>
                    <a:pt x="5" y="2"/>
                  </a:lnTo>
                  <a:close/>
                </a:path>
              </a:pathLst>
            </a:custGeom>
            <a:solidFill>
              <a:srgbClr val="A7A6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2" name="Freeform 977"/>
            <p:cNvSpPr>
              <a:spLocks noEditPoints="1"/>
            </p:cNvSpPr>
            <p:nvPr/>
          </p:nvSpPr>
          <p:spPr bwMode="auto">
            <a:xfrm>
              <a:off x="1552" y="1401"/>
              <a:ext cx="405" cy="93"/>
            </a:xfrm>
            <a:custGeom>
              <a:avLst/>
              <a:gdLst>
                <a:gd name="T0" fmla="*/ 2147483647 w 405"/>
                <a:gd name="T1" fmla="*/ 2147483647 h 93"/>
                <a:gd name="T2" fmla="*/ 2147483647 w 405"/>
                <a:gd name="T3" fmla="*/ 2147483647 h 93"/>
                <a:gd name="T4" fmla="*/ 2147483647 w 405"/>
                <a:gd name="T5" fmla="*/ 2147483647 h 93"/>
                <a:gd name="T6" fmla="*/ 2147483647 w 405"/>
                <a:gd name="T7" fmla="*/ 0 h 93"/>
                <a:gd name="T8" fmla="*/ 2147483647 w 405"/>
                <a:gd name="T9" fmla="*/ 0 h 93"/>
                <a:gd name="T10" fmla="*/ 2147483647 w 405"/>
                <a:gd name="T11" fmla="*/ 2147483647 h 93"/>
                <a:gd name="T12" fmla="*/ 2147483647 w 405"/>
                <a:gd name="T13" fmla="*/ 2147483647 h 93"/>
                <a:gd name="T14" fmla="*/ 2147483647 w 405"/>
                <a:gd name="T15" fmla="*/ 2147483647 h 93"/>
                <a:gd name="T16" fmla="*/ 2147483647 w 405"/>
                <a:gd name="T17" fmla="*/ 2147483647 h 93"/>
                <a:gd name="T18" fmla="*/ 2147483647 w 405"/>
                <a:gd name="T19" fmla="*/ 2147483647 h 93"/>
                <a:gd name="T20" fmla="*/ 2147483647 w 405"/>
                <a:gd name="T21" fmla="*/ 2147483647 h 93"/>
                <a:gd name="T22" fmla="*/ 2147483647 w 405"/>
                <a:gd name="T23" fmla="*/ 2147483647 h 93"/>
                <a:gd name="T24" fmla="*/ 2147483647 w 405"/>
                <a:gd name="T25" fmla="*/ 2147483647 h 93"/>
                <a:gd name="T26" fmla="*/ 2147483647 w 405"/>
                <a:gd name="T27" fmla="*/ 2147483647 h 93"/>
                <a:gd name="T28" fmla="*/ 2147483647 w 405"/>
                <a:gd name="T29" fmla="*/ 2147483647 h 93"/>
                <a:gd name="T30" fmla="*/ 0 w 405"/>
                <a:gd name="T31" fmla="*/ 2147483647 h 93"/>
                <a:gd name="T32" fmla="*/ 2147483647 w 405"/>
                <a:gd name="T33" fmla="*/ 2147483647 h 93"/>
                <a:gd name="T34" fmla="*/ 2147483647 w 405"/>
                <a:gd name="T35" fmla="*/ 2147483647 h 93"/>
                <a:gd name="T36" fmla="*/ 2147483647 w 405"/>
                <a:gd name="T37" fmla="*/ 2147483647 h 93"/>
                <a:gd name="T38" fmla="*/ 2147483647 w 405"/>
                <a:gd name="T39" fmla="*/ 2147483647 h 93"/>
                <a:gd name="T40" fmla="*/ 2147483647 w 405"/>
                <a:gd name="T41" fmla="*/ 2147483647 h 93"/>
                <a:gd name="T42" fmla="*/ 2147483647 w 405"/>
                <a:gd name="T43" fmla="*/ 2147483647 h 93"/>
                <a:gd name="T44" fmla="*/ 2147483647 w 405"/>
                <a:gd name="T45" fmla="*/ 2147483647 h 93"/>
                <a:gd name="T46" fmla="*/ 2147483647 w 405"/>
                <a:gd name="T47" fmla="*/ 0 h 93"/>
                <a:gd name="T48" fmla="*/ 2147483647 w 405"/>
                <a:gd name="T49" fmla="*/ 0 h 93"/>
                <a:gd name="T50" fmla="*/ 2147483647 w 405"/>
                <a:gd name="T51" fmla="*/ 2147483647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05" h="93">
                  <a:moveTo>
                    <a:pt x="405" y="46"/>
                  </a:moveTo>
                  <a:lnTo>
                    <a:pt x="402" y="23"/>
                  </a:lnTo>
                  <a:lnTo>
                    <a:pt x="400" y="2"/>
                  </a:lnTo>
                  <a:lnTo>
                    <a:pt x="397" y="0"/>
                  </a:lnTo>
                  <a:lnTo>
                    <a:pt x="394" y="0"/>
                  </a:lnTo>
                  <a:lnTo>
                    <a:pt x="397" y="23"/>
                  </a:lnTo>
                  <a:lnTo>
                    <a:pt x="400" y="46"/>
                  </a:lnTo>
                  <a:lnTo>
                    <a:pt x="397" y="69"/>
                  </a:lnTo>
                  <a:lnTo>
                    <a:pt x="394" y="93"/>
                  </a:lnTo>
                  <a:lnTo>
                    <a:pt x="397" y="90"/>
                  </a:lnTo>
                  <a:lnTo>
                    <a:pt x="400" y="90"/>
                  </a:lnTo>
                  <a:lnTo>
                    <a:pt x="402" y="69"/>
                  </a:lnTo>
                  <a:lnTo>
                    <a:pt x="405" y="46"/>
                  </a:lnTo>
                  <a:close/>
                  <a:moveTo>
                    <a:pt x="5" y="2"/>
                  </a:moveTo>
                  <a:lnTo>
                    <a:pt x="2" y="23"/>
                  </a:lnTo>
                  <a:lnTo>
                    <a:pt x="0" y="46"/>
                  </a:lnTo>
                  <a:lnTo>
                    <a:pt x="2" y="69"/>
                  </a:lnTo>
                  <a:lnTo>
                    <a:pt x="5" y="90"/>
                  </a:lnTo>
                  <a:lnTo>
                    <a:pt x="7" y="90"/>
                  </a:lnTo>
                  <a:lnTo>
                    <a:pt x="10" y="93"/>
                  </a:lnTo>
                  <a:lnTo>
                    <a:pt x="7" y="69"/>
                  </a:lnTo>
                  <a:lnTo>
                    <a:pt x="5" y="46"/>
                  </a:lnTo>
                  <a:lnTo>
                    <a:pt x="7" y="23"/>
                  </a:lnTo>
                  <a:lnTo>
                    <a:pt x="10" y="0"/>
                  </a:lnTo>
                  <a:lnTo>
                    <a:pt x="7" y="0"/>
                  </a:lnTo>
                  <a:lnTo>
                    <a:pt x="5" y="2"/>
                  </a:lnTo>
                  <a:close/>
                </a:path>
              </a:pathLst>
            </a:custGeom>
            <a:solidFill>
              <a:srgbClr val="A7A6A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3" name="Freeform 978"/>
            <p:cNvSpPr>
              <a:spLocks noEditPoints="1"/>
            </p:cNvSpPr>
            <p:nvPr/>
          </p:nvSpPr>
          <p:spPr bwMode="auto">
            <a:xfrm>
              <a:off x="1554" y="1401"/>
              <a:ext cx="400" cy="93"/>
            </a:xfrm>
            <a:custGeom>
              <a:avLst/>
              <a:gdLst>
                <a:gd name="T0" fmla="*/ 2147483647 w 400"/>
                <a:gd name="T1" fmla="*/ 2147483647 h 93"/>
                <a:gd name="T2" fmla="*/ 2147483647 w 400"/>
                <a:gd name="T3" fmla="*/ 2147483647 h 93"/>
                <a:gd name="T4" fmla="*/ 2147483647 w 400"/>
                <a:gd name="T5" fmla="*/ 0 h 93"/>
                <a:gd name="T6" fmla="*/ 2147483647 w 400"/>
                <a:gd name="T7" fmla="*/ 0 h 93"/>
                <a:gd name="T8" fmla="*/ 2147483647 w 400"/>
                <a:gd name="T9" fmla="*/ 0 h 93"/>
                <a:gd name="T10" fmla="*/ 2147483647 w 400"/>
                <a:gd name="T11" fmla="*/ 2147483647 h 93"/>
                <a:gd name="T12" fmla="*/ 2147483647 w 400"/>
                <a:gd name="T13" fmla="*/ 2147483647 h 93"/>
                <a:gd name="T14" fmla="*/ 2147483647 w 400"/>
                <a:gd name="T15" fmla="*/ 2147483647 h 93"/>
                <a:gd name="T16" fmla="*/ 2147483647 w 400"/>
                <a:gd name="T17" fmla="*/ 2147483647 h 93"/>
                <a:gd name="T18" fmla="*/ 2147483647 w 400"/>
                <a:gd name="T19" fmla="*/ 2147483647 h 93"/>
                <a:gd name="T20" fmla="*/ 2147483647 w 400"/>
                <a:gd name="T21" fmla="*/ 2147483647 h 93"/>
                <a:gd name="T22" fmla="*/ 2147483647 w 400"/>
                <a:gd name="T23" fmla="*/ 2147483647 h 93"/>
                <a:gd name="T24" fmla="*/ 2147483647 w 400"/>
                <a:gd name="T25" fmla="*/ 2147483647 h 93"/>
                <a:gd name="T26" fmla="*/ 2147483647 w 400"/>
                <a:gd name="T27" fmla="*/ 0 h 93"/>
                <a:gd name="T28" fmla="*/ 2147483647 w 400"/>
                <a:gd name="T29" fmla="*/ 2147483647 h 93"/>
                <a:gd name="T30" fmla="*/ 0 w 400"/>
                <a:gd name="T31" fmla="*/ 2147483647 h 93"/>
                <a:gd name="T32" fmla="*/ 2147483647 w 400"/>
                <a:gd name="T33" fmla="*/ 2147483647 h 93"/>
                <a:gd name="T34" fmla="*/ 2147483647 w 400"/>
                <a:gd name="T35" fmla="*/ 2147483647 h 93"/>
                <a:gd name="T36" fmla="*/ 2147483647 w 400"/>
                <a:gd name="T37" fmla="*/ 2147483647 h 93"/>
                <a:gd name="T38" fmla="*/ 2147483647 w 400"/>
                <a:gd name="T39" fmla="*/ 2147483647 h 93"/>
                <a:gd name="T40" fmla="*/ 2147483647 w 400"/>
                <a:gd name="T41" fmla="*/ 2147483647 h 93"/>
                <a:gd name="T42" fmla="*/ 2147483647 w 400"/>
                <a:gd name="T43" fmla="*/ 2147483647 h 93"/>
                <a:gd name="T44" fmla="*/ 2147483647 w 400"/>
                <a:gd name="T45" fmla="*/ 2147483647 h 93"/>
                <a:gd name="T46" fmla="*/ 2147483647 w 400"/>
                <a:gd name="T47" fmla="*/ 0 h 93"/>
                <a:gd name="T48" fmla="*/ 2147483647 w 400"/>
                <a:gd name="T49" fmla="*/ 0 h 93"/>
                <a:gd name="T50" fmla="*/ 2147483647 w 400"/>
                <a:gd name="T51" fmla="*/ 0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00" h="93">
                  <a:moveTo>
                    <a:pt x="400" y="46"/>
                  </a:moveTo>
                  <a:lnTo>
                    <a:pt x="398" y="23"/>
                  </a:lnTo>
                  <a:lnTo>
                    <a:pt x="395" y="0"/>
                  </a:lnTo>
                  <a:lnTo>
                    <a:pt x="392" y="0"/>
                  </a:lnTo>
                  <a:lnTo>
                    <a:pt x="390" y="0"/>
                  </a:lnTo>
                  <a:lnTo>
                    <a:pt x="392" y="23"/>
                  </a:lnTo>
                  <a:lnTo>
                    <a:pt x="395" y="46"/>
                  </a:lnTo>
                  <a:lnTo>
                    <a:pt x="392" y="69"/>
                  </a:lnTo>
                  <a:lnTo>
                    <a:pt x="390" y="93"/>
                  </a:lnTo>
                  <a:lnTo>
                    <a:pt x="392" y="93"/>
                  </a:lnTo>
                  <a:lnTo>
                    <a:pt x="395" y="90"/>
                  </a:lnTo>
                  <a:lnTo>
                    <a:pt x="398" y="69"/>
                  </a:lnTo>
                  <a:lnTo>
                    <a:pt x="400" y="46"/>
                  </a:lnTo>
                  <a:close/>
                  <a:moveTo>
                    <a:pt x="5" y="0"/>
                  </a:moveTo>
                  <a:lnTo>
                    <a:pt x="3" y="23"/>
                  </a:lnTo>
                  <a:lnTo>
                    <a:pt x="0" y="46"/>
                  </a:lnTo>
                  <a:lnTo>
                    <a:pt x="3" y="69"/>
                  </a:lnTo>
                  <a:lnTo>
                    <a:pt x="5" y="90"/>
                  </a:lnTo>
                  <a:lnTo>
                    <a:pt x="8" y="93"/>
                  </a:lnTo>
                  <a:lnTo>
                    <a:pt x="10" y="93"/>
                  </a:lnTo>
                  <a:lnTo>
                    <a:pt x="8" y="69"/>
                  </a:lnTo>
                  <a:lnTo>
                    <a:pt x="5" y="46"/>
                  </a:lnTo>
                  <a:lnTo>
                    <a:pt x="8" y="23"/>
                  </a:lnTo>
                  <a:lnTo>
                    <a:pt x="10" y="0"/>
                  </a:lnTo>
                  <a:lnTo>
                    <a:pt x="8" y="0"/>
                  </a:lnTo>
                  <a:lnTo>
                    <a:pt x="5" y="0"/>
                  </a:lnTo>
                  <a:close/>
                </a:path>
              </a:pathLst>
            </a:custGeom>
            <a:solidFill>
              <a:srgbClr val="A7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4" name="Freeform 979"/>
            <p:cNvSpPr>
              <a:spLocks noEditPoints="1"/>
            </p:cNvSpPr>
            <p:nvPr/>
          </p:nvSpPr>
          <p:spPr bwMode="auto">
            <a:xfrm>
              <a:off x="1557" y="1401"/>
              <a:ext cx="395" cy="93"/>
            </a:xfrm>
            <a:custGeom>
              <a:avLst/>
              <a:gdLst>
                <a:gd name="T0" fmla="*/ 2147483647 w 395"/>
                <a:gd name="T1" fmla="*/ 2147483647 h 93"/>
                <a:gd name="T2" fmla="*/ 2147483647 w 395"/>
                <a:gd name="T3" fmla="*/ 2147483647 h 93"/>
                <a:gd name="T4" fmla="*/ 2147483647 w 395"/>
                <a:gd name="T5" fmla="*/ 0 h 93"/>
                <a:gd name="T6" fmla="*/ 2147483647 w 395"/>
                <a:gd name="T7" fmla="*/ 0 h 93"/>
                <a:gd name="T8" fmla="*/ 2147483647 w 395"/>
                <a:gd name="T9" fmla="*/ 0 h 93"/>
                <a:gd name="T10" fmla="*/ 2147483647 w 395"/>
                <a:gd name="T11" fmla="*/ 2147483647 h 93"/>
                <a:gd name="T12" fmla="*/ 2147483647 w 395"/>
                <a:gd name="T13" fmla="*/ 2147483647 h 93"/>
                <a:gd name="T14" fmla="*/ 2147483647 w 395"/>
                <a:gd name="T15" fmla="*/ 2147483647 h 93"/>
                <a:gd name="T16" fmla="*/ 2147483647 w 395"/>
                <a:gd name="T17" fmla="*/ 2147483647 h 93"/>
                <a:gd name="T18" fmla="*/ 2147483647 w 395"/>
                <a:gd name="T19" fmla="*/ 2147483647 h 93"/>
                <a:gd name="T20" fmla="*/ 2147483647 w 395"/>
                <a:gd name="T21" fmla="*/ 2147483647 h 93"/>
                <a:gd name="T22" fmla="*/ 2147483647 w 395"/>
                <a:gd name="T23" fmla="*/ 2147483647 h 93"/>
                <a:gd name="T24" fmla="*/ 2147483647 w 395"/>
                <a:gd name="T25" fmla="*/ 2147483647 h 93"/>
                <a:gd name="T26" fmla="*/ 2147483647 w 395"/>
                <a:gd name="T27" fmla="*/ 0 h 93"/>
                <a:gd name="T28" fmla="*/ 2147483647 w 395"/>
                <a:gd name="T29" fmla="*/ 2147483647 h 93"/>
                <a:gd name="T30" fmla="*/ 0 w 395"/>
                <a:gd name="T31" fmla="*/ 2147483647 h 93"/>
                <a:gd name="T32" fmla="*/ 2147483647 w 395"/>
                <a:gd name="T33" fmla="*/ 2147483647 h 93"/>
                <a:gd name="T34" fmla="*/ 2147483647 w 395"/>
                <a:gd name="T35" fmla="*/ 2147483647 h 93"/>
                <a:gd name="T36" fmla="*/ 2147483647 w 395"/>
                <a:gd name="T37" fmla="*/ 2147483647 h 93"/>
                <a:gd name="T38" fmla="*/ 2147483647 w 395"/>
                <a:gd name="T39" fmla="*/ 2147483647 h 93"/>
                <a:gd name="T40" fmla="*/ 2147483647 w 395"/>
                <a:gd name="T41" fmla="*/ 2147483647 h 93"/>
                <a:gd name="T42" fmla="*/ 2147483647 w 395"/>
                <a:gd name="T43" fmla="*/ 2147483647 h 93"/>
                <a:gd name="T44" fmla="*/ 2147483647 w 395"/>
                <a:gd name="T45" fmla="*/ 2147483647 h 93"/>
                <a:gd name="T46" fmla="*/ 2147483647 w 395"/>
                <a:gd name="T47" fmla="*/ 0 h 93"/>
                <a:gd name="T48" fmla="*/ 2147483647 w 395"/>
                <a:gd name="T49" fmla="*/ 0 h 93"/>
                <a:gd name="T50" fmla="*/ 2147483647 w 395"/>
                <a:gd name="T51" fmla="*/ 0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5" h="93">
                  <a:moveTo>
                    <a:pt x="395" y="46"/>
                  </a:moveTo>
                  <a:lnTo>
                    <a:pt x="392" y="23"/>
                  </a:lnTo>
                  <a:lnTo>
                    <a:pt x="389" y="0"/>
                  </a:lnTo>
                  <a:lnTo>
                    <a:pt x="387" y="0"/>
                  </a:lnTo>
                  <a:lnTo>
                    <a:pt x="384" y="0"/>
                  </a:lnTo>
                  <a:lnTo>
                    <a:pt x="387" y="23"/>
                  </a:lnTo>
                  <a:lnTo>
                    <a:pt x="389" y="46"/>
                  </a:lnTo>
                  <a:lnTo>
                    <a:pt x="387" y="69"/>
                  </a:lnTo>
                  <a:lnTo>
                    <a:pt x="384" y="93"/>
                  </a:lnTo>
                  <a:lnTo>
                    <a:pt x="387" y="93"/>
                  </a:lnTo>
                  <a:lnTo>
                    <a:pt x="389" y="93"/>
                  </a:lnTo>
                  <a:lnTo>
                    <a:pt x="392" y="69"/>
                  </a:lnTo>
                  <a:lnTo>
                    <a:pt x="395" y="46"/>
                  </a:lnTo>
                  <a:close/>
                  <a:moveTo>
                    <a:pt x="5" y="0"/>
                  </a:moveTo>
                  <a:lnTo>
                    <a:pt x="2" y="23"/>
                  </a:lnTo>
                  <a:lnTo>
                    <a:pt x="0" y="46"/>
                  </a:lnTo>
                  <a:lnTo>
                    <a:pt x="2" y="69"/>
                  </a:lnTo>
                  <a:lnTo>
                    <a:pt x="5" y="93"/>
                  </a:lnTo>
                  <a:lnTo>
                    <a:pt x="7" y="93"/>
                  </a:lnTo>
                  <a:lnTo>
                    <a:pt x="10" y="93"/>
                  </a:lnTo>
                  <a:lnTo>
                    <a:pt x="7" y="69"/>
                  </a:lnTo>
                  <a:lnTo>
                    <a:pt x="5" y="46"/>
                  </a:lnTo>
                  <a:lnTo>
                    <a:pt x="7" y="23"/>
                  </a:lnTo>
                  <a:lnTo>
                    <a:pt x="10" y="0"/>
                  </a:lnTo>
                  <a:lnTo>
                    <a:pt x="7" y="0"/>
                  </a:lnTo>
                  <a:lnTo>
                    <a:pt x="5" y="0"/>
                  </a:lnTo>
                  <a:close/>
                </a:path>
              </a:pathLst>
            </a:custGeom>
            <a:solidFill>
              <a:srgbClr val="A7A7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5" name="Freeform 980"/>
            <p:cNvSpPr>
              <a:spLocks noEditPoints="1"/>
            </p:cNvSpPr>
            <p:nvPr/>
          </p:nvSpPr>
          <p:spPr bwMode="auto">
            <a:xfrm>
              <a:off x="1559" y="1401"/>
              <a:ext cx="390" cy="93"/>
            </a:xfrm>
            <a:custGeom>
              <a:avLst/>
              <a:gdLst>
                <a:gd name="T0" fmla="*/ 2147483647 w 390"/>
                <a:gd name="T1" fmla="*/ 2147483647 h 93"/>
                <a:gd name="T2" fmla="*/ 2147483647 w 390"/>
                <a:gd name="T3" fmla="*/ 2147483647 h 93"/>
                <a:gd name="T4" fmla="*/ 2147483647 w 390"/>
                <a:gd name="T5" fmla="*/ 0 h 93"/>
                <a:gd name="T6" fmla="*/ 2147483647 w 390"/>
                <a:gd name="T7" fmla="*/ 0 h 93"/>
                <a:gd name="T8" fmla="*/ 2147483647 w 390"/>
                <a:gd name="T9" fmla="*/ 0 h 93"/>
                <a:gd name="T10" fmla="*/ 2147483647 w 390"/>
                <a:gd name="T11" fmla="*/ 2147483647 h 93"/>
                <a:gd name="T12" fmla="*/ 2147483647 w 390"/>
                <a:gd name="T13" fmla="*/ 2147483647 h 93"/>
                <a:gd name="T14" fmla="*/ 2147483647 w 390"/>
                <a:gd name="T15" fmla="*/ 2147483647 h 93"/>
                <a:gd name="T16" fmla="*/ 2147483647 w 390"/>
                <a:gd name="T17" fmla="*/ 2147483647 h 93"/>
                <a:gd name="T18" fmla="*/ 2147483647 w 390"/>
                <a:gd name="T19" fmla="*/ 2147483647 h 93"/>
                <a:gd name="T20" fmla="*/ 2147483647 w 390"/>
                <a:gd name="T21" fmla="*/ 2147483647 h 93"/>
                <a:gd name="T22" fmla="*/ 2147483647 w 390"/>
                <a:gd name="T23" fmla="*/ 2147483647 h 93"/>
                <a:gd name="T24" fmla="*/ 2147483647 w 390"/>
                <a:gd name="T25" fmla="*/ 2147483647 h 93"/>
                <a:gd name="T26" fmla="*/ 2147483647 w 390"/>
                <a:gd name="T27" fmla="*/ 0 h 93"/>
                <a:gd name="T28" fmla="*/ 2147483647 w 390"/>
                <a:gd name="T29" fmla="*/ 2147483647 h 93"/>
                <a:gd name="T30" fmla="*/ 0 w 390"/>
                <a:gd name="T31" fmla="*/ 2147483647 h 93"/>
                <a:gd name="T32" fmla="*/ 2147483647 w 390"/>
                <a:gd name="T33" fmla="*/ 2147483647 h 93"/>
                <a:gd name="T34" fmla="*/ 2147483647 w 390"/>
                <a:gd name="T35" fmla="*/ 2147483647 h 93"/>
                <a:gd name="T36" fmla="*/ 2147483647 w 390"/>
                <a:gd name="T37" fmla="*/ 2147483647 h 93"/>
                <a:gd name="T38" fmla="*/ 2147483647 w 390"/>
                <a:gd name="T39" fmla="*/ 2147483647 h 93"/>
                <a:gd name="T40" fmla="*/ 2147483647 w 390"/>
                <a:gd name="T41" fmla="*/ 2147483647 h 93"/>
                <a:gd name="T42" fmla="*/ 2147483647 w 390"/>
                <a:gd name="T43" fmla="*/ 2147483647 h 93"/>
                <a:gd name="T44" fmla="*/ 2147483647 w 390"/>
                <a:gd name="T45" fmla="*/ 2147483647 h 93"/>
                <a:gd name="T46" fmla="*/ 2147483647 w 390"/>
                <a:gd name="T47" fmla="*/ 0 h 93"/>
                <a:gd name="T48" fmla="*/ 2147483647 w 390"/>
                <a:gd name="T49" fmla="*/ 0 h 93"/>
                <a:gd name="T50" fmla="*/ 2147483647 w 390"/>
                <a:gd name="T51" fmla="*/ 0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0" h="93">
                  <a:moveTo>
                    <a:pt x="390" y="46"/>
                  </a:moveTo>
                  <a:lnTo>
                    <a:pt x="387" y="23"/>
                  </a:lnTo>
                  <a:lnTo>
                    <a:pt x="385" y="0"/>
                  </a:lnTo>
                  <a:lnTo>
                    <a:pt x="382" y="0"/>
                  </a:lnTo>
                  <a:lnTo>
                    <a:pt x="380" y="0"/>
                  </a:lnTo>
                  <a:lnTo>
                    <a:pt x="382" y="23"/>
                  </a:lnTo>
                  <a:lnTo>
                    <a:pt x="385" y="46"/>
                  </a:lnTo>
                  <a:lnTo>
                    <a:pt x="382" y="69"/>
                  </a:lnTo>
                  <a:lnTo>
                    <a:pt x="380" y="93"/>
                  </a:lnTo>
                  <a:lnTo>
                    <a:pt x="382" y="93"/>
                  </a:lnTo>
                  <a:lnTo>
                    <a:pt x="385" y="93"/>
                  </a:lnTo>
                  <a:lnTo>
                    <a:pt x="387" y="69"/>
                  </a:lnTo>
                  <a:lnTo>
                    <a:pt x="390" y="46"/>
                  </a:lnTo>
                  <a:close/>
                  <a:moveTo>
                    <a:pt x="5" y="0"/>
                  </a:moveTo>
                  <a:lnTo>
                    <a:pt x="3" y="23"/>
                  </a:lnTo>
                  <a:lnTo>
                    <a:pt x="0" y="46"/>
                  </a:lnTo>
                  <a:lnTo>
                    <a:pt x="3" y="69"/>
                  </a:lnTo>
                  <a:lnTo>
                    <a:pt x="5" y="93"/>
                  </a:lnTo>
                  <a:lnTo>
                    <a:pt x="8" y="93"/>
                  </a:lnTo>
                  <a:lnTo>
                    <a:pt x="11" y="93"/>
                  </a:lnTo>
                  <a:lnTo>
                    <a:pt x="8" y="69"/>
                  </a:lnTo>
                  <a:lnTo>
                    <a:pt x="5" y="46"/>
                  </a:lnTo>
                  <a:lnTo>
                    <a:pt x="8" y="23"/>
                  </a:lnTo>
                  <a:lnTo>
                    <a:pt x="11" y="0"/>
                  </a:lnTo>
                  <a:lnTo>
                    <a:pt x="8" y="0"/>
                  </a:lnTo>
                  <a:lnTo>
                    <a:pt x="5" y="0"/>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6" name="Freeform 981"/>
            <p:cNvSpPr>
              <a:spLocks noEditPoints="1"/>
            </p:cNvSpPr>
            <p:nvPr/>
          </p:nvSpPr>
          <p:spPr bwMode="auto">
            <a:xfrm>
              <a:off x="1562" y="1401"/>
              <a:ext cx="384" cy="93"/>
            </a:xfrm>
            <a:custGeom>
              <a:avLst/>
              <a:gdLst>
                <a:gd name="T0" fmla="*/ 2147483647 w 384"/>
                <a:gd name="T1" fmla="*/ 2147483647 h 93"/>
                <a:gd name="T2" fmla="*/ 2147483647 w 384"/>
                <a:gd name="T3" fmla="*/ 2147483647 h 93"/>
                <a:gd name="T4" fmla="*/ 2147483647 w 384"/>
                <a:gd name="T5" fmla="*/ 0 h 93"/>
                <a:gd name="T6" fmla="*/ 2147483647 w 384"/>
                <a:gd name="T7" fmla="*/ 0 h 93"/>
                <a:gd name="T8" fmla="*/ 2147483647 w 384"/>
                <a:gd name="T9" fmla="*/ 0 h 93"/>
                <a:gd name="T10" fmla="*/ 2147483647 w 384"/>
                <a:gd name="T11" fmla="*/ 2147483647 h 93"/>
                <a:gd name="T12" fmla="*/ 2147483647 w 384"/>
                <a:gd name="T13" fmla="*/ 2147483647 h 93"/>
                <a:gd name="T14" fmla="*/ 2147483647 w 384"/>
                <a:gd name="T15" fmla="*/ 2147483647 h 93"/>
                <a:gd name="T16" fmla="*/ 2147483647 w 384"/>
                <a:gd name="T17" fmla="*/ 2147483647 h 93"/>
                <a:gd name="T18" fmla="*/ 2147483647 w 384"/>
                <a:gd name="T19" fmla="*/ 2147483647 h 93"/>
                <a:gd name="T20" fmla="*/ 2147483647 w 384"/>
                <a:gd name="T21" fmla="*/ 2147483647 h 93"/>
                <a:gd name="T22" fmla="*/ 2147483647 w 384"/>
                <a:gd name="T23" fmla="*/ 2147483647 h 93"/>
                <a:gd name="T24" fmla="*/ 2147483647 w 384"/>
                <a:gd name="T25" fmla="*/ 2147483647 h 93"/>
                <a:gd name="T26" fmla="*/ 2147483647 w 384"/>
                <a:gd name="T27" fmla="*/ 0 h 93"/>
                <a:gd name="T28" fmla="*/ 2147483647 w 384"/>
                <a:gd name="T29" fmla="*/ 2147483647 h 93"/>
                <a:gd name="T30" fmla="*/ 0 w 384"/>
                <a:gd name="T31" fmla="*/ 2147483647 h 93"/>
                <a:gd name="T32" fmla="*/ 2147483647 w 384"/>
                <a:gd name="T33" fmla="*/ 2147483647 h 93"/>
                <a:gd name="T34" fmla="*/ 2147483647 w 384"/>
                <a:gd name="T35" fmla="*/ 2147483647 h 93"/>
                <a:gd name="T36" fmla="*/ 2147483647 w 384"/>
                <a:gd name="T37" fmla="*/ 2147483647 h 93"/>
                <a:gd name="T38" fmla="*/ 2147483647 w 384"/>
                <a:gd name="T39" fmla="*/ 2147483647 h 93"/>
                <a:gd name="T40" fmla="*/ 2147483647 w 384"/>
                <a:gd name="T41" fmla="*/ 2147483647 h 93"/>
                <a:gd name="T42" fmla="*/ 2147483647 w 384"/>
                <a:gd name="T43" fmla="*/ 2147483647 h 93"/>
                <a:gd name="T44" fmla="*/ 2147483647 w 384"/>
                <a:gd name="T45" fmla="*/ 2147483647 h 93"/>
                <a:gd name="T46" fmla="*/ 2147483647 w 384"/>
                <a:gd name="T47" fmla="*/ 0 h 93"/>
                <a:gd name="T48" fmla="*/ 2147483647 w 384"/>
                <a:gd name="T49" fmla="*/ 0 h 93"/>
                <a:gd name="T50" fmla="*/ 2147483647 w 384"/>
                <a:gd name="T51" fmla="*/ 0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4" h="93">
                  <a:moveTo>
                    <a:pt x="384" y="46"/>
                  </a:moveTo>
                  <a:lnTo>
                    <a:pt x="382" y="23"/>
                  </a:lnTo>
                  <a:lnTo>
                    <a:pt x="379" y="0"/>
                  </a:lnTo>
                  <a:lnTo>
                    <a:pt x="377" y="0"/>
                  </a:lnTo>
                  <a:lnTo>
                    <a:pt x="374" y="0"/>
                  </a:lnTo>
                  <a:lnTo>
                    <a:pt x="377" y="23"/>
                  </a:lnTo>
                  <a:lnTo>
                    <a:pt x="379" y="46"/>
                  </a:lnTo>
                  <a:lnTo>
                    <a:pt x="377" y="69"/>
                  </a:lnTo>
                  <a:lnTo>
                    <a:pt x="374" y="93"/>
                  </a:lnTo>
                  <a:lnTo>
                    <a:pt x="377" y="93"/>
                  </a:lnTo>
                  <a:lnTo>
                    <a:pt x="379" y="93"/>
                  </a:lnTo>
                  <a:lnTo>
                    <a:pt x="382" y="69"/>
                  </a:lnTo>
                  <a:lnTo>
                    <a:pt x="384" y="46"/>
                  </a:lnTo>
                  <a:close/>
                  <a:moveTo>
                    <a:pt x="5" y="0"/>
                  </a:moveTo>
                  <a:lnTo>
                    <a:pt x="2" y="23"/>
                  </a:lnTo>
                  <a:lnTo>
                    <a:pt x="0" y="46"/>
                  </a:lnTo>
                  <a:lnTo>
                    <a:pt x="2" y="69"/>
                  </a:lnTo>
                  <a:lnTo>
                    <a:pt x="5" y="93"/>
                  </a:lnTo>
                  <a:lnTo>
                    <a:pt x="8" y="93"/>
                  </a:lnTo>
                  <a:lnTo>
                    <a:pt x="13" y="93"/>
                  </a:lnTo>
                  <a:lnTo>
                    <a:pt x="8" y="69"/>
                  </a:lnTo>
                  <a:lnTo>
                    <a:pt x="5" y="46"/>
                  </a:lnTo>
                  <a:lnTo>
                    <a:pt x="8" y="23"/>
                  </a:lnTo>
                  <a:lnTo>
                    <a:pt x="13" y="0"/>
                  </a:lnTo>
                  <a:lnTo>
                    <a:pt x="8" y="0"/>
                  </a:lnTo>
                  <a:lnTo>
                    <a:pt x="5" y="0"/>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7" name="Freeform 982"/>
            <p:cNvSpPr>
              <a:spLocks noEditPoints="1"/>
            </p:cNvSpPr>
            <p:nvPr/>
          </p:nvSpPr>
          <p:spPr bwMode="auto">
            <a:xfrm>
              <a:off x="1564" y="1401"/>
              <a:ext cx="380" cy="93"/>
            </a:xfrm>
            <a:custGeom>
              <a:avLst/>
              <a:gdLst>
                <a:gd name="T0" fmla="*/ 2147483647 w 380"/>
                <a:gd name="T1" fmla="*/ 2147483647 h 93"/>
                <a:gd name="T2" fmla="*/ 2147483647 w 380"/>
                <a:gd name="T3" fmla="*/ 2147483647 h 93"/>
                <a:gd name="T4" fmla="*/ 2147483647 w 380"/>
                <a:gd name="T5" fmla="*/ 0 h 93"/>
                <a:gd name="T6" fmla="*/ 2147483647 w 380"/>
                <a:gd name="T7" fmla="*/ 0 h 93"/>
                <a:gd name="T8" fmla="*/ 2147483647 w 380"/>
                <a:gd name="T9" fmla="*/ 0 h 93"/>
                <a:gd name="T10" fmla="*/ 2147483647 w 380"/>
                <a:gd name="T11" fmla="*/ 2147483647 h 93"/>
                <a:gd name="T12" fmla="*/ 2147483647 w 380"/>
                <a:gd name="T13" fmla="*/ 2147483647 h 93"/>
                <a:gd name="T14" fmla="*/ 2147483647 w 380"/>
                <a:gd name="T15" fmla="*/ 2147483647 h 93"/>
                <a:gd name="T16" fmla="*/ 2147483647 w 380"/>
                <a:gd name="T17" fmla="*/ 2147483647 h 93"/>
                <a:gd name="T18" fmla="*/ 2147483647 w 380"/>
                <a:gd name="T19" fmla="*/ 2147483647 h 93"/>
                <a:gd name="T20" fmla="*/ 2147483647 w 380"/>
                <a:gd name="T21" fmla="*/ 2147483647 h 93"/>
                <a:gd name="T22" fmla="*/ 2147483647 w 380"/>
                <a:gd name="T23" fmla="*/ 2147483647 h 93"/>
                <a:gd name="T24" fmla="*/ 2147483647 w 380"/>
                <a:gd name="T25" fmla="*/ 2147483647 h 93"/>
                <a:gd name="T26" fmla="*/ 2147483647 w 380"/>
                <a:gd name="T27" fmla="*/ 0 h 93"/>
                <a:gd name="T28" fmla="*/ 2147483647 w 380"/>
                <a:gd name="T29" fmla="*/ 2147483647 h 93"/>
                <a:gd name="T30" fmla="*/ 0 w 380"/>
                <a:gd name="T31" fmla="*/ 2147483647 h 93"/>
                <a:gd name="T32" fmla="*/ 2147483647 w 380"/>
                <a:gd name="T33" fmla="*/ 2147483647 h 93"/>
                <a:gd name="T34" fmla="*/ 2147483647 w 380"/>
                <a:gd name="T35" fmla="*/ 2147483647 h 93"/>
                <a:gd name="T36" fmla="*/ 2147483647 w 380"/>
                <a:gd name="T37" fmla="*/ 2147483647 h 93"/>
                <a:gd name="T38" fmla="*/ 2147483647 w 380"/>
                <a:gd name="T39" fmla="*/ 2147483647 h 93"/>
                <a:gd name="T40" fmla="*/ 2147483647 w 380"/>
                <a:gd name="T41" fmla="*/ 2147483647 h 93"/>
                <a:gd name="T42" fmla="*/ 2147483647 w 380"/>
                <a:gd name="T43" fmla="*/ 2147483647 h 93"/>
                <a:gd name="T44" fmla="*/ 2147483647 w 380"/>
                <a:gd name="T45" fmla="*/ 2147483647 h 93"/>
                <a:gd name="T46" fmla="*/ 2147483647 w 380"/>
                <a:gd name="T47" fmla="*/ 0 h 93"/>
                <a:gd name="T48" fmla="*/ 2147483647 w 380"/>
                <a:gd name="T49" fmla="*/ 0 h 93"/>
                <a:gd name="T50" fmla="*/ 2147483647 w 380"/>
                <a:gd name="T51" fmla="*/ 0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0" h="93">
                  <a:moveTo>
                    <a:pt x="380" y="46"/>
                  </a:moveTo>
                  <a:lnTo>
                    <a:pt x="377" y="23"/>
                  </a:lnTo>
                  <a:lnTo>
                    <a:pt x="375" y="0"/>
                  </a:lnTo>
                  <a:lnTo>
                    <a:pt x="372" y="0"/>
                  </a:lnTo>
                  <a:lnTo>
                    <a:pt x="370" y="0"/>
                  </a:lnTo>
                  <a:lnTo>
                    <a:pt x="372" y="23"/>
                  </a:lnTo>
                  <a:lnTo>
                    <a:pt x="375" y="46"/>
                  </a:lnTo>
                  <a:lnTo>
                    <a:pt x="372" y="69"/>
                  </a:lnTo>
                  <a:lnTo>
                    <a:pt x="370" y="93"/>
                  </a:lnTo>
                  <a:lnTo>
                    <a:pt x="372" y="93"/>
                  </a:lnTo>
                  <a:lnTo>
                    <a:pt x="375" y="93"/>
                  </a:lnTo>
                  <a:lnTo>
                    <a:pt x="377" y="69"/>
                  </a:lnTo>
                  <a:lnTo>
                    <a:pt x="380" y="46"/>
                  </a:lnTo>
                  <a:close/>
                  <a:moveTo>
                    <a:pt x="6" y="0"/>
                  </a:moveTo>
                  <a:lnTo>
                    <a:pt x="3" y="23"/>
                  </a:lnTo>
                  <a:lnTo>
                    <a:pt x="0" y="46"/>
                  </a:lnTo>
                  <a:lnTo>
                    <a:pt x="3" y="69"/>
                  </a:lnTo>
                  <a:lnTo>
                    <a:pt x="6" y="93"/>
                  </a:lnTo>
                  <a:lnTo>
                    <a:pt x="11" y="93"/>
                  </a:lnTo>
                  <a:lnTo>
                    <a:pt x="13" y="93"/>
                  </a:lnTo>
                  <a:lnTo>
                    <a:pt x="8" y="69"/>
                  </a:lnTo>
                  <a:lnTo>
                    <a:pt x="6" y="46"/>
                  </a:lnTo>
                  <a:lnTo>
                    <a:pt x="8" y="23"/>
                  </a:lnTo>
                  <a:lnTo>
                    <a:pt x="13" y="0"/>
                  </a:lnTo>
                  <a:lnTo>
                    <a:pt x="11" y="0"/>
                  </a:lnTo>
                  <a:lnTo>
                    <a:pt x="6" y="0"/>
                  </a:lnTo>
                  <a:close/>
                </a:path>
              </a:pathLst>
            </a:custGeom>
            <a:solidFill>
              <a:srgbClr val="A8A8A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8" name="Freeform 983"/>
            <p:cNvSpPr>
              <a:spLocks noEditPoints="1"/>
            </p:cNvSpPr>
            <p:nvPr/>
          </p:nvSpPr>
          <p:spPr bwMode="auto">
            <a:xfrm>
              <a:off x="1567" y="1401"/>
              <a:ext cx="374" cy="93"/>
            </a:xfrm>
            <a:custGeom>
              <a:avLst/>
              <a:gdLst>
                <a:gd name="T0" fmla="*/ 2147483647 w 374"/>
                <a:gd name="T1" fmla="*/ 2147483647 h 93"/>
                <a:gd name="T2" fmla="*/ 2147483647 w 374"/>
                <a:gd name="T3" fmla="*/ 2147483647 h 93"/>
                <a:gd name="T4" fmla="*/ 2147483647 w 374"/>
                <a:gd name="T5" fmla="*/ 0 h 93"/>
                <a:gd name="T6" fmla="*/ 2147483647 w 374"/>
                <a:gd name="T7" fmla="*/ 0 h 93"/>
                <a:gd name="T8" fmla="*/ 2147483647 w 374"/>
                <a:gd name="T9" fmla="*/ 0 h 93"/>
                <a:gd name="T10" fmla="*/ 2147483647 w 374"/>
                <a:gd name="T11" fmla="*/ 2147483647 h 93"/>
                <a:gd name="T12" fmla="*/ 2147483647 w 374"/>
                <a:gd name="T13" fmla="*/ 2147483647 h 93"/>
                <a:gd name="T14" fmla="*/ 2147483647 w 374"/>
                <a:gd name="T15" fmla="*/ 2147483647 h 93"/>
                <a:gd name="T16" fmla="*/ 2147483647 w 374"/>
                <a:gd name="T17" fmla="*/ 2147483647 h 93"/>
                <a:gd name="T18" fmla="*/ 2147483647 w 374"/>
                <a:gd name="T19" fmla="*/ 2147483647 h 93"/>
                <a:gd name="T20" fmla="*/ 2147483647 w 374"/>
                <a:gd name="T21" fmla="*/ 2147483647 h 93"/>
                <a:gd name="T22" fmla="*/ 2147483647 w 374"/>
                <a:gd name="T23" fmla="*/ 2147483647 h 93"/>
                <a:gd name="T24" fmla="*/ 2147483647 w 374"/>
                <a:gd name="T25" fmla="*/ 2147483647 h 93"/>
                <a:gd name="T26" fmla="*/ 2147483647 w 374"/>
                <a:gd name="T27" fmla="*/ 0 h 93"/>
                <a:gd name="T28" fmla="*/ 2147483647 w 374"/>
                <a:gd name="T29" fmla="*/ 2147483647 h 93"/>
                <a:gd name="T30" fmla="*/ 0 w 374"/>
                <a:gd name="T31" fmla="*/ 2147483647 h 93"/>
                <a:gd name="T32" fmla="*/ 2147483647 w 374"/>
                <a:gd name="T33" fmla="*/ 2147483647 h 93"/>
                <a:gd name="T34" fmla="*/ 2147483647 w 374"/>
                <a:gd name="T35" fmla="*/ 2147483647 h 93"/>
                <a:gd name="T36" fmla="*/ 2147483647 w 374"/>
                <a:gd name="T37" fmla="*/ 2147483647 h 93"/>
                <a:gd name="T38" fmla="*/ 2147483647 w 374"/>
                <a:gd name="T39" fmla="*/ 2147483647 h 93"/>
                <a:gd name="T40" fmla="*/ 2147483647 w 374"/>
                <a:gd name="T41" fmla="*/ 2147483647 h 93"/>
                <a:gd name="T42" fmla="*/ 2147483647 w 374"/>
                <a:gd name="T43" fmla="*/ 2147483647 h 93"/>
                <a:gd name="T44" fmla="*/ 2147483647 w 374"/>
                <a:gd name="T45" fmla="*/ 2147483647 h 93"/>
                <a:gd name="T46" fmla="*/ 2147483647 w 374"/>
                <a:gd name="T47" fmla="*/ 0 h 93"/>
                <a:gd name="T48" fmla="*/ 2147483647 w 374"/>
                <a:gd name="T49" fmla="*/ 0 h 93"/>
                <a:gd name="T50" fmla="*/ 2147483647 w 374"/>
                <a:gd name="T51" fmla="*/ 0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74" h="93">
                  <a:moveTo>
                    <a:pt x="374" y="46"/>
                  </a:moveTo>
                  <a:lnTo>
                    <a:pt x="372" y="23"/>
                  </a:lnTo>
                  <a:lnTo>
                    <a:pt x="369" y="0"/>
                  </a:lnTo>
                  <a:lnTo>
                    <a:pt x="367" y="0"/>
                  </a:lnTo>
                  <a:lnTo>
                    <a:pt x="361" y="0"/>
                  </a:lnTo>
                  <a:lnTo>
                    <a:pt x="367" y="23"/>
                  </a:lnTo>
                  <a:lnTo>
                    <a:pt x="369" y="46"/>
                  </a:lnTo>
                  <a:lnTo>
                    <a:pt x="367" y="69"/>
                  </a:lnTo>
                  <a:lnTo>
                    <a:pt x="361" y="93"/>
                  </a:lnTo>
                  <a:lnTo>
                    <a:pt x="367" y="93"/>
                  </a:lnTo>
                  <a:lnTo>
                    <a:pt x="369" y="93"/>
                  </a:lnTo>
                  <a:lnTo>
                    <a:pt x="372" y="69"/>
                  </a:lnTo>
                  <a:lnTo>
                    <a:pt x="374" y="46"/>
                  </a:lnTo>
                  <a:close/>
                  <a:moveTo>
                    <a:pt x="8" y="0"/>
                  </a:moveTo>
                  <a:lnTo>
                    <a:pt x="3" y="23"/>
                  </a:lnTo>
                  <a:lnTo>
                    <a:pt x="0" y="46"/>
                  </a:lnTo>
                  <a:lnTo>
                    <a:pt x="3" y="69"/>
                  </a:lnTo>
                  <a:lnTo>
                    <a:pt x="8" y="93"/>
                  </a:lnTo>
                  <a:lnTo>
                    <a:pt x="10" y="93"/>
                  </a:lnTo>
                  <a:lnTo>
                    <a:pt x="13" y="93"/>
                  </a:lnTo>
                  <a:lnTo>
                    <a:pt x="8" y="69"/>
                  </a:lnTo>
                  <a:lnTo>
                    <a:pt x="5" y="46"/>
                  </a:lnTo>
                  <a:lnTo>
                    <a:pt x="8" y="23"/>
                  </a:lnTo>
                  <a:lnTo>
                    <a:pt x="13" y="0"/>
                  </a:lnTo>
                  <a:lnTo>
                    <a:pt x="10" y="0"/>
                  </a:lnTo>
                  <a:lnTo>
                    <a:pt x="8" y="0"/>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09" name="Freeform 984"/>
            <p:cNvSpPr>
              <a:spLocks noEditPoints="1"/>
            </p:cNvSpPr>
            <p:nvPr/>
          </p:nvSpPr>
          <p:spPr bwMode="auto">
            <a:xfrm>
              <a:off x="1570" y="1401"/>
              <a:ext cx="369" cy="93"/>
            </a:xfrm>
            <a:custGeom>
              <a:avLst/>
              <a:gdLst>
                <a:gd name="T0" fmla="*/ 2147483647 w 369"/>
                <a:gd name="T1" fmla="*/ 2147483647 h 93"/>
                <a:gd name="T2" fmla="*/ 2147483647 w 369"/>
                <a:gd name="T3" fmla="*/ 2147483647 h 93"/>
                <a:gd name="T4" fmla="*/ 2147483647 w 369"/>
                <a:gd name="T5" fmla="*/ 0 h 93"/>
                <a:gd name="T6" fmla="*/ 2147483647 w 369"/>
                <a:gd name="T7" fmla="*/ 0 h 93"/>
                <a:gd name="T8" fmla="*/ 2147483647 w 369"/>
                <a:gd name="T9" fmla="*/ 0 h 93"/>
                <a:gd name="T10" fmla="*/ 2147483647 w 369"/>
                <a:gd name="T11" fmla="*/ 2147483647 h 93"/>
                <a:gd name="T12" fmla="*/ 2147483647 w 369"/>
                <a:gd name="T13" fmla="*/ 2147483647 h 93"/>
                <a:gd name="T14" fmla="*/ 2147483647 w 369"/>
                <a:gd name="T15" fmla="*/ 2147483647 h 93"/>
                <a:gd name="T16" fmla="*/ 2147483647 w 369"/>
                <a:gd name="T17" fmla="*/ 2147483647 h 93"/>
                <a:gd name="T18" fmla="*/ 2147483647 w 369"/>
                <a:gd name="T19" fmla="*/ 2147483647 h 93"/>
                <a:gd name="T20" fmla="*/ 2147483647 w 369"/>
                <a:gd name="T21" fmla="*/ 2147483647 h 93"/>
                <a:gd name="T22" fmla="*/ 2147483647 w 369"/>
                <a:gd name="T23" fmla="*/ 2147483647 h 93"/>
                <a:gd name="T24" fmla="*/ 2147483647 w 369"/>
                <a:gd name="T25" fmla="*/ 2147483647 h 93"/>
                <a:gd name="T26" fmla="*/ 2147483647 w 369"/>
                <a:gd name="T27" fmla="*/ 0 h 93"/>
                <a:gd name="T28" fmla="*/ 2147483647 w 369"/>
                <a:gd name="T29" fmla="*/ 2147483647 h 93"/>
                <a:gd name="T30" fmla="*/ 0 w 369"/>
                <a:gd name="T31" fmla="*/ 2147483647 h 93"/>
                <a:gd name="T32" fmla="*/ 2147483647 w 369"/>
                <a:gd name="T33" fmla="*/ 2147483647 h 93"/>
                <a:gd name="T34" fmla="*/ 2147483647 w 369"/>
                <a:gd name="T35" fmla="*/ 2147483647 h 93"/>
                <a:gd name="T36" fmla="*/ 2147483647 w 369"/>
                <a:gd name="T37" fmla="*/ 2147483647 h 93"/>
                <a:gd name="T38" fmla="*/ 2147483647 w 369"/>
                <a:gd name="T39" fmla="*/ 2147483647 h 93"/>
                <a:gd name="T40" fmla="*/ 2147483647 w 369"/>
                <a:gd name="T41" fmla="*/ 2147483647 h 93"/>
                <a:gd name="T42" fmla="*/ 2147483647 w 369"/>
                <a:gd name="T43" fmla="*/ 2147483647 h 93"/>
                <a:gd name="T44" fmla="*/ 2147483647 w 369"/>
                <a:gd name="T45" fmla="*/ 2147483647 h 93"/>
                <a:gd name="T46" fmla="*/ 2147483647 w 369"/>
                <a:gd name="T47" fmla="*/ 0 h 93"/>
                <a:gd name="T48" fmla="*/ 2147483647 w 369"/>
                <a:gd name="T49" fmla="*/ 0 h 93"/>
                <a:gd name="T50" fmla="*/ 2147483647 w 369"/>
                <a:gd name="T51" fmla="*/ 0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69" h="93">
                  <a:moveTo>
                    <a:pt x="369" y="46"/>
                  </a:moveTo>
                  <a:lnTo>
                    <a:pt x="366" y="23"/>
                  </a:lnTo>
                  <a:lnTo>
                    <a:pt x="364" y="0"/>
                  </a:lnTo>
                  <a:lnTo>
                    <a:pt x="358" y="0"/>
                  </a:lnTo>
                  <a:lnTo>
                    <a:pt x="356" y="0"/>
                  </a:lnTo>
                  <a:lnTo>
                    <a:pt x="361" y="23"/>
                  </a:lnTo>
                  <a:lnTo>
                    <a:pt x="364" y="46"/>
                  </a:lnTo>
                  <a:lnTo>
                    <a:pt x="361" y="69"/>
                  </a:lnTo>
                  <a:lnTo>
                    <a:pt x="356" y="93"/>
                  </a:lnTo>
                  <a:lnTo>
                    <a:pt x="358" y="93"/>
                  </a:lnTo>
                  <a:lnTo>
                    <a:pt x="364" y="93"/>
                  </a:lnTo>
                  <a:lnTo>
                    <a:pt x="366" y="69"/>
                  </a:lnTo>
                  <a:lnTo>
                    <a:pt x="369" y="46"/>
                  </a:lnTo>
                  <a:close/>
                  <a:moveTo>
                    <a:pt x="7" y="0"/>
                  </a:moveTo>
                  <a:lnTo>
                    <a:pt x="2" y="23"/>
                  </a:lnTo>
                  <a:lnTo>
                    <a:pt x="0" y="46"/>
                  </a:lnTo>
                  <a:lnTo>
                    <a:pt x="2" y="69"/>
                  </a:lnTo>
                  <a:lnTo>
                    <a:pt x="7" y="93"/>
                  </a:lnTo>
                  <a:lnTo>
                    <a:pt x="10" y="93"/>
                  </a:lnTo>
                  <a:lnTo>
                    <a:pt x="13" y="93"/>
                  </a:lnTo>
                  <a:lnTo>
                    <a:pt x="7" y="69"/>
                  </a:lnTo>
                  <a:lnTo>
                    <a:pt x="5" y="46"/>
                  </a:lnTo>
                  <a:lnTo>
                    <a:pt x="7" y="23"/>
                  </a:lnTo>
                  <a:lnTo>
                    <a:pt x="13" y="0"/>
                  </a:lnTo>
                  <a:lnTo>
                    <a:pt x="10" y="0"/>
                  </a:lnTo>
                  <a:lnTo>
                    <a:pt x="7" y="0"/>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0" name="Freeform 985"/>
            <p:cNvSpPr>
              <a:spLocks noEditPoints="1"/>
            </p:cNvSpPr>
            <p:nvPr/>
          </p:nvSpPr>
          <p:spPr bwMode="auto">
            <a:xfrm>
              <a:off x="1572" y="1398"/>
              <a:ext cx="364" cy="96"/>
            </a:xfrm>
            <a:custGeom>
              <a:avLst/>
              <a:gdLst>
                <a:gd name="T0" fmla="*/ 2147483647 w 364"/>
                <a:gd name="T1" fmla="*/ 2147483647 h 96"/>
                <a:gd name="T2" fmla="*/ 2147483647 w 364"/>
                <a:gd name="T3" fmla="*/ 2147483647 h 96"/>
                <a:gd name="T4" fmla="*/ 2147483647 w 364"/>
                <a:gd name="T5" fmla="*/ 2147483647 h 96"/>
                <a:gd name="T6" fmla="*/ 2147483647 w 364"/>
                <a:gd name="T7" fmla="*/ 2147483647 h 96"/>
                <a:gd name="T8" fmla="*/ 2147483647 w 364"/>
                <a:gd name="T9" fmla="*/ 0 h 96"/>
                <a:gd name="T10" fmla="*/ 2147483647 w 364"/>
                <a:gd name="T11" fmla="*/ 2147483647 h 96"/>
                <a:gd name="T12" fmla="*/ 2147483647 w 364"/>
                <a:gd name="T13" fmla="*/ 2147483647 h 96"/>
                <a:gd name="T14" fmla="*/ 2147483647 w 364"/>
                <a:gd name="T15" fmla="*/ 2147483647 h 96"/>
                <a:gd name="T16" fmla="*/ 2147483647 w 364"/>
                <a:gd name="T17" fmla="*/ 2147483647 h 96"/>
                <a:gd name="T18" fmla="*/ 2147483647 w 364"/>
                <a:gd name="T19" fmla="*/ 2147483647 h 96"/>
                <a:gd name="T20" fmla="*/ 2147483647 w 364"/>
                <a:gd name="T21" fmla="*/ 2147483647 h 96"/>
                <a:gd name="T22" fmla="*/ 2147483647 w 364"/>
                <a:gd name="T23" fmla="*/ 2147483647 h 96"/>
                <a:gd name="T24" fmla="*/ 2147483647 w 364"/>
                <a:gd name="T25" fmla="*/ 2147483647 h 96"/>
                <a:gd name="T26" fmla="*/ 2147483647 w 364"/>
                <a:gd name="T27" fmla="*/ 2147483647 h 96"/>
                <a:gd name="T28" fmla="*/ 2147483647 w 364"/>
                <a:gd name="T29" fmla="*/ 2147483647 h 96"/>
                <a:gd name="T30" fmla="*/ 0 w 364"/>
                <a:gd name="T31" fmla="*/ 2147483647 h 96"/>
                <a:gd name="T32" fmla="*/ 2147483647 w 364"/>
                <a:gd name="T33" fmla="*/ 2147483647 h 96"/>
                <a:gd name="T34" fmla="*/ 2147483647 w 364"/>
                <a:gd name="T35" fmla="*/ 2147483647 h 96"/>
                <a:gd name="T36" fmla="*/ 2147483647 w 364"/>
                <a:gd name="T37" fmla="*/ 2147483647 h 96"/>
                <a:gd name="T38" fmla="*/ 2147483647 w 364"/>
                <a:gd name="T39" fmla="*/ 2147483647 h 96"/>
                <a:gd name="T40" fmla="*/ 2147483647 w 364"/>
                <a:gd name="T41" fmla="*/ 2147483647 h 96"/>
                <a:gd name="T42" fmla="*/ 2147483647 w 364"/>
                <a:gd name="T43" fmla="*/ 2147483647 h 96"/>
                <a:gd name="T44" fmla="*/ 2147483647 w 364"/>
                <a:gd name="T45" fmla="*/ 2147483647 h 96"/>
                <a:gd name="T46" fmla="*/ 2147483647 w 364"/>
                <a:gd name="T47" fmla="*/ 0 h 96"/>
                <a:gd name="T48" fmla="*/ 2147483647 w 364"/>
                <a:gd name="T49" fmla="*/ 2147483647 h 96"/>
                <a:gd name="T50" fmla="*/ 2147483647 w 364"/>
                <a:gd name="T51" fmla="*/ 2147483647 h 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64" h="96">
                  <a:moveTo>
                    <a:pt x="364" y="49"/>
                  </a:moveTo>
                  <a:lnTo>
                    <a:pt x="362" y="26"/>
                  </a:lnTo>
                  <a:lnTo>
                    <a:pt x="356" y="3"/>
                  </a:lnTo>
                  <a:lnTo>
                    <a:pt x="354" y="3"/>
                  </a:lnTo>
                  <a:lnTo>
                    <a:pt x="351" y="0"/>
                  </a:lnTo>
                  <a:lnTo>
                    <a:pt x="356" y="23"/>
                  </a:lnTo>
                  <a:lnTo>
                    <a:pt x="359" y="49"/>
                  </a:lnTo>
                  <a:lnTo>
                    <a:pt x="356" y="72"/>
                  </a:lnTo>
                  <a:lnTo>
                    <a:pt x="351" y="96"/>
                  </a:lnTo>
                  <a:lnTo>
                    <a:pt x="354" y="96"/>
                  </a:lnTo>
                  <a:lnTo>
                    <a:pt x="356" y="96"/>
                  </a:lnTo>
                  <a:lnTo>
                    <a:pt x="362" y="72"/>
                  </a:lnTo>
                  <a:lnTo>
                    <a:pt x="364" y="49"/>
                  </a:lnTo>
                  <a:close/>
                  <a:moveTo>
                    <a:pt x="8" y="3"/>
                  </a:moveTo>
                  <a:lnTo>
                    <a:pt x="3" y="26"/>
                  </a:lnTo>
                  <a:lnTo>
                    <a:pt x="0" y="49"/>
                  </a:lnTo>
                  <a:lnTo>
                    <a:pt x="3" y="72"/>
                  </a:lnTo>
                  <a:lnTo>
                    <a:pt x="8" y="96"/>
                  </a:lnTo>
                  <a:lnTo>
                    <a:pt x="11" y="96"/>
                  </a:lnTo>
                  <a:lnTo>
                    <a:pt x="13" y="96"/>
                  </a:lnTo>
                  <a:lnTo>
                    <a:pt x="8" y="72"/>
                  </a:lnTo>
                  <a:lnTo>
                    <a:pt x="5" y="49"/>
                  </a:lnTo>
                  <a:lnTo>
                    <a:pt x="8" y="23"/>
                  </a:lnTo>
                  <a:lnTo>
                    <a:pt x="13" y="0"/>
                  </a:lnTo>
                  <a:lnTo>
                    <a:pt x="11" y="3"/>
                  </a:lnTo>
                  <a:lnTo>
                    <a:pt x="8" y="3"/>
                  </a:lnTo>
                  <a:close/>
                </a:path>
              </a:pathLst>
            </a:custGeom>
            <a:solidFill>
              <a:srgbClr val="A9A8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1" name="Freeform 986"/>
            <p:cNvSpPr>
              <a:spLocks noEditPoints="1"/>
            </p:cNvSpPr>
            <p:nvPr/>
          </p:nvSpPr>
          <p:spPr bwMode="auto">
            <a:xfrm>
              <a:off x="1575" y="1398"/>
              <a:ext cx="359" cy="96"/>
            </a:xfrm>
            <a:custGeom>
              <a:avLst/>
              <a:gdLst>
                <a:gd name="T0" fmla="*/ 2147483647 w 359"/>
                <a:gd name="T1" fmla="*/ 2147483647 h 96"/>
                <a:gd name="T2" fmla="*/ 2147483647 w 359"/>
                <a:gd name="T3" fmla="*/ 2147483647 h 96"/>
                <a:gd name="T4" fmla="*/ 2147483647 w 359"/>
                <a:gd name="T5" fmla="*/ 2147483647 h 96"/>
                <a:gd name="T6" fmla="*/ 2147483647 w 359"/>
                <a:gd name="T7" fmla="*/ 0 h 96"/>
                <a:gd name="T8" fmla="*/ 2147483647 w 359"/>
                <a:gd name="T9" fmla="*/ 0 h 96"/>
                <a:gd name="T10" fmla="*/ 2147483647 w 359"/>
                <a:gd name="T11" fmla="*/ 2147483647 h 96"/>
                <a:gd name="T12" fmla="*/ 2147483647 w 359"/>
                <a:gd name="T13" fmla="*/ 2147483647 h 96"/>
                <a:gd name="T14" fmla="*/ 2147483647 w 359"/>
                <a:gd name="T15" fmla="*/ 2147483647 h 96"/>
                <a:gd name="T16" fmla="*/ 2147483647 w 359"/>
                <a:gd name="T17" fmla="*/ 2147483647 h 96"/>
                <a:gd name="T18" fmla="*/ 2147483647 w 359"/>
                <a:gd name="T19" fmla="*/ 2147483647 h 96"/>
                <a:gd name="T20" fmla="*/ 2147483647 w 359"/>
                <a:gd name="T21" fmla="*/ 2147483647 h 96"/>
                <a:gd name="T22" fmla="*/ 2147483647 w 359"/>
                <a:gd name="T23" fmla="*/ 2147483647 h 96"/>
                <a:gd name="T24" fmla="*/ 2147483647 w 359"/>
                <a:gd name="T25" fmla="*/ 2147483647 h 96"/>
                <a:gd name="T26" fmla="*/ 2147483647 w 359"/>
                <a:gd name="T27" fmla="*/ 2147483647 h 96"/>
                <a:gd name="T28" fmla="*/ 2147483647 w 359"/>
                <a:gd name="T29" fmla="*/ 2147483647 h 96"/>
                <a:gd name="T30" fmla="*/ 0 w 359"/>
                <a:gd name="T31" fmla="*/ 2147483647 h 96"/>
                <a:gd name="T32" fmla="*/ 2147483647 w 359"/>
                <a:gd name="T33" fmla="*/ 2147483647 h 96"/>
                <a:gd name="T34" fmla="*/ 2147483647 w 359"/>
                <a:gd name="T35" fmla="*/ 2147483647 h 96"/>
                <a:gd name="T36" fmla="*/ 2147483647 w 359"/>
                <a:gd name="T37" fmla="*/ 2147483647 h 96"/>
                <a:gd name="T38" fmla="*/ 2147483647 w 359"/>
                <a:gd name="T39" fmla="*/ 2147483647 h 96"/>
                <a:gd name="T40" fmla="*/ 2147483647 w 359"/>
                <a:gd name="T41" fmla="*/ 2147483647 h 96"/>
                <a:gd name="T42" fmla="*/ 2147483647 w 359"/>
                <a:gd name="T43" fmla="*/ 2147483647 h 96"/>
                <a:gd name="T44" fmla="*/ 2147483647 w 359"/>
                <a:gd name="T45" fmla="*/ 2147483647 h 96"/>
                <a:gd name="T46" fmla="*/ 2147483647 w 359"/>
                <a:gd name="T47" fmla="*/ 0 h 96"/>
                <a:gd name="T48" fmla="*/ 2147483647 w 359"/>
                <a:gd name="T49" fmla="*/ 0 h 96"/>
                <a:gd name="T50" fmla="*/ 2147483647 w 359"/>
                <a:gd name="T51" fmla="*/ 2147483647 h 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59" h="96">
                  <a:moveTo>
                    <a:pt x="359" y="49"/>
                  </a:moveTo>
                  <a:lnTo>
                    <a:pt x="356" y="26"/>
                  </a:lnTo>
                  <a:lnTo>
                    <a:pt x="351" y="3"/>
                  </a:lnTo>
                  <a:lnTo>
                    <a:pt x="348" y="0"/>
                  </a:lnTo>
                  <a:lnTo>
                    <a:pt x="346" y="0"/>
                  </a:lnTo>
                  <a:lnTo>
                    <a:pt x="351" y="23"/>
                  </a:lnTo>
                  <a:lnTo>
                    <a:pt x="353" y="49"/>
                  </a:lnTo>
                  <a:lnTo>
                    <a:pt x="351" y="72"/>
                  </a:lnTo>
                  <a:lnTo>
                    <a:pt x="346" y="96"/>
                  </a:lnTo>
                  <a:lnTo>
                    <a:pt x="348" y="96"/>
                  </a:lnTo>
                  <a:lnTo>
                    <a:pt x="351" y="96"/>
                  </a:lnTo>
                  <a:lnTo>
                    <a:pt x="356" y="72"/>
                  </a:lnTo>
                  <a:lnTo>
                    <a:pt x="359" y="49"/>
                  </a:lnTo>
                  <a:close/>
                  <a:moveTo>
                    <a:pt x="8" y="3"/>
                  </a:moveTo>
                  <a:lnTo>
                    <a:pt x="2" y="26"/>
                  </a:lnTo>
                  <a:lnTo>
                    <a:pt x="0" y="49"/>
                  </a:lnTo>
                  <a:lnTo>
                    <a:pt x="2" y="72"/>
                  </a:lnTo>
                  <a:lnTo>
                    <a:pt x="8" y="96"/>
                  </a:lnTo>
                  <a:lnTo>
                    <a:pt x="10" y="96"/>
                  </a:lnTo>
                  <a:lnTo>
                    <a:pt x="13" y="96"/>
                  </a:lnTo>
                  <a:lnTo>
                    <a:pt x="8" y="72"/>
                  </a:lnTo>
                  <a:lnTo>
                    <a:pt x="5" y="49"/>
                  </a:lnTo>
                  <a:lnTo>
                    <a:pt x="8" y="23"/>
                  </a:lnTo>
                  <a:lnTo>
                    <a:pt x="13" y="0"/>
                  </a:lnTo>
                  <a:lnTo>
                    <a:pt x="10" y="0"/>
                  </a:lnTo>
                  <a:lnTo>
                    <a:pt x="8" y="3"/>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2" name="Freeform 987"/>
            <p:cNvSpPr>
              <a:spLocks noEditPoints="1"/>
            </p:cNvSpPr>
            <p:nvPr/>
          </p:nvSpPr>
          <p:spPr bwMode="auto">
            <a:xfrm>
              <a:off x="1577" y="1398"/>
              <a:ext cx="354" cy="98"/>
            </a:xfrm>
            <a:custGeom>
              <a:avLst/>
              <a:gdLst>
                <a:gd name="T0" fmla="*/ 2147483647 w 354"/>
                <a:gd name="T1" fmla="*/ 2147483647 h 98"/>
                <a:gd name="T2" fmla="*/ 2147483647 w 354"/>
                <a:gd name="T3" fmla="*/ 2147483647 h 98"/>
                <a:gd name="T4" fmla="*/ 2147483647 w 354"/>
                <a:gd name="T5" fmla="*/ 0 h 98"/>
                <a:gd name="T6" fmla="*/ 2147483647 w 354"/>
                <a:gd name="T7" fmla="*/ 0 h 98"/>
                <a:gd name="T8" fmla="*/ 2147483647 w 354"/>
                <a:gd name="T9" fmla="*/ 0 h 98"/>
                <a:gd name="T10" fmla="*/ 2147483647 w 354"/>
                <a:gd name="T11" fmla="*/ 2147483647 h 98"/>
                <a:gd name="T12" fmla="*/ 2147483647 w 354"/>
                <a:gd name="T13" fmla="*/ 2147483647 h 98"/>
                <a:gd name="T14" fmla="*/ 2147483647 w 354"/>
                <a:gd name="T15" fmla="*/ 2147483647 h 98"/>
                <a:gd name="T16" fmla="*/ 2147483647 w 354"/>
                <a:gd name="T17" fmla="*/ 2147483647 h 98"/>
                <a:gd name="T18" fmla="*/ 2147483647 w 354"/>
                <a:gd name="T19" fmla="*/ 2147483647 h 98"/>
                <a:gd name="T20" fmla="*/ 2147483647 w 354"/>
                <a:gd name="T21" fmla="*/ 2147483647 h 98"/>
                <a:gd name="T22" fmla="*/ 2147483647 w 354"/>
                <a:gd name="T23" fmla="*/ 2147483647 h 98"/>
                <a:gd name="T24" fmla="*/ 2147483647 w 354"/>
                <a:gd name="T25" fmla="*/ 2147483647 h 98"/>
                <a:gd name="T26" fmla="*/ 2147483647 w 354"/>
                <a:gd name="T27" fmla="*/ 0 h 98"/>
                <a:gd name="T28" fmla="*/ 2147483647 w 354"/>
                <a:gd name="T29" fmla="*/ 2147483647 h 98"/>
                <a:gd name="T30" fmla="*/ 0 w 354"/>
                <a:gd name="T31" fmla="*/ 2147483647 h 98"/>
                <a:gd name="T32" fmla="*/ 2147483647 w 354"/>
                <a:gd name="T33" fmla="*/ 2147483647 h 98"/>
                <a:gd name="T34" fmla="*/ 2147483647 w 354"/>
                <a:gd name="T35" fmla="*/ 2147483647 h 98"/>
                <a:gd name="T36" fmla="*/ 2147483647 w 354"/>
                <a:gd name="T37" fmla="*/ 2147483647 h 98"/>
                <a:gd name="T38" fmla="*/ 2147483647 w 354"/>
                <a:gd name="T39" fmla="*/ 2147483647 h 98"/>
                <a:gd name="T40" fmla="*/ 2147483647 w 354"/>
                <a:gd name="T41" fmla="*/ 2147483647 h 98"/>
                <a:gd name="T42" fmla="*/ 2147483647 w 354"/>
                <a:gd name="T43" fmla="*/ 2147483647 h 98"/>
                <a:gd name="T44" fmla="*/ 2147483647 w 354"/>
                <a:gd name="T45" fmla="*/ 2147483647 h 98"/>
                <a:gd name="T46" fmla="*/ 2147483647 w 354"/>
                <a:gd name="T47" fmla="*/ 0 h 98"/>
                <a:gd name="T48" fmla="*/ 2147483647 w 354"/>
                <a:gd name="T49" fmla="*/ 0 h 98"/>
                <a:gd name="T50" fmla="*/ 2147483647 w 354"/>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54" h="98">
                  <a:moveTo>
                    <a:pt x="354" y="49"/>
                  </a:moveTo>
                  <a:lnTo>
                    <a:pt x="351" y="23"/>
                  </a:lnTo>
                  <a:lnTo>
                    <a:pt x="346" y="0"/>
                  </a:lnTo>
                  <a:lnTo>
                    <a:pt x="344" y="0"/>
                  </a:lnTo>
                  <a:lnTo>
                    <a:pt x="341" y="0"/>
                  </a:lnTo>
                  <a:lnTo>
                    <a:pt x="346" y="23"/>
                  </a:lnTo>
                  <a:lnTo>
                    <a:pt x="349" y="49"/>
                  </a:lnTo>
                  <a:lnTo>
                    <a:pt x="346" y="72"/>
                  </a:lnTo>
                  <a:lnTo>
                    <a:pt x="341" y="98"/>
                  </a:lnTo>
                  <a:lnTo>
                    <a:pt x="344" y="96"/>
                  </a:lnTo>
                  <a:lnTo>
                    <a:pt x="346" y="96"/>
                  </a:lnTo>
                  <a:lnTo>
                    <a:pt x="351" y="72"/>
                  </a:lnTo>
                  <a:lnTo>
                    <a:pt x="354" y="49"/>
                  </a:lnTo>
                  <a:close/>
                  <a:moveTo>
                    <a:pt x="8" y="0"/>
                  </a:moveTo>
                  <a:lnTo>
                    <a:pt x="3" y="23"/>
                  </a:lnTo>
                  <a:lnTo>
                    <a:pt x="0" y="49"/>
                  </a:lnTo>
                  <a:lnTo>
                    <a:pt x="3" y="72"/>
                  </a:lnTo>
                  <a:lnTo>
                    <a:pt x="8" y="96"/>
                  </a:lnTo>
                  <a:lnTo>
                    <a:pt x="11" y="96"/>
                  </a:lnTo>
                  <a:lnTo>
                    <a:pt x="13" y="98"/>
                  </a:lnTo>
                  <a:lnTo>
                    <a:pt x="8" y="72"/>
                  </a:lnTo>
                  <a:lnTo>
                    <a:pt x="6" y="49"/>
                  </a:lnTo>
                  <a:lnTo>
                    <a:pt x="8" y="23"/>
                  </a:lnTo>
                  <a:lnTo>
                    <a:pt x="13" y="0"/>
                  </a:lnTo>
                  <a:lnTo>
                    <a:pt x="11" y="0"/>
                  </a:lnTo>
                  <a:lnTo>
                    <a:pt x="8" y="0"/>
                  </a:lnTo>
                  <a:close/>
                </a:path>
              </a:pathLst>
            </a:custGeom>
            <a:solidFill>
              <a:srgbClr val="AAA9A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3" name="Freeform 988"/>
            <p:cNvSpPr>
              <a:spLocks noEditPoints="1"/>
            </p:cNvSpPr>
            <p:nvPr/>
          </p:nvSpPr>
          <p:spPr bwMode="auto">
            <a:xfrm>
              <a:off x="1580" y="1398"/>
              <a:ext cx="348" cy="98"/>
            </a:xfrm>
            <a:custGeom>
              <a:avLst/>
              <a:gdLst>
                <a:gd name="T0" fmla="*/ 2147483647 w 348"/>
                <a:gd name="T1" fmla="*/ 2147483647 h 98"/>
                <a:gd name="T2" fmla="*/ 2147483647 w 348"/>
                <a:gd name="T3" fmla="*/ 2147483647 h 98"/>
                <a:gd name="T4" fmla="*/ 2147483647 w 348"/>
                <a:gd name="T5" fmla="*/ 0 h 98"/>
                <a:gd name="T6" fmla="*/ 2147483647 w 348"/>
                <a:gd name="T7" fmla="*/ 0 h 98"/>
                <a:gd name="T8" fmla="*/ 2147483647 w 348"/>
                <a:gd name="T9" fmla="*/ 0 h 98"/>
                <a:gd name="T10" fmla="*/ 2147483647 w 348"/>
                <a:gd name="T11" fmla="*/ 2147483647 h 98"/>
                <a:gd name="T12" fmla="*/ 2147483647 w 348"/>
                <a:gd name="T13" fmla="*/ 2147483647 h 98"/>
                <a:gd name="T14" fmla="*/ 2147483647 w 348"/>
                <a:gd name="T15" fmla="*/ 2147483647 h 98"/>
                <a:gd name="T16" fmla="*/ 2147483647 w 348"/>
                <a:gd name="T17" fmla="*/ 2147483647 h 98"/>
                <a:gd name="T18" fmla="*/ 2147483647 w 348"/>
                <a:gd name="T19" fmla="*/ 2147483647 h 98"/>
                <a:gd name="T20" fmla="*/ 2147483647 w 348"/>
                <a:gd name="T21" fmla="*/ 2147483647 h 98"/>
                <a:gd name="T22" fmla="*/ 2147483647 w 348"/>
                <a:gd name="T23" fmla="*/ 2147483647 h 98"/>
                <a:gd name="T24" fmla="*/ 2147483647 w 348"/>
                <a:gd name="T25" fmla="*/ 2147483647 h 98"/>
                <a:gd name="T26" fmla="*/ 2147483647 w 348"/>
                <a:gd name="T27" fmla="*/ 0 h 98"/>
                <a:gd name="T28" fmla="*/ 2147483647 w 348"/>
                <a:gd name="T29" fmla="*/ 2147483647 h 98"/>
                <a:gd name="T30" fmla="*/ 0 w 348"/>
                <a:gd name="T31" fmla="*/ 2147483647 h 98"/>
                <a:gd name="T32" fmla="*/ 2147483647 w 348"/>
                <a:gd name="T33" fmla="*/ 2147483647 h 98"/>
                <a:gd name="T34" fmla="*/ 2147483647 w 348"/>
                <a:gd name="T35" fmla="*/ 2147483647 h 98"/>
                <a:gd name="T36" fmla="*/ 2147483647 w 348"/>
                <a:gd name="T37" fmla="*/ 2147483647 h 98"/>
                <a:gd name="T38" fmla="*/ 2147483647 w 348"/>
                <a:gd name="T39" fmla="*/ 2147483647 h 98"/>
                <a:gd name="T40" fmla="*/ 2147483647 w 348"/>
                <a:gd name="T41" fmla="*/ 2147483647 h 98"/>
                <a:gd name="T42" fmla="*/ 2147483647 w 348"/>
                <a:gd name="T43" fmla="*/ 2147483647 h 98"/>
                <a:gd name="T44" fmla="*/ 2147483647 w 348"/>
                <a:gd name="T45" fmla="*/ 2147483647 h 98"/>
                <a:gd name="T46" fmla="*/ 2147483647 w 348"/>
                <a:gd name="T47" fmla="*/ 0 h 98"/>
                <a:gd name="T48" fmla="*/ 2147483647 w 348"/>
                <a:gd name="T49" fmla="*/ 0 h 98"/>
                <a:gd name="T50" fmla="*/ 2147483647 w 348"/>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8" h="98">
                  <a:moveTo>
                    <a:pt x="348" y="49"/>
                  </a:moveTo>
                  <a:lnTo>
                    <a:pt x="346" y="23"/>
                  </a:lnTo>
                  <a:lnTo>
                    <a:pt x="341" y="0"/>
                  </a:lnTo>
                  <a:lnTo>
                    <a:pt x="338" y="0"/>
                  </a:lnTo>
                  <a:lnTo>
                    <a:pt x="336" y="0"/>
                  </a:lnTo>
                  <a:lnTo>
                    <a:pt x="341" y="23"/>
                  </a:lnTo>
                  <a:lnTo>
                    <a:pt x="343" y="49"/>
                  </a:lnTo>
                  <a:lnTo>
                    <a:pt x="341" y="72"/>
                  </a:lnTo>
                  <a:lnTo>
                    <a:pt x="336" y="98"/>
                  </a:lnTo>
                  <a:lnTo>
                    <a:pt x="338" y="98"/>
                  </a:lnTo>
                  <a:lnTo>
                    <a:pt x="341" y="96"/>
                  </a:lnTo>
                  <a:lnTo>
                    <a:pt x="346" y="72"/>
                  </a:lnTo>
                  <a:lnTo>
                    <a:pt x="348" y="49"/>
                  </a:lnTo>
                  <a:close/>
                  <a:moveTo>
                    <a:pt x="8" y="0"/>
                  </a:moveTo>
                  <a:lnTo>
                    <a:pt x="3" y="23"/>
                  </a:lnTo>
                  <a:lnTo>
                    <a:pt x="0" y="49"/>
                  </a:lnTo>
                  <a:lnTo>
                    <a:pt x="3" y="72"/>
                  </a:lnTo>
                  <a:lnTo>
                    <a:pt x="8" y="96"/>
                  </a:lnTo>
                  <a:lnTo>
                    <a:pt x="10" y="98"/>
                  </a:lnTo>
                  <a:lnTo>
                    <a:pt x="13" y="98"/>
                  </a:lnTo>
                  <a:lnTo>
                    <a:pt x="8" y="72"/>
                  </a:lnTo>
                  <a:lnTo>
                    <a:pt x="5" y="49"/>
                  </a:lnTo>
                  <a:lnTo>
                    <a:pt x="8" y="23"/>
                  </a:lnTo>
                  <a:lnTo>
                    <a:pt x="13" y="0"/>
                  </a:lnTo>
                  <a:lnTo>
                    <a:pt x="10" y="0"/>
                  </a:lnTo>
                  <a:lnTo>
                    <a:pt x="8" y="0"/>
                  </a:lnTo>
                  <a:close/>
                </a:path>
              </a:pathLst>
            </a:custGeom>
            <a:solidFill>
              <a:srgbClr val="AB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4" name="Freeform 989"/>
            <p:cNvSpPr>
              <a:spLocks noEditPoints="1"/>
            </p:cNvSpPr>
            <p:nvPr/>
          </p:nvSpPr>
          <p:spPr bwMode="auto">
            <a:xfrm>
              <a:off x="1583" y="1398"/>
              <a:ext cx="343" cy="98"/>
            </a:xfrm>
            <a:custGeom>
              <a:avLst/>
              <a:gdLst>
                <a:gd name="T0" fmla="*/ 2147483647 w 343"/>
                <a:gd name="T1" fmla="*/ 2147483647 h 98"/>
                <a:gd name="T2" fmla="*/ 2147483647 w 343"/>
                <a:gd name="T3" fmla="*/ 2147483647 h 98"/>
                <a:gd name="T4" fmla="*/ 2147483647 w 343"/>
                <a:gd name="T5" fmla="*/ 0 h 98"/>
                <a:gd name="T6" fmla="*/ 2147483647 w 343"/>
                <a:gd name="T7" fmla="*/ 0 h 98"/>
                <a:gd name="T8" fmla="*/ 2147483647 w 343"/>
                <a:gd name="T9" fmla="*/ 0 h 98"/>
                <a:gd name="T10" fmla="*/ 2147483647 w 343"/>
                <a:gd name="T11" fmla="*/ 2147483647 h 98"/>
                <a:gd name="T12" fmla="*/ 2147483647 w 343"/>
                <a:gd name="T13" fmla="*/ 2147483647 h 98"/>
                <a:gd name="T14" fmla="*/ 2147483647 w 343"/>
                <a:gd name="T15" fmla="*/ 2147483647 h 98"/>
                <a:gd name="T16" fmla="*/ 2147483647 w 343"/>
                <a:gd name="T17" fmla="*/ 2147483647 h 98"/>
                <a:gd name="T18" fmla="*/ 2147483647 w 343"/>
                <a:gd name="T19" fmla="*/ 2147483647 h 98"/>
                <a:gd name="T20" fmla="*/ 2147483647 w 343"/>
                <a:gd name="T21" fmla="*/ 2147483647 h 98"/>
                <a:gd name="T22" fmla="*/ 2147483647 w 343"/>
                <a:gd name="T23" fmla="*/ 2147483647 h 98"/>
                <a:gd name="T24" fmla="*/ 2147483647 w 343"/>
                <a:gd name="T25" fmla="*/ 2147483647 h 98"/>
                <a:gd name="T26" fmla="*/ 2147483647 w 343"/>
                <a:gd name="T27" fmla="*/ 0 h 98"/>
                <a:gd name="T28" fmla="*/ 2147483647 w 343"/>
                <a:gd name="T29" fmla="*/ 2147483647 h 98"/>
                <a:gd name="T30" fmla="*/ 0 w 343"/>
                <a:gd name="T31" fmla="*/ 2147483647 h 98"/>
                <a:gd name="T32" fmla="*/ 2147483647 w 343"/>
                <a:gd name="T33" fmla="*/ 2147483647 h 98"/>
                <a:gd name="T34" fmla="*/ 2147483647 w 343"/>
                <a:gd name="T35" fmla="*/ 2147483647 h 98"/>
                <a:gd name="T36" fmla="*/ 2147483647 w 343"/>
                <a:gd name="T37" fmla="*/ 2147483647 h 98"/>
                <a:gd name="T38" fmla="*/ 2147483647 w 343"/>
                <a:gd name="T39" fmla="*/ 2147483647 h 98"/>
                <a:gd name="T40" fmla="*/ 2147483647 w 343"/>
                <a:gd name="T41" fmla="*/ 2147483647 h 98"/>
                <a:gd name="T42" fmla="*/ 2147483647 w 343"/>
                <a:gd name="T43" fmla="*/ 2147483647 h 98"/>
                <a:gd name="T44" fmla="*/ 2147483647 w 343"/>
                <a:gd name="T45" fmla="*/ 2147483647 h 98"/>
                <a:gd name="T46" fmla="*/ 2147483647 w 343"/>
                <a:gd name="T47" fmla="*/ 0 h 98"/>
                <a:gd name="T48" fmla="*/ 2147483647 w 343"/>
                <a:gd name="T49" fmla="*/ 0 h 98"/>
                <a:gd name="T50" fmla="*/ 2147483647 w 343"/>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3" h="98">
                  <a:moveTo>
                    <a:pt x="343" y="49"/>
                  </a:moveTo>
                  <a:lnTo>
                    <a:pt x="340" y="23"/>
                  </a:lnTo>
                  <a:lnTo>
                    <a:pt x="335" y="0"/>
                  </a:lnTo>
                  <a:lnTo>
                    <a:pt x="333" y="0"/>
                  </a:lnTo>
                  <a:lnTo>
                    <a:pt x="330" y="0"/>
                  </a:lnTo>
                  <a:lnTo>
                    <a:pt x="335" y="23"/>
                  </a:lnTo>
                  <a:lnTo>
                    <a:pt x="338" y="49"/>
                  </a:lnTo>
                  <a:lnTo>
                    <a:pt x="335" y="75"/>
                  </a:lnTo>
                  <a:lnTo>
                    <a:pt x="330" y="98"/>
                  </a:lnTo>
                  <a:lnTo>
                    <a:pt x="333" y="98"/>
                  </a:lnTo>
                  <a:lnTo>
                    <a:pt x="335" y="98"/>
                  </a:lnTo>
                  <a:lnTo>
                    <a:pt x="340" y="72"/>
                  </a:lnTo>
                  <a:lnTo>
                    <a:pt x="343" y="49"/>
                  </a:lnTo>
                  <a:close/>
                  <a:moveTo>
                    <a:pt x="7" y="0"/>
                  </a:moveTo>
                  <a:lnTo>
                    <a:pt x="2" y="23"/>
                  </a:lnTo>
                  <a:lnTo>
                    <a:pt x="0" y="49"/>
                  </a:lnTo>
                  <a:lnTo>
                    <a:pt x="2" y="72"/>
                  </a:lnTo>
                  <a:lnTo>
                    <a:pt x="7" y="98"/>
                  </a:lnTo>
                  <a:lnTo>
                    <a:pt x="10" y="98"/>
                  </a:lnTo>
                  <a:lnTo>
                    <a:pt x="12" y="98"/>
                  </a:lnTo>
                  <a:lnTo>
                    <a:pt x="7" y="75"/>
                  </a:lnTo>
                  <a:lnTo>
                    <a:pt x="5" y="49"/>
                  </a:lnTo>
                  <a:lnTo>
                    <a:pt x="7" y="23"/>
                  </a:lnTo>
                  <a:lnTo>
                    <a:pt x="12" y="0"/>
                  </a:lnTo>
                  <a:lnTo>
                    <a:pt x="10" y="0"/>
                  </a:lnTo>
                  <a:lnTo>
                    <a:pt x="7" y="0"/>
                  </a:lnTo>
                  <a:close/>
                </a:path>
              </a:pathLst>
            </a:custGeom>
            <a:solidFill>
              <a:srgbClr val="AB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5" name="Freeform 990"/>
            <p:cNvSpPr>
              <a:spLocks noEditPoints="1"/>
            </p:cNvSpPr>
            <p:nvPr/>
          </p:nvSpPr>
          <p:spPr bwMode="auto">
            <a:xfrm>
              <a:off x="1585" y="1398"/>
              <a:ext cx="338" cy="98"/>
            </a:xfrm>
            <a:custGeom>
              <a:avLst/>
              <a:gdLst>
                <a:gd name="T0" fmla="*/ 2147483647 w 338"/>
                <a:gd name="T1" fmla="*/ 2147483647 h 98"/>
                <a:gd name="T2" fmla="*/ 2147483647 w 338"/>
                <a:gd name="T3" fmla="*/ 2147483647 h 98"/>
                <a:gd name="T4" fmla="*/ 2147483647 w 338"/>
                <a:gd name="T5" fmla="*/ 0 h 98"/>
                <a:gd name="T6" fmla="*/ 2147483647 w 338"/>
                <a:gd name="T7" fmla="*/ 0 h 98"/>
                <a:gd name="T8" fmla="*/ 2147483647 w 338"/>
                <a:gd name="T9" fmla="*/ 0 h 98"/>
                <a:gd name="T10" fmla="*/ 2147483647 w 338"/>
                <a:gd name="T11" fmla="*/ 2147483647 h 98"/>
                <a:gd name="T12" fmla="*/ 2147483647 w 338"/>
                <a:gd name="T13" fmla="*/ 2147483647 h 98"/>
                <a:gd name="T14" fmla="*/ 2147483647 w 338"/>
                <a:gd name="T15" fmla="*/ 2147483647 h 98"/>
                <a:gd name="T16" fmla="*/ 2147483647 w 338"/>
                <a:gd name="T17" fmla="*/ 2147483647 h 98"/>
                <a:gd name="T18" fmla="*/ 2147483647 w 338"/>
                <a:gd name="T19" fmla="*/ 2147483647 h 98"/>
                <a:gd name="T20" fmla="*/ 2147483647 w 338"/>
                <a:gd name="T21" fmla="*/ 2147483647 h 98"/>
                <a:gd name="T22" fmla="*/ 2147483647 w 338"/>
                <a:gd name="T23" fmla="*/ 2147483647 h 98"/>
                <a:gd name="T24" fmla="*/ 2147483647 w 338"/>
                <a:gd name="T25" fmla="*/ 2147483647 h 98"/>
                <a:gd name="T26" fmla="*/ 2147483647 w 338"/>
                <a:gd name="T27" fmla="*/ 0 h 98"/>
                <a:gd name="T28" fmla="*/ 2147483647 w 338"/>
                <a:gd name="T29" fmla="*/ 2147483647 h 98"/>
                <a:gd name="T30" fmla="*/ 0 w 338"/>
                <a:gd name="T31" fmla="*/ 2147483647 h 98"/>
                <a:gd name="T32" fmla="*/ 2147483647 w 338"/>
                <a:gd name="T33" fmla="*/ 2147483647 h 98"/>
                <a:gd name="T34" fmla="*/ 2147483647 w 338"/>
                <a:gd name="T35" fmla="*/ 2147483647 h 98"/>
                <a:gd name="T36" fmla="*/ 2147483647 w 338"/>
                <a:gd name="T37" fmla="*/ 2147483647 h 98"/>
                <a:gd name="T38" fmla="*/ 2147483647 w 338"/>
                <a:gd name="T39" fmla="*/ 2147483647 h 98"/>
                <a:gd name="T40" fmla="*/ 2147483647 w 338"/>
                <a:gd name="T41" fmla="*/ 2147483647 h 98"/>
                <a:gd name="T42" fmla="*/ 2147483647 w 338"/>
                <a:gd name="T43" fmla="*/ 2147483647 h 98"/>
                <a:gd name="T44" fmla="*/ 2147483647 w 338"/>
                <a:gd name="T45" fmla="*/ 2147483647 h 98"/>
                <a:gd name="T46" fmla="*/ 2147483647 w 338"/>
                <a:gd name="T47" fmla="*/ 0 h 98"/>
                <a:gd name="T48" fmla="*/ 2147483647 w 338"/>
                <a:gd name="T49" fmla="*/ 0 h 98"/>
                <a:gd name="T50" fmla="*/ 2147483647 w 338"/>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8" h="98">
                  <a:moveTo>
                    <a:pt x="338" y="49"/>
                  </a:moveTo>
                  <a:lnTo>
                    <a:pt x="336" y="23"/>
                  </a:lnTo>
                  <a:lnTo>
                    <a:pt x="331" y="0"/>
                  </a:lnTo>
                  <a:lnTo>
                    <a:pt x="328" y="0"/>
                  </a:lnTo>
                  <a:lnTo>
                    <a:pt x="325" y="0"/>
                  </a:lnTo>
                  <a:lnTo>
                    <a:pt x="331" y="23"/>
                  </a:lnTo>
                  <a:lnTo>
                    <a:pt x="333" y="49"/>
                  </a:lnTo>
                  <a:lnTo>
                    <a:pt x="331" y="75"/>
                  </a:lnTo>
                  <a:lnTo>
                    <a:pt x="325" y="98"/>
                  </a:lnTo>
                  <a:lnTo>
                    <a:pt x="328" y="98"/>
                  </a:lnTo>
                  <a:lnTo>
                    <a:pt x="331" y="98"/>
                  </a:lnTo>
                  <a:lnTo>
                    <a:pt x="336" y="72"/>
                  </a:lnTo>
                  <a:lnTo>
                    <a:pt x="338" y="49"/>
                  </a:lnTo>
                  <a:close/>
                  <a:moveTo>
                    <a:pt x="8" y="0"/>
                  </a:moveTo>
                  <a:lnTo>
                    <a:pt x="3" y="23"/>
                  </a:lnTo>
                  <a:lnTo>
                    <a:pt x="0" y="49"/>
                  </a:lnTo>
                  <a:lnTo>
                    <a:pt x="3" y="72"/>
                  </a:lnTo>
                  <a:lnTo>
                    <a:pt x="8" y="98"/>
                  </a:lnTo>
                  <a:lnTo>
                    <a:pt x="10" y="98"/>
                  </a:lnTo>
                  <a:lnTo>
                    <a:pt x="13" y="98"/>
                  </a:lnTo>
                  <a:lnTo>
                    <a:pt x="8" y="75"/>
                  </a:lnTo>
                  <a:lnTo>
                    <a:pt x="5" y="49"/>
                  </a:lnTo>
                  <a:lnTo>
                    <a:pt x="8" y="23"/>
                  </a:lnTo>
                  <a:lnTo>
                    <a:pt x="13" y="0"/>
                  </a:lnTo>
                  <a:lnTo>
                    <a:pt x="10" y="0"/>
                  </a:lnTo>
                  <a:lnTo>
                    <a:pt x="8" y="0"/>
                  </a:lnTo>
                  <a:close/>
                </a:path>
              </a:pathLst>
            </a:custGeom>
            <a:solidFill>
              <a:srgbClr val="ABAA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6" name="Freeform 991"/>
            <p:cNvSpPr>
              <a:spLocks noEditPoints="1"/>
            </p:cNvSpPr>
            <p:nvPr/>
          </p:nvSpPr>
          <p:spPr bwMode="auto">
            <a:xfrm>
              <a:off x="1588" y="1398"/>
              <a:ext cx="333" cy="98"/>
            </a:xfrm>
            <a:custGeom>
              <a:avLst/>
              <a:gdLst>
                <a:gd name="T0" fmla="*/ 2147483647 w 333"/>
                <a:gd name="T1" fmla="*/ 2147483647 h 98"/>
                <a:gd name="T2" fmla="*/ 2147483647 w 333"/>
                <a:gd name="T3" fmla="*/ 2147483647 h 98"/>
                <a:gd name="T4" fmla="*/ 2147483647 w 333"/>
                <a:gd name="T5" fmla="*/ 0 h 98"/>
                <a:gd name="T6" fmla="*/ 2147483647 w 333"/>
                <a:gd name="T7" fmla="*/ 0 h 98"/>
                <a:gd name="T8" fmla="*/ 2147483647 w 333"/>
                <a:gd name="T9" fmla="*/ 0 h 98"/>
                <a:gd name="T10" fmla="*/ 2147483647 w 333"/>
                <a:gd name="T11" fmla="*/ 2147483647 h 98"/>
                <a:gd name="T12" fmla="*/ 2147483647 w 333"/>
                <a:gd name="T13" fmla="*/ 2147483647 h 98"/>
                <a:gd name="T14" fmla="*/ 2147483647 w 333"/>
                <a:gd name="T15" fmla="*/ 2147483647 h 98"/>
                <a:gd name="T16" fmla="*/ 2147483647 w 333"/>
                <a:gd name="T17" fmla="*/ 2147483647 h 98"/>
                <a:gd name="T18" fmla="*/ 2147483647 w 333"/>
                <a:gd name="T19" fmla="*/ 2147483647 h 98"/>
                <a:gd name="T20" fmla="*/ 2147483647 w 333"/>
                <a:gd name="T21" fmla="*/ 2147483647 h 98"/>
                <a:gd name="T22" fmla="*/ 2147483647 w 333"/>
                <a:gd name="T23" fmla="*/ 2147483647 h 98"/>
                <a:gd name="T24" fmla="*/ 2147483647 w 333"/>
                <a:gd name="T25" fmla="*/ 2147483647 h 98"/>
                <a:gd name="T26" fmla="*/ 2147483647 w 333"/>
                <a:gd name="T27" fmla="*/ 0 h 98"/>
                <a:gd name="T28" fmla="*/ 2147483647 w 333"/>
                <a:gd name="T29" fmla="*/ 2147483647 h 98"/>
                <a:gd name="T30" fmla="*/ 0 w 333"/>
                <a:gd name="T31" fmla="*/ 2147483647 h 98"/>
                <a:gd name="T32" fmla="*/ 2147483647 w 333"/>
                <a:gd name="T33" fmla="*/ 2147483647 h 98"/>
                <a:gd name="T34" fmla="*/ 2147483647 w 333"/>
                <a:gd name="T35" fmla="*/ 2147483647 h 98"/>
                <a:gd name="T36" fmla="*/ 2147483647 w 333"/>
                <a:gd name="T37" fmla="*/ 2147483647 h 98"/>
                <a:gd name="T38" fmla="*/ 2147483647 w 333"/>
                <a:gd name="T39" fmla="*/ 2147483647 h 98"/>
                <a:gd name="T40" fmla="*/ 2147483647 w 333"/>
                <a:gd name="T41" fmla="*/ 2147483647 h 98"/>
                <a:gd name="T42" fmla="*/ 2147483647 w 333"/>
                <a:gd name="T43" fmla="*/ 2147483647 h 98"/>
                <a:gd name="T44" fmla="*/ 2147483647 w 333"/>
                <a:gd name="T45" fmla="*/ 2147483647 h 98"/>
                <a:gd name="T46" fmla="*/ 2147483647 w 333"/>
                <a:gd name="T47" fmla="*/ 0 h 98"/>
                <a:gd name="T48" fmla="*/ 2147483647 w 333"/>
                <a:gd name="T49" fmla="*/ 0 h 98"/>
                <a:gd name="T50" fmla="*/ 2147483647 w 333"/>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33" h="98">
                  <a:moveTo>
                    <a:pt x="333" y="49"/>
                  </a:moveTo>
                  <a:lnTo>
                    <a:pt x="330" y="23"/>
                  </a:lnTo>
                  <a:lnTo>
                    <a:pt x="325" y="0"/>
                  </a:lnTo>
                  <a:lnTo>
                    <a:pt x="322" y="0"/>
                  </a:lnTo>
                  <a:lnTo>
                    <a:pt x="320" y="0"/>
                  </a:lnTo>
                  <a:lnTo>
                    <a:pt x="325" y="23"/>
                  </a:lnTo>
                  <a:lnTo>
                    <a:pt x="328" y="49"/>
                  </a:lnTo>
                  <a:lnTo>
                    <a:pt x="325" y="75"/>
                  </a:lnTo>
                  <a:lnTo>
                    <a:pt x="320" y="98"/>
                  </a:lnTo>
                  <a:lnTo>
                    <a:pt x="322" y="98"/>
                  </a:lnTo>
                  <a:lnTo>
                    <a:pt x="325" y="98"/>
                  </a:lnTo>
                  <a:lnTo>
                    <a:pt x="330" y="75"/>
                  </a:lnTo>
                  <a:lnTo>
                    <a:pt x="333" y="49"/>
                  </a:lnTo>
                  <a:close/>
                  <a:moveTo>
                    <a:pt x="7" y="0"/>
                  </a:moveTo>
                  <a:lnTo>
                    <a:pt x="2" y="23"/>
                  </a:lnTo>
                  <a:lnTo>
                    <a:pt x="0" y="49"/>
                  </a:lnTo>
                  <a:lnTo>
                    <a:pt x="2" y="75"/>
                  </a:lnTo>
                  <a:lnTo>
                    <a:pt x="7" y="98"/>
                  </a:lnTo>
                  <a:lnTo>
                    <a:pt x="10" y="98"/>
                  </a:lnTo>
                  <a:lnTo>
                    <a:pt x="13" y="98"/>
                  </a:lnTo>
                  <a:lnTo>
                    <a:pt x="7" y="75"/>
                  </a:lnTo>
                  <a:lnTo>
                    <a:pt x="5" y="49"/>
                  </a:lnTo>
                  <a:lnTo>
                    <a:pt x="7" y="23"/>
                  </a:lnTo>
                  <a:lnTo>
                    <a:pt x="13" y="0"/>
                  </a:lnTo>
                  <a:lnTo>
                    <a:pt x="10" y="0"/>
                  </a:lnTo>
                  <a:lnTo>
                    <a:pt x="7" y="0"/>
                  </a:lnTo>
                  <a:close/>
                </a:path>
              </a:pathLst>
            </a:custGeom>
            <a:solidFill>
              <a:srgbClr val="AC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7" name="Freeform 992"/>
            <p:cNvSpPr>
              <a:spLocks noEditPoints="1"/>
            </p:cNvSpPr>
            <p:nvPr/>
          </p:nvSpPr>
          <p:spPr bwMode="auto">
            <a:xfrm>
              <a:off x="1590" y="1398"/>
              <a:ext cx="328" cy="98"/>
            </a:xfrm>
            <a:custGeom>
              <a:avLst/>
              <a:gdLst>
                <a:gd name="T0" fmla="*/ 2147483647 w 328"/>
                <a:gd name="T1" fmla="*/ 2147483647 h 98"/>
                <a:gd name="T2" fmla="*/ 2147483647 w 328"/>
                <a:gd name="T3" fmla="*/ 2147483647 h 98"/>
                <a:gd name="T4" fmla="*/ 2147483647 w 328"/>
                <a:gd name="T5" fmla="*/ 0 h 98"/>
                <a:gd name="T6" fmla="*/ 2147483647 w 328"/>
                <a:gd name="T7" fmla="*/ 0 h 98"/>
                <a:gd name="T8" fmla="*/ 2147483647 w 328"/>
                <a:gd name="T9" fmla="*/ 0 h 98"/>
                <a:gd name="T10" fmla="*/ 2147483647 w 328"/>
                <a:gd name="T11" fmla="*/ 2147483647 h 98"/>
                <a:gd name="T12" fmla="*/ 2147483647 w 328"/>
                <a:gd name="T13" fmla="*/ 2147483647 h 98"/>
                <a:gd name="T14" fmla="*/ 2147483647 w 328"/>
                <a:gd name="T15" fmla="*/ 2147483647 h 98"/>
                <a:gd name="T16" fmla="*/ 2147483647 w 328"/>
                <a:gd name="T17" fmla="*/ 2147483647 h 98"/>
                <a:gd name="T18" fmla="*/ 2147483647 w 328"/>
                <a:gd name="T19" fmla="*/ 2147483647 h 98"/>
                <a:gd name="T20" fmla="*/ 2147483647 w 328"/>
                <a:gd name="T21" fmla="*/ 2147483647 h 98"/>
                <a:gd name="T22" fmla="*/ 2147483647 w 328"/>
                <a:gd name="T23" fmla="*/ 2147483647 h 98"/>
                <a:gd name="T24" fmla="*/ 2147483647 w 328"/>
                <a:gd name="T25" fmla="*/ 2147483647 h 98"/>
                <a:gd name="T26" fmla="*/ 2147483647 w 328"/>
                <a:gd name="T27" fmla="*/ 0 h 98"/>
                <a:gd name="T28" fmla="*/ 2147483647 w 328"/>
                <a:gd name="T29" fmla="*/ 2147483647 h 98"/>
                <a:gd name="T30" fmla="*/ 0 w 328"/>
                <a:gd name="T31" fmla="*/ 2147483647 h 98"/>
                <a:gd name="T32" fmla="*/ 2147483647 w 328"/>
                <a:gd name="T33" fmla="*/ 2147483647 h 98"/>
                <a:gd name="T34" fmla="*/ 2147483647 w 328"/>
                <a:gd name="T35" fmla="*/ 2147483647 h 98"/>
                <a:gd name="T36" fmla="*/ 2147483647 w 328"/>
                <a:gd name="T37" fmla="*/ 2147483647 h 98"/>
                <a:gd name="T38" fmla="*/ 2147483647 w 328"/>
                <a:gd name="T39" fmla="*/ 2147483647 h 98"/>
                <a:gd name="T40" fmla="*/ 2147483647 w 328"/>
                <a:gd name="T41" fmla="*/ 2147483647 h 98"/>
                <a:gd name="T42" fmla="*/ 2147483647 w 328"/>
                <a:gd name="T43" fmla="*/ 2147483647 h 98"/>
                <a:gd name="T44" fmla="*/ 2147483647 w 328"/>
                <a:gd name="T45" fmla="*/ 2147483647 h 98"/>
                <a:gd name="T46" fmla="*/ 2147483647 w 328"/>
                <a:gd name="T47" fmla="*/ 0 h 98"/>
                <a:gd name="T48" fmla="*/ 2147483647 w 328"/>
                <a:gd name="T49" fmla="*/ 0 h 98"/>
                <a:gd name="T50" fmla="*/ 2147483647 w 328"/>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8" h="98">
                  <a:moveTo>
                    <a:pt x="328" y="49"/>
                  </a:moveTo>
                  <a:lnTo>
                    <a:pt x="326" y="23"/>
                  </a:lnTo>
                  <a:lnTo>
                    <a:pt x="320" y="0"/>
                  </a:lnTo>
                  <a:lnTo>
                    <a:pt x="318" y="0"/>
                  </a:lnTo>
                  <a:lnTo>
                    <a:pt x="315" y="0"/>
                  </a:lnTo>
                  <a:lnTo>
                    <a:pt x="320" y="23"/>
                  </a:lnTo>
                  <a:lnTo>
                    <a:pt x="323" y="49"/>
                  </a:lnTo>
                  <a:lnTo>
                    <a:pt x="320" y="75"/>
                  </a:lnTo>
                  <a:lnTo>
                    <a:pt x="315" y="98"/>
                  </a:lnTo>
                  <a:lnTo>
                    <a:pt x="318" y="98"/>
                  </a:lnTo>
                  <a:lnTo>
                    <a:pt x="320" y="98"/>
                  </a:lnTo>
                  <a:lnTo>
                    <a:pt x="326" y="75"/>
                  </a:lnTo>
                  <a:lnTo>
                    <a:pt x="328" y="49"/>
                  </a:lnTo>
                  <a:close/>
                  <a:moveTo>
                    <a:pt x="8" y="0"/>
                  </a:moveTo>
                  <a:lnTo>
                    <a:pt x="3" y="23"/>
                  </a:lnTo>
                  <a:lnTo>
                    <a:pt x="0" y="49"/>
                  </a:lnTo>
                  <a:lnTo>
                    <a:pt x="3" y="75"/>
                  </a:lnTo>
                  <a:lnTo>
                    <a:pt x="8" y="98"/>
                  </a:lnTo>
                  <a:lnTo>
                    <a:pt x="11" y="98"/>
                  </a:lnTo>
                  <a:lnTo>
                    <a:pt x="13" y="98"/>
                  </a:lnTo>
                  <a:lnTo>
                    <a:pt x="8" y="75"/>
                  </a:lnTo>
                  <a:lnTo>
                    <a:pt x="5" y="49"/>
                  </a:lnTo>
                  <a:lnTo>
                    <a:pt x="8" y="23"/>
                  </a:lnTo>
                  <a:lnTo>
                    <a:pt x="13" y="0"/>
                  </a:lnTo>
                  <a:lnTo>
                    <a:pt x="11" y="0"/>
                  </a:lnTo>
                  <a:lnTo>
                    <a:pt x="8" y="0"/>
                  </a:lnTo>
                  <a:close/>
                </a:path>
              </a:pathLst>
            </a:custGeom>
            <a:solidFill>
              <a:srgbClr val="AC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8" name="Freeform 993"/>
            <p:cNvSpPr>
              <a:spLocks noEditPoints="1"/>
            </p:cNvSpPr>
            <p:nvPr/>
          </p:nvSpPr>
          <p:spPr bwMode="auto">
            <a:xfrm>
              <a:off x="1593" y="1398"/>
              <a:ext cx="323" cy="98"/>
            </a:xfrm>
            <a:custGeom>
              <a:avLst/>
              <a:gdLst>
                <a:gd name="T0" fmla="*/ 2147483647 w 323"/>
                <a:gd name="T1" fmla="*/ 2147483647 h 98"/>
                <a:gd name="T2" fmla="*/ 2147483647 w 323"/>
                <a:gd name="T3" fmla="*/ 2147483647 h 98"/>
                <a:gd name="T4" fmla="*/ 2147483647 w 323"/>
                <a:gd name="T5" fmla="*/ 0 h 98"/>
                <a:gd name="T6" fmla="*/ 2147483647 w 323"/>
                <a:gd name="T7" fmla="*/ 0 h 98"/>
                <a:gd name="T8" fmla="*/ 2147483647 w 323"/>
                <a:gd name="T9" fmla="*/ 0 h 98"/>
                <a:gd name="T10" fmla="*/ 2147483647 w 323"/>
                <a:gd name="T11" fmla="*/ 2147483647 h 98"/>
                <a:gd name="T12" fmla="*/ 2147483647 w 323"/>
                <a:gd name="T13" fmla="*/ 2147483647 h 98"/>
                <a:gd name="T14" fmla="*/ 2147483647 w 323"/>
                <a:gd name="T15" fmla="*/ 2147483647 h 98"/>
                <a:gd name="T16" fmla="*/ 2147483647 w 323"/>
                <a:gd name="T17" fmla="*/ 2147483647 h 98"/>
                <a:gd name="T18" fmla="*/ 2147483647 w 323"/>
                <a:gd name="T19" fmla="*/ 2147483647 h 98"/>
                <a:gd name="T20" fmla="*/ 2147483647 w 323"/>
                <a:gd name="T21" fmla="*/ 2147483647 h 98"/>
                <a:gd name="T22" fmla="*/ 2147483647 w 323"/>
                <a:gd name="T23" fmla="*/ 2147483647 h 98"/>
                <a:gd name="T24" fmla="*/ 2147483647 w 323"/>
                <a:gd name="T25" fmla="*/ 2147483647 h 98"/>
                <a:gd name="T26" fmla="*/ 2147483647 w 323"/>
                <a:gd name="T27" fmla="*/ 0 h 98"/>
                <a:gd name="T28" fmla="*/ 2147483647 w 323"/>
                <a:gd name="T29" fmla="*/ 2147483647 h 98"/>
                <a:gd name="T30" fmla="*/ 0 w 323"/>
                <a:gd name="T31" fmla="*/ 2147483647 h 98"/>
                <a:gd name="T32" fmla="*/ 2147483647 w 323"/>
                <a:gd name="T33" fmla="*/ 2147483647 h 98"/>
                <a:gd name="T34" fmla="*/ 2147483647 w 323"/>
                <a:gd name="T35" fmla="*/ 2147483647 h 98"/>
                <a:gd name="T36" fmla="*/ 2147483647 w 323"/>
                <a:gd name="T37" fmla="*/ 2147483647 h 98"/>
                <a:gd name="T38" fmla="*/ 2147483647 w 323"/>
                <a:gd name="T39" fmla="*/ 2147483647 h 98"/>
                <a:gd name="T40" fmla="*/ 2147483647 w 323"/>
                <a:gd name="T41" fmla="*/ 2147483647 h 98"/>
                <a:gd name="T42" fmla="*/ 2147483647 w 323"/>
                <a:gd name="T43" fmla="*/ 2147483647 h 98"/>
                <a:gd name="T44" fmla="*/ 2147483647 w 323"/>
                <a:gd name="T45" fmla="*/ 2147483647 h 98"/>
                <a:gd name="T46" fmla="*/ 2147483647 w 323"/>
                <a:gd name="T47" fmla="*/ 0 h 98"/>
                <a:gd name="T48" fmla="*/ 2147483647 w 323"/>
                <a:gd name="T49" fmla="*/ 0 h 98"/>
                <a:gd name="T50" fmla="*/ 2147483647 w 323"/>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23" h="98">
                  <a:moveTo>
                    <a:pt x="323" y="49"/>
                  </a:moveTo>
                  <a:lnTo>
                    <a:pt x="320" y="23"/>
                  </a:lnTo>
                  <a:lnTo>
                    <a:pt x="315" y="0"/>
                  </a:lnTo>
                  <a:lnTo>
                    <a:pt x="312" y="0"/>
                  </a:lnTo>
                  <a:lnTo>
                    <a:pt x="310" y="0"/>
                  </a:lnTo>
                  <a:lnTo>
                    <a:pt x="315" y="23"/>
                  </a:lnTo>
                  <a:lnTo>
                    <a:pt x="317" y="49"/>
                  </a:lnTo>
                  <a:lnTo>
                    <a:pt x="315" y="75"/>
                  </a:lnTo>
                  <a:lnTo>
                    <a:pt x="310" y="98"/>
                  </a:lnTo>
                  <a:lnTo>
                    <a:pt x="312" y="98"/>
                  </a:lnTo>
                  <a:lnTo>
                    <a:pt x="315" y="98"/>
                  </a:lnTo>
                  <a:lnTo>
                    <a:pt x="320" y="75"/>
                  </a:lnTo>
                  <a:lnTo>
                    <a:pt x="323" y="49"/>
                  </a:lnTo>
                  <a:close/>
                  <a:moveTo>
                    <a:pt x="8" y="0"/>
                  </a:moveTo>
                  <a:lnTo>
                    <a:pt x="2" y="23"/>
                  </a:lnTo>
                  <a:lnTo>
                    <a:pt x="0" y="49"/>
                  </a:lnTo>
                  <a:lnTo>
                    <a:pt x="2" y="75"/>
                  </a:lnTo>
                  <a:lnTo>
                    <a:pt x="8" y="98"/>
                  </a:lnTo>
                  <a:lnTo>
                    <a:pt x="10" y="98"/>
                  </a:lnTo>
                  <a:lnTo>
                    <a:pt x="13" y="98"/>
                  </a:lnTo>
                  <a:lnTo>
                    <a:pt x="8" y="75"/>
                  </a:lnTo>
                  <a:lnTo>
                    <a:pt x="5" y="49"/>
                  </a:lnTo>
                  <a:lnTo>
                    <a:pt x="8" y="23"/>
                  </a:lnTo>
                  <a:lnTo>
                    <a:pt x="13" y="0"/>
                  </a:lnTo>
                  <a:lnTo>
                    <a:pt x="10" y="0"/>
                  </a:lnTo>
                  <a:lnTo>
                    <a:pt x="8" y="0"/>
                  </a:lnTo>
                  <a:close/>
                </a:path>
              </a:pathLst>
            </a:custGeom>
            <a:solidFill>
              <a:srgbClr val="ACA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19" name="Freeform 994"/>
            <p:cNvSpPr>
              <a:spLocks noEditPoints="1"/>
            </p:cNvSpPr>
            <p:nvPr/>
          </p:nvSpPr>
          <p:spPr bwMode="auto">
            <a:xfrm>
              <a:off x="1595" y="1398"/>
              <a:ext cx="318" cy="98"/>
            </a:xfrm>
            <a:custGeom>
              <a:avLst/>
              <a:gdLst>
                <a:gd name="T0" fmla="*/ 2147483647 w 318"/>
                <a:gd name="T1" fmla="*/ 2147483647 h 98"/>
                <a:gd name="T2" fmla="*/ 2147483647 w 318"/>
                <a:gd name="T3" fmla="*/ 2147483647 h 98"/>
                <a:gd name="T4" fmla="*/ 2147483647 w 318"/>
                <a:gd name="T5" fmla="*/ 0 h 98"/>
                <a:gd name="T6" fmla="*/ 2147483647 w 318"/>
                <a:gd name="T7" fmla="*/ 0 h 98"/>
                <a:gd name="T8" fmla="*/ 2147483647 w 318"/>
                <a:gd name="T9" fmla="*/ 0 h 98"/>
                <a:gd name="T10" fmla="*/ 2147483647 w 318"/>
                <a:gd name="T11" fmla="*/ 2147483647 h 98"/>
                <a:gd name="T12" fmla="*/ 2147483647 w 318"/>
                <a:gd name="T13" fmla="*/ 2147483647 h 98"/>
                <a:gd name="T14" fmla="*/ 2147483647 w 318"/>
                <a:gd name="T15" fmla="*/ 2147483647 h 98"/>
                <a:gd name="T16" fmla="*/ 2147483647 w 318"/>
                <a:gd name="T17" fmla="*/ 2147483647 h 98"/>
                <a:gd name="T18" fmla="*/ 2147483647 w 318"/>
                <a:gd name="T19" fmla="*/ 2147483647 h 98"/>
                <a:gd name="T20" fmla="*/ 2147483647 w 318"/>
                <a:gd name="T21" fmla="*/ 2147483647 h 98"/>
                <a:gd name="T22" fmla="*/ 2147483647 w 318"/>
                <a:gd name="T23" fmla="*/ 2147483647 h 98"/>
                <a:gd name="T24" fmla="*/ 2147483647 w 318"/>
                <a:gd name="T25" fmla="*/ 2147483647 h 98"/>
                <a:gd name="T26" fmla="*/ 2147483647 w 318"/>
                <a:gd name="T27" fmla="*/ 0 h 98"/>
                <a:gd name="T28" fmla="*/ 2147483647 w 318"/>
                <a:gd name="T29" fmla="*/ 2147483647 h 98"/>
                <a:gd name="T30" fmla="*/ 0 w 318"/>
                <a:gd name="T31" fmla="*/ 2147483647 h 98"/>
                <a:gd name="T32" fmla="*/ 2147483647 w 318"/>
                <a:gd name="T33" fmla="*/ 2147483647 h 98"/>
                <a:gd name="T34" fmla="*/ 2147483647 w 318"/>
                <a:gd name="T35" fmla="*/ 2147483647 h 98"/>
                <a:gd name="T36" fmla="*/ 2147483647 w 318"/>
                <a:gd name="T37" fmla="*/ 2147483647 h 98"/>
                <a:gd name="T38" fmla="*/ 2147483647 w 318"/>
                <a:gd name="T39" fmla="*/ 2147483647 h 98"/>
                <a:gd name="T40" fmla="*/ 2147483647 w 318"/>
                <a:gd name="T41" fmla="*/ 2147483647 h 98"/>
                <a:gd name="T42" fmla="*/ 2147483647 w 318"/>
                <a:gd name="T43" fmla="*/ 2147483647 h 98"/>
                <a:gd name="T44" fmla="*/ 2147483647 w 318"/>
                <a:gd name="T45" fmla="*/ 2147483647 h 98"/>
                <a:gd name="T46" fmla="*/ 2147483647 w 318"/>
                <a:gd name="T47" fmla="*/ 0 h 98"/>
                <a:gd name="T48" fmla="*/ 2147483647 w 318"/>
                <a:gd name="T49" fmla="*/ 0 h 98"/>
                <a:gd name="T50" fmla="*/ 2147483647 w 318"/>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8" h="98">
                  <a:moveTo>
                    <a:pt x="318" y="49"/>
                  </a:moveTo>
                  <a:lnTo>
                    <a:pt x="315" y="23"/>
                  </a:lnTo>
                  <a:lnTo>
                    <a:pt x="310" y="0"/>
                  </a:lnTo>
                  <a:lnTo>
                    <a:pt x="308" y="0"/>
                  </a:lnTo>
                  <a:lnTo>
                    <a:pt x="305" y="0"/>
                  </a:lnTo>
                  <a:lnTo>
                    <a:pt x="310" y="23"/>
                  </a:lnTo>
                  <a:lnTo>
                    <a:pt x="313" y="49"/>
                  </a:lnTo>
                  <a:lnTo>
                    <a:pt x="310" y="75"/>
                  </a:lnTo>
                  <a:lnTo>
                    <a:pt x="305" y="98"/>
                  </a:lnTo>
                  <a:lnTo>
                    <a:pt x="308" y="98"/>
                  </a:lnTo>
                  <a:lnTo>
                    <a:pt x="310" y="98"/>
                  </a:lnTo>
                  <a:lnTo>
                    <a:pt x="315" y="75"/>
                  </a:lnTo>
                  <a:lnTo>
                    <a:pt x="318" y="49"/>
                  </a:lnTo>
                  <a:close/>
                  <a:moveTo>
                    <a:pt x="8" y="0"/>
                  </a:moveTo>
                  <a:lnTo>
                    <a:pt x="3" y="23"/>
                  </a:lnTo>
                  <a:lnTo>
                    <a:pt x="0" y="49"/>
                  </a:lnTo>
                  <a:lnTo>
                    <a:pt x="3" y="75"/>
                  </a:lnTo>
                  <a:lnTo>
                    <a:pt x="8" y="98"/>
                  </a:lnTo>
                  <a:lnTo>
                    <a:pt x="11" y="98"/>
                  </a:lnTo>
                  <a:lnTo>
                    <a:pt x="16" y="98"/>
                  </a:lnTo>
                  <a:lnTo>
                    <a:pt x="8" y="75"/>
                  </a:lnTo>
                  <a:lnTo>
                    <a:pt x="6" y="49"/>
                  </a:lnTo>
                  <a:lnTo>
                    <a:pt x="8" y="23"/>
                  </a:lnTo>
                  <a:lnTo>
                    <a:pt x="16" y="0"/>
                  </a:lnTo>
                  <a:lnTo>
                    <a:pt x="11" y="0"/>
                  </a:lnTo>
                  <a:lnTo>
                    <a:pt x="8" y="0"/>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0" name="Freeform 995"/>
            <p:cNvSpPr>
              <a:spLocks noEditPoints="1"/>
            </p:cNvSpPr>
            <p:nvPr/>
          </p:nvSpPr>
          <p:spPr bwMode="auto">
            <a:xfrm>
              <a:off x="1598" y="1398"/>
              <a:ext cx="312" cy="98"/>
            </a:xfrm>
            <a:custGeom>
              <a:avLst/>
              <a:gdLst>
                <a:gd name="T0" fmla="*/ 2147483647 w 312"/>
                <a:gd name="T1" fmla="*/ 2147483647 h 98"/>
                <a:gd name="T2" fmla="*/ 2147483647 w 312"/>
                <a:gd name="T3" fmla="*/ 2147483647 h 98"/>
                <a:gd name="T4" fmla="*/ 2147483647 w 312"/>
                <a:gd name="T5" fmla="*/ 0 h 98"/>
                <a:gd name="T6" fmla="*/ 2147483647 w 312"/>
                <a:gd name="T7" fmla="*/ 0 h 98"/>
                <a:gd name="T8" fmla="*/ 2147483647 w 312"/>
                <a:gd name="T9" fmla="*/ 0 h 98"/>
                <a:gd name="T10" fmla="*/ 2147483647 w 312"/>
                <a:gd name="T11" fmla="*/ 2147483647 h 98"/>
                <a:gd name="T12" fmla="*/ 2147483647 w 312"/>
                <a:gd name="T13" fmla="*/ 2147483647 h 98"/>
                <a:gd name="T14" fmla="*/ 2147483647 w 312"/>
                <a:gd name="T15" fmla="*/ 2147483647 h 98"/>
                <a:gd name="T16" fmla="*/ 2147483647 w 312"/>
                <a:gd name="T17" fmla="*/ 2147483647 h 98"/>
                <a:gd name="T18" fmla="*/ 2147483647 w 312"/>
                <a:gd name="T19" fmla="*/ 2147483647 h 98"/>
                <a:gd name="T20" fmla="*/ 2147483647 w 312"/>
                <a:gd name="T21" fmla="*/ 2147483647 h 98"/>
                <a:gd name="T22" fmla="*/ 2147483647 w 312"/>
                <a:gd name="T23" fmla="*/ 2147483647 h 98"/>
                <a:gd name="T24" fmla="*/ 2147483647 w 312"/>
                <a:gd name="T25" fmla="*/ 2147483647 h 98"/>
                <a:gd name="T26" fmla="*/ 2147483647 w 312"/>
                <a:gd name="T27" fmla="*/ 0 h 98"/>
                <a:gd name="T28" fmla="*/ 2147483647 w 312"/>
                <a:gd name="T29" fmla="*/ 2147483647 h 98"/>
                <a:gd name="T30" fmla="*/ 0 w 312"/>
                <a:gd name="T31" fmla="*/ 2147483647 h 98"/>
                <a:gd name="T32" fmla="*/ 2147483647 w 312"/>
                <a:gd name="T33" fmla="*/ 2147483647 h 98"/>
                <a:gd name="T34" fmla="*/ 2147483647 w 312"/>
                <a:gd name="T35" fmla="*/ 2147483647 h 98"/>
                <a:gd name="T36" fmla="*/ 2147483647 w 312"/>
                <a:gd name="T37" fmla="*/ 2147483647 h 98"/>
                <a:gd name="T38" fmla="*/ 2147483647 w 312"/>
                <a:gd name="T39" fmla="*/ 2147483647 h 98"/>
                <a:gd name="T40" fmla="*/ 2147483647 w 312"/>
                <a:gd name="T41" fmla="*/ 2147483647 h 98"/>
                <a:gd name="T42" fmla="*/ 2147483647 w 312"/>
                <a:gd name="T43" fmla="*/ 2147483647 h 98"/>
                <a:gd name="T44" fmla="*/ 2147483647 w 312"/>
                <a:gd name="T45" fmla="*/ 2147483647 h 98"/>
                <a:gd name="T46" fmla="*/ 2147483647 w 312"/>
                <a:gd name="T47" fmla="*/ 0 h 98"/>
                <a:gd name="T48" fmla="*/ 2147483647 w 312"/>
                <a:gd name="T49" fmla="*/ 0 h 98"/>
                <a:gd name="T50" fmla="*/ 2147483647 w 312"/>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2" h="98">
                  <a:moveTo>
                    <a:pt x="312" y="49"/>
                  </a:moveTo>
                  <a:lnTo>
                    <a:pt x="310" y="23"/>
                  </a:lnTo>
                  <a:lnTo>
                    <a:pt x="305" y="0"/>
                  </a:lnTo>
                  <a:lnTo>
                    <a:pt x="302" y="0"/>
                  </a:lnTo>
                  <a:lnTo>
                    <a:pt x="299" y="0"/>
                  </a:lnTo>
                  <a:lnTo>
                    <a:pt x="305" y="23"/>
                  </a:lnTo>
                  <a:lnTo>
                    <a:pt x="307" y="49"/>
                  </a:lnTo>
                  <a:lnTo>
                    <a:pt x="305" y="75"/>
                  </a:lnTo>
                  <a:lnTo>
                    <a:pt x="299" y="98"/>
                  </a:lnTo>
                  <a:lnTo>
                    <a:pt x="302" y="98"/>
                  </a:lnTo>
                  <a:lnTo>
                    <a:pt x="305" y="98"/>
                  </a:lnTo>
                  <a:lnTo>
                    <a:pt x="310" y="75"/>
                  </a:lnTo>
                  <a:lnTo>
                    <a:pt x="312" y="49"/>
                  </a:lnTo>
                  <a:close/>
                  <a:moveTo>
                    <a:pt x="8" y="0"/>
                  </a:moveTo>
                  <a:lnTo>
                    <a:pt x="3" y="23"/>
                  </a:lnTo>
                  <a:lnTo>
                    <a:pt x="0" y="49"/>
                  </a:lnTo>
                  <a:lnTo>
                    <a:pt x="3" y="75"/>
                  </a:lnTo>
                  <a:lnTo>
                    <a:pt x="8" y="98"/>
                  </a:lnTo>
                  <a:lnTo>
                    <a:pt x="13" y="98"/>
                  </a:lnTo>
                  <a:lnTo>
                    <a:pt x="16" y="98"/>
                  </a:lnTo>
                  <a:lnTo>
                    <a:pt x="8" y="75"/>
                  </a:lnTo>
                  <a:lnTo>
                    <a:pt x="5" y="49"/>
                  </a:lnTo>
                  <a:lnTo>
                    <a:pt x="8" y="23"/>
                  </a:lnTo>
                  <a:lnTo>
                    <a:pt x="16" y="0"/>
                  </a:lnTo>
                  <a:lnTo>
                    <a:pt x="13" y="0"/>
                  </a:lnTo>
                  <a:lnTo>
                    <a:pt x="8" y="0"/>
                  </a:lnTo>
                  <a:close/>
                </a:path>
              </a:pathLst>
            </a:custGeom>
            <a:solidFill>
              <a:srgbClr val="ADA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1" name="Freeform 996"/>
            <p:cNvSpPr>
              <a:spLocks noEditPoints="1"/>
            </p:cNvSpPr>
            <p:nvPr/>
          </p:nvSpPr>
          <p:spPr bwMode="auto">
            <a:xfrm>
              <a:off x="1601" y="1398"/>
              <a:ext cx="307" cy="98"/>
            </a:xfrm>
            <a:custGeom>
              <a:avLst/>
              <a:gdLst>
                <a:gd name="T0" fmla="*/ 2147483647 w 307"/>
                <a:gd name="T1" fmla="*/ 2147483647 h 98"/>
                <a:gd name="T2" fmla="*/ 2147483647 w 307"/>
                <a:gd name="T3" fmla="*/ 2147483647 h 98"/>
                <a:gd name="T4" fmla="*/ 2147483647 w 307"/>
                <a:gd name="T5" fmla="*/ 0 h 98"/>
                <a:gd name="T6" fmla="*/ 2147483647 w 307"/>
                <a:gd name="T7" fmla="*/ 0 h 98"/>
                <a:gd name="T8" fmla="*/ 2147483647 w 307"/>
                <a:gd name="T9" fmla="*/ 0 h 98"/>
                <a:gd name="T10" fmla="*/ 2147483647 w 307"/>
                <a:gd name="T11" fmla="*/ 2147483647 h 98"/>
                <a:gd name="T12" fmla="*/ 2147483647 w 307"/>
                <a:gd name="T13" fmla="*/ 2147483647 h 98"/>
                <a:gd name="T14" fmla="*/ 2147483647 w 307"/>
                <a:gd name="T15" fmla="*/ 2147483647 h 98"/>
                <a:gd name="T16" fmla="*/ 2147483647 w 307"/>
                <a:gd name="T17" fmla="*/ 2147483647 h 98"/>
                <a:gd name="T18" fmla="*/ 2147483647 w 307"/>
                <a:gd name="T19" fmla="*/ 2147483647 h 98"/>
                <a:gd name="T20" fmla="*/ 2147483647 w 307"/>
                <a:gd name="T21" fmla="*/ 2147483647 h 98"/>
                <a:gd name="T22" fmla="*/ 2147483647 w 307"/>
                <a:gd name="T23" fmla="*/ 2147483647 h 98"/>
                <a:gd name="T24" fmla="*/ 2147483647 w 307"/>
                <a:gd name="T25" fmla="*/ 2147483647 h 98"/>
                <a:gd name="T26" fmla="*/ 2147483647 w 307"/>
                <a:gd name="T27" fmla="*/ 0 h 98"/>
                <a:gd name="T28" fmla="*/ 2147483647 w 307"/>
                <a:gd name="T29" fmla="*/ 2147483647 h 98"/>
                <a:gd name="T30" fmla="*/ 0 w 307"/>
                <a:gd name="T31" fmla="*/ 2147483647 h 98"/>
                <a:gd name="T32" fmla="*/ 2147483647 w 307"/>
                <a:gd name="T33" fmla="*/ 2147483647 h 98"/>
                <a:gd name="T34" fmla="*/ 2147483647 w 307"/>
                <a:gd name="T35" fmla="*/ 2147483647 h 98"/>
                <a:gd name="T36" fmla="*/ 2147483647 w 307"/>
                <a:gd name="T37" fmla="*/ 2147483647 h 98"/>
                <a:gd name="T38" fmla="*/ 2147483647 w 307"/>
                <a:gd name="T39" fmla="*/ 2147483647 h 98"/>
                <a:gd name="T40" fmla="*/ 2147483647 w 307"/>
                <a:gd name="T41" fmla="*/ 2147483647 h 98"/>
                <a:gd name="T42" fmla="*/ 2147483647 w 307"/>
                <a:gd name="T43" fmla="*/ 2147483647 h 98"/>
                <a:gd name="T44" fmla="*/ 2147483647 w 307"/>
                <a:gd name="T45" fmla="*/ 2147483647 h 98"/>
                <a:gd name="T46" fmla="*/ 2147483647 w 307"/>
                <a:gd name="T47" fmla="*/ 0 h 98"/>
                <a:gd name="T48" fmla="*/ 2147483647 w 307"/>
                <a:gd name="T49" fmla="*/ 0 h 98"/>
                <a:gd name="T50" fmla="*/ 2147483647 w 307"/>
                <a:gd name="T51" fmla="*/ 0 h 9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7" h="98">
                  <a:moveTo>
                    <a:pt x="307" y="49"/>
                  </a:moveTo>
                  <a:lnTo>
                    <a:pt x="304" y="23"/>
                  </a:lnTo>
                  <a:lnTo>
                    <a:pt x="299" y="0"/>
                  </a:lnTo>
                  <a:lnTo>
                    <a:pt x="296" y="0"/>
                  </a:lnTo>
                  <a:lnTo>
                    <a:pt x="291" y="0"/>
                  </a:lnTo>
                  <a:lnTo>
                    <a:pt x="299" y="23"/>
                  </a:lnTo>
                  <a:lnTo>
                    <a:pt x="302" y="49"/>
                  </a:lnTo>
                  <a:lnTo>
                    <a:pt x="299" y="75"/>
                  </a:lnTo>
                  <a:lnTo>
                    <a:pt x="291" y="98"/>
                  </a:lnTo>
                  <a:lnTo>
                    <a:pt x="296" y="98"/>
                  </a:lnTo>
                  <a:lnTo>
                    <a:pt x="299" y="98"/>
                  </a:lnTo>
                  <a:lnTo>
                    <a:pt x="304" y="75"/>
                  </a:lnTo>
                  <a:lnTo>
                    <a:pt x="307" y="49"/>
                  </a:lnTo>
                  <a:close/>
                  <a:moveTo>
                    <a:pt x="10" y="0"/>
                  </a:moveTo>
                  <a:lnTo>
                    <a:pt x="2" y="23"/>
                  </a:lnTo>
                  <a:lnTo>
                    <a:pt x="0" y="49"/>
                  </a:lnTo>
                  <a:lnTo>
                    <a:pt x="2" y="75"/>
                  </a:lnTo>
                  <a:lnTo>
                    <a:pt x="10" y="98"/>
                  </a:lnTo>
                  <a:lnTo>
                    <a:pt x="13" y="98"/>
                  </a:lnTo>
                  <a:lnTo>
                    <a:pt x="15" y="98"/>
                  </a:lnTo>
                  <a:lnTo>
                    <a:pt x="7" y="75"/>
                  </a:lnTo>
                  <a:lnTo>
                    <a:pt x="5" y="49"/>
                  </a:lnTo>
                  <a:lnTo>
                    <a:pt x="7" y="23"/>
                  </a:lnTo>
                  <a:lnTo>
                    <a:pt x="15" y="0"/>
                  </a:lnTo>
                  <a:lnTo>
                    <a:pt x="13" y="0"/>
                  </a:lnTo>
                  <a:lnTo>
                    <a:pt x="10" y="0"/>
                  </a:lnTo>
                  <a:close/>
                </a:path>
              </a:pathLst>
            </a:custGeom>
            <a:solidFill>
              <a:srgbClr val="ADAD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2" name="Freeform 997"/>
            <p:cNvSpPr>
              <a:spLocks noEditPoints="1"/>
            </p:cNvSpPr>
            <p:nvPr/>
          </p:nvSpPr>
          <p:spPr bwMode="auto">
            <a:xfrm>
              <a:off x="1603" y="1395"/>
              <a:ext cx="302" cy="101"/>
            </a:xfrm>
            <a:custGeom>
              <a:avLst/>
              <a:gdLst>
                <a:gd name="T0" fmla="*/ 2147483647 w 302"/>
                <a:gd name="T1" fmla="*/ 2147483647 h 101"/>
                <a:gd name="T2" fmla="*/ 2147483647 w 302"/>
                <a:gd name="T3" fmla="*/ 2147483647 h 101"/>
                <a:gd name="T4" fmla="*/ 2147483647 w 302"/>
                <a:gd name="T5" fmla="*/ 2147483647 h 101"/>
                <a:gd name="T6" fmla="*/ 2147483647 w 302"/>
                <a:gd name="T7" fmla="*/ 2147483647 h 101"/>
                <a:gd name="T8" fmla="*/ 2147483647 w 302"/>
                <a:gd name="T9" fmla="*/ 0 h 101"/>
                <a:gd name="T10" fmla="*/ 2147483647 w 302"/>
                <a:gd name="T11" fmla="*/ 2147483647 h 101"/>
                <a:gd name="T12" fmla="*/ 2147483647 w 302"/>
                <a:gd name="T13" fmla="*/ 2147483647 h 101"/>
                <a:gd name="T14" fmla="*/ 2147483647 w 302"/>
                <a:gd name="T15" fmla="*/ 2147483647 h 101"/>
                <a:gd name="T16" fmla="*/ 2147483647 w 302"/>
                <a:gd name="T17" fmla="*/ 2147483647 h 101"/>
                <a:gd name="T18" fmla="*/ 2147483647 w 302"/>
                <a:gd name="T19" fmla="*/ 2147483647 h 101"/>
                <a:gd name="T20" fmla="*/ 2147483647 w 302"/>
                <a:gd name="T21" fmla="*/ 2147483647 h 101"/>
                <a:gd name="T22" fmla="*/ 2147483647 w 302"/>
                <a:gd name="T23" fmla="*/ 2147483647 h 101"/>
                <a:gd name="T24" fmla="*/ 2147483647 w 302"/>
                <a:gd name="T25" fmla="*/ 2147483647 h 101"/>
                <a:gd name="T26" fmla="*/ 2147483647 w 302"/>
                <a:gd name="T27" fmla="*/ 2147483647 h 101"/>
                <a:gd name="T28" fmla="*/ 2147483647 w 302"/>
                <a:gd name="T29" fmla="*/ 2147483647 h 101"/>
                <a:gd name="T30" fmla="*/ 0 w 302"/>
                <a:gd name="T31" fmla="*/ 2147483647 h 101"/>
                <a:gd name="T32" fmla="*/ 2147483647 w 302"/>
                <a:gd name="T33" fmla="*/ 2147483647 h 101"/>
                <a:gd name="T34" fmla="*/ 2147483647 w 302"/>
                <a:gd name="T35" fmla="*/ 2147483647 h 101"/>
                <a:gd name="T36" fmla="*/ 2147483647 w 302"/>
                <a:gd name="T37" fmla="*/ 2147483647 h 101"/>
                <a:gd name="T38" fmla="*/ 2147483647 w 302"/>
                <a:gd name="T39" fmla="*/ 2147483647 h 101"/>
                <a:gd name="T40" fmla="*/ 2147483647 w 302"/>
                <a:gd name="T41" fmla="*/ 2147483647 h 101"/>
                <a:gd name="T42" fmla="*/ 2147483647 w 302"/>
                <a:gd name="T43" fmla="*/ 2147483647 h 101"/>
                <a:gd name="T44" fmla="*/ 2147483647 w 302"/>
                <a:gd name="T45" fmla="*/ 2147483647 h 101"/>
                <a:gd name="T46" fmla="*/ 2147483647 w 302"/>
                <a:gd name="T47" fmla="*/ 0 h 101"/>
                <a:gd name="T48" fmla="*/ 2147483647 w 302"/>
                <a:gd name="T49" fmla="*/ 2147483647 h 101"/>
                <a:gd name="T50" fmla="*/ 2147483647 w 302"/>
                <a:gd name="T51" fmla="*/ 2147483647 h 1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02" h="101">
                  <a:moveTo>
                    <a:pt x="302" y="52"/>
                  </a:moveTo>
                  <a:lnTo>
                    <a:pt x="300" y="26"/>
                  </a:lnTo>
                  <a:lnTo>
                    <a:pt x="294" y="3"/>
                  </a:lnTo>
                  <a:lnTo>
                    <a:pt x="289" y="3"/>
                  </a:lnTo>
                  <a:lnTo>
                    <a:pt x="287" y="0"/>
                  </a:lnTo>
                  <a:lnTo>
                    <a:pt x="294" y="26"/>
                  </a:lnTo>
                  <a:lnTo>
                    <a:pt x="297" y="52"/>
                  </a:lnTo>
                  <a:lnTo>
                    <a:pt x="294" y="78"/>
                  </a:lnTo>
                  <a:lnTo>
                    <a:pt x="287" y="101"/>
                  </a:lnTo>
                  <a:lnTo>
                    <a:pt x="289" y="101"/>
                  </a:lnTo>
                  <a:lnTo>
                    <a:pt x="294" y="101"/>
                  </a:lnTo>
                  <a:lnTo>
                    <a:pt x="300" y="78"/>
                  </a:lnTo>
                  <a:lnTo>
                    <a:pt x="302" y="52"/>
                  </a:lnTo>
                  <a:close/>
                  <a:moveTo>
                    <a:pt x="11" y="3"/>
                  </a:moveTo>
                  <a:lnTo>
                    <a:pt x="3" y="26"/>
                  </a:lnTo>
                  <a:lnTo>
                    <a:pt x="0" y="52"/>
                  </a:lnTo>
                  <a:lnTo>
                    <a:pt x="3" y="78"/>
                  </a:lnTo>
                  <a:lnTo>
                    <a:pt x="11" y="101"/>
                  </a:lnTo>
                  <a:lnTo>
                    <a:pt x="13" y="101"/>
                  </a:lnTo>
                  <a:lnTo>
                    <a:pt x="16" y="101"/>
                  </a:lnTo>
                  <a:lnTo>
                    <a:pt x="8" y="78"/>
                  </a:lnTo>
                  <a:lnTo>
                    <a:pt x="5" y="52"/>
                  </a:lnTo>
                  <a:lnTo>
                    <a:pt x="8" y="26"/>
                  </a:lnTo>
                  <a:lnTo>
                    <a:pt x="16" y="0"/>
                  </a:lnTo>
                  <a:lnTo>
                    <a:pt x="13" y="3"/>
                  </a:lnTo>
                  <a:lnTo>
                    <a:pt x="11" y="3"/>
                  </a:lnTo>
                  <a:close/>
                </a:path>
              </a:pathLst>
            </a:custGeom>
            <a:solidFill>
              <a:srgbClr val="ADAD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3" name="Freeform 998"/>
            <p:cNvSpPr>
              <a:spLocks noEditPoints="1"/>
            </p:cNvSpPr>
            <p:nvPr/>
          </p:nvSpPr>
          <p:spPr bwMode="auto">
            <a:xfrm>
              <a:off x="1606" y="1395"/>
              <a:ext cx="297" cy="101"/>
            </a:xfrm>
            <a:custGeom>
              <a:avLst/>
              <a:gdLst>
                <a:gd name="T0" fmla="*/ 2147483647 w 297"/>
                <a:gd name="T1" fmla="*/ 2147483647 h 101"/>
                <a:gd name="T2" fmla="*/ 2147483647 w 297"/>
                <a:gd name="T3" fmla="*/ 2147483647 h 101"/>
                <a:gd name="T4" fmla="*/ 2147483647 w 297"/>
                <a:gd name="T5" fmla="*/ 2147483647 h 101"/>
                <a:gd name="T6" fmla="*/ 2147483647 w 297"/>
                <a:gd name="T7" fmla="*/ 0 h 101"/>
                <a:gd name="T8" fmla="*/ 2147483647 w 297"/>
                <a:gd name="T9" fmla="*/ 0 h 101"/>
                <a:gd name="T10" fmla="*/ 2147483647 w 297"/>
                <a:gd name="T11" fmla="*/ 2147483647 h 101"/>
                <a:gd name="T12" fmla="*/ 2147483647 w 297"/>
                <a:gd name="T13" fmla="*/ 2147483647 h 101"/>
                <a:gd name="T14" fmla="*/ 2147483647 w 297"/>
                <a:gd name="T15" fmla="*/ 2147483647 h 101"/>
                <a:gd name="T16" fmla="*/ 2147483647 w 297"/>
                <a:gd name="T17" fmla="*/ 2147483647 h 101"/>
                <a:gd name="T18" fmla="*/ 2147483647 w 297"/>
                <a:gd name="T19" fmla="*/ 2147483647 h 101"/>
                <a:gd name="T20" fmla="*/ 2147483647 w 297"/>
                <a:gd name="T21" fmla="*/ 2147483647 h 101"/>
                <a:gd name="T22" fmla="*/ 2147483647 w 297"/>
                <a:gd name="T23" fmla="*/ 2147483647 h 101"/>
                <a:gd name="T24" fmla="*/ 2147483647 w 297"/>
                <a:gd name="T25" fmla="*/ 2147483647 h 101"/>
                <a:gd name="T26" fmla="*/ 2147483647 w 297"/>
                <a:gd name="T27" fmla="*/ 2147483647 h 101"/>
                <a:gd name="T28" fmla="*/ 2147483647 w 297"/>
                <a:gd name="T29" fmla="*/ 2147483647 h 101"/>
                <a:gd name="T30" fmla="*/ 0 w 297"/>
                <a:gd name="T31" fmla="*/ 2147483647 h 101"/>
                <a:gd name="T32" fmla="*/ 2147483647 w 297"/>
                <a:gd name="T33" fmla="*/ 2147483647 h 101"/>
                <a:gd name="T34" fmla="*/ 2147483647 w 297"/>
                <a:gd name="T35" fmla="*/ 2147483647 h 101"/>
                <a:gd name="T36" fmla="*/ 2147483647 w 297"/>
                <a:gd name="T37" fmla="*/ 2147483647 h 101"/>
                <a:gd name="T38" fmla="*/ 2147483647 w 297"/>
                <a:gd name="T39" fmla="*/ 2147483647 h 101"/>
                <a:gd name="T40" fmla="*/ 2147483647 w 297"/>
                <a:gd name="T41" fmla="*/ 2147483647 h 101"/>
                <a:gd name="T42" fmla="*/ 2147483647 w 297"/>
                <a:gd name="T43" fmla="*/ 2147483647 h 101"/>
                <a:gd name="T44" fmla="*/ 2147483647 w 297"/>
                <a:gd name="T45" fmla="*/ 2147483647 h 101"/>
                <a:gd name="T46" fmla="*/ 2147483647 w 297"/>
                <a:gd name="T47" fmla="*/ 0 h 101"/>
                <a:gd name="T48" fmla="*/ 2147483647 w 297"/>
                <a:gd name="T49" fmla="*/ 0 h 101"/>
                <a:gd name="T50" fmla="*/ 2147483647 w 297"/>
                <a:gd name="T51" fmla="*/ 2147483647 h 1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7" h="101">
                  <a:moveTo>
                    <a:pt x="297" y="52"/>
                  </a:moveTo>
                  <a:lnTo>
                    <a:pt x="294" y="26"/>
                  </a:lnTo>
                  <a:lnTo>
                    <a:pt x="286" y="3"/>
                  </a:lnTo>
                  <a:lnTo>
                    <a:pt x="284" y="0"/>
                  </a:lnTo>
                  <a:lnTo>
                    <a:pt x="281" y="0"/>
                  </a:lnTo>
                  <a:lnTo>
                    <a:pt x="289" y="26"/>
                  </a:lnTo>
                  <a:lnTo>
                    <a:pt x="291" y="52"/>
                  </a:lnTo>
                  <a:lnTo>
                    <a:pt x="289" y="78"/>
                  </a:lnTo>
                  <a:lnTo>
                    <a:pt x="281" y="101"/>
                  </a:lnTo>
                  <a:lnTo>
                    <a:pt x="284" y="101"/>
                  </a:lnTo>
                  <a:lnTo>
                    <a:pt x="286" y="101"/>
                  </a:lnTo>
                  <a:lnTo>
                    <a:pt x="294" y="78"/>
                  </a:lnTo>
                  <a:lnTo>
                    <a:pt x="297" y="52"/>
                  </a:lnTo>
                  <a:close/>
                  <a:moveTo>
                    <a:pt x="10" y="3"/>
                  </a:moveTo>
                  <a:lnTo>
                    <a:pt x="2" y="26"/>
                  </a:lnTo>
                  <a:lnTo>
                    <a:pt x="0" y="52"/>
                  </a:lnTo>
                  <a:lnTo>
                    <a:pt x="2" y="78"/>
                  </a:lnTo>
                  <a:lnTo>
                    <a:pt x="10" y="101"/>
                  </a:lnTo>
                  <a:lnTo>
                    <a:pt x="13" y="101"/>
                  </a:lnTo>
                  <a:lnTo>
                    <a:pt x="15" y="101"/>
                  </a:lnTo>
                  <a:lnTo>
                    <a:pt x="8" y="78"/>
                  </a:lnTo>
                  <a:lnTo>
                    <a:pt x="5" y="52"/>
                  </a:lnTo>
                  <a:lnTo>
                    <a:pt x="8" y="26"/>
                  </a:lnTo>
                  <a:lnTo>
                    <a:pt x="15" y="0"/>
                  </a:lnTo>
                  <a:lnTo>
                    <a:pt x="13" y="0"/>
                  </a:lnTo>
                  <a:lnTo>
                    <a:pt x="10" y="3"/>
                  </a:lnTo>
                  <a:close/>
                </a:path>
              </a:pathLst>
            </a:custGeom>
            <a:solidFill>
              <a:srgbClr val="ADAD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4" name="Freeform 999"/>
            <p:cNvSpPr>
              <a:spLocks noEditPoints="1"/>
            </p:cNvSpPr>
            <p:nvPr/>
          </p:nvSpPr>
          <p:spPr bwMode="auto">
            <a:xfrm>
              <a:off x="1608" y="1395"/>
              <a:ext cx="292" cy="101"/>
            </a:xfrm>
            <a:custGeom>
              <a:avLst/>
              <a:gdLst>
                <a:gd name="T0" fmla="*/ 2147483647 w 292"/>
                <a:gd name="T1" fmla="*/ 2147483647 h 101"/>
                <a:gd name="T2" fmla="*/ 2147483647 w 292"/>
                <a:gd name="T3" fmla="*/ 2147483647 h 101"/>
                <a:gd name="T4" fmla="*/ 2147483647 w 292"/>
                <a:gd name="T5" fmla="*/ 0 h 101"/>
                <a:gd name="T6" fmla="*/ 2147483647 w 292"/>
                <a:gd name="T7" fmla="*/ 0 h 101"/>
                <a:gd name="T8" fmla="*/ 2147483647 w 292"/>
                <a:gd name="T9" fmla="*/ 0 h 101"/>
                <a:gd name="T10" fmla="*/ 2147483647 w 292"/>
                <a:gd name="T11" fmla="*/ 2147483647 h 101"/>
                <a:gd name="T12" fmla="*/ 2147483647 w 292"/>
                <a:gd name="T13" fmla="*/ 2147483647 h 101"/>
                <a:gd name="T14" fmla="*/ 2147483647 w 292"/>
                <a:gd name="T15" fmla="*/ 2147483647 h 101"/>
                <a:gd name="T16" fmla="*/ 2147483647 w 292"/>
                <a:gd name="T17" fmla="*/ 2147483647 h 101"/>
                <a:gd name="T18" fmla="*/ 2147483647 w 292"/>
                <a:gd name="T19" fmla="*/ 2147483647 h 101"/>
                <a:gd name="T20" fmla="*/ 2147483647 w 292"/>
                <a:gd name="T21" fmla="*/ 2147483647 h 101"/>
                <a:gd name="T22" fmla="*/ 2147483647 w 292"/>
                <a:gd name="T23" fmla="*/ 2147483647 h 101"/>
                <a:gd name="T24" fmla="*/ 2147483647 w 292"/>
                <a:gd name="T25" fmla="*/ 2147483647 h 101"/>
                <a:gd name="T26" fmla="*/ 2147483647 w 292"/>
                <a:gd name="T27" fmla="*/ 0 h 101"/>
                <a:gd name="T28" fmla="*/ 2147483647 w 292"/>
                <a:gd name="T29" fmla="*/ 2147483647 h 101"/>
                <a:gd name="T30" fmla="*/ 0 w 292"/>
                <a:gd name="T31" fmla="*/ 2147483647 h 101"/>
                <a:gd name="T32" fmla="*/ 2147483647 w 292"/>
                <a:gd name="T33" fmla="*/ 2147483647 h 101"/>
                <a:gd name="T34" fmla="*/ 2147483647 w 292"/>
                <a:gd name="T35" fmla="*/ 2147483647 h 101"/>
                <a:gd name="T36" fmla="*/ 2147483647 w 292"/>
                <a:gd name="T37" fmla="*/ 2147483647 h 101"/>
                <a:gd name="T38" fmla="*/ 2147483647 w 292"/>
                <a:gd name="T39" fmla="*/ 2147483647 h 101"/>
                <a:gd name="T40" fmla="*/ 2147483647 w 292"/>
                <a:gd name="T41" fmla="*/ 2147483647 h 101"/>
                <a:gd name="T42" fmla="*/ 2147483647 w 292"/>
                <a:gd name="T43" fmla="*/ 2147483647 h 101"/>
                <a:gd name="T44" fmla="*/ 2147483647 w 292"/>
                <a:gd name="T45" fmla="*/ 2147483647 h 101"/>
                <a:gd name="T46" fmla="*/ 2147483647 w 292"/>
                <a:gd name="T47" fmla="*/ 0 h 101"/>
                <a:gd name="T48" fmla="*/ 2147483647 w 292"/>
                <a:gd name="T49" fmla="*/ 0 h 101"/>
                <a:gd name="T50" fmla="*/ 2147483647 w 292"/>
                <a:gd name="T51" fmla="*/ 0 h 10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92" h="101">
                  <a:moveTo>
                    <a:pt x="292" y="52"/>
                  </a:moveTo>
                  <a:lnTo>
                    <a:pt x="289" y="26"/>
                  </a:lnTo>
                  <a:lnTo>
                    <a:pt x="282" y="0"/>
                  </a:lnTo>
                  <a:lnTo>
                    <a:pt x="279" y="0"/>
                  </a:lnTo>
                  <a:lnTo>
                    <a:pt x="277" y="0"/>
                  </a:lnTo>
                  <a:lnTo>
                    <a:pt x="284" y="26"/>
                  </a:lnTo>
                  <a:lnTo>
                    <a:pt x="287" y="52"/>
                  </a:lnTo>
                  <a:lnTo>
                    <a:pt x="284" y="78"/>
                  </a:lnTo>
                  <a:lnTo>
                    <a:pt x="277" y="101"/>
                  </a:lnTo>
                  <a:lnTo>
                    <a:pt x="279" y="101"/>
                  </a:lnTo>
                  <a:lnTo>
                    <a:pt x="282" y="101"/>
                  </a:lnTo>
                  <a:lnTo>
                    <a:pt x="289" y="78"/>
                  </a:lnTo>
                  <a:lnTo>
                    <a:pt x="292" y="52"/>
                  </a:lnTo>
                  <a:close/>
                  <a:moveTo>
                    <a:pt x="11" y="0"/>
                  </a:moveTo>
                  <a:lnTo>
                    <a:pt x="3" y="26"/>
                  </a:lnTo>
                  <a:lnTo>
                    <a:pt x="0" y="52"/>
                  </a:lnTo>
                  <a:lnTo>
                    <a:pt x="3" y="78"/>
                  </a:lnTo>
                  <a:lnTo>
                    <a:pt x="11" y="101"/>
                  </a:lnTo>
                  <a:lnTo>
                    <a:pt x="13" y="101"/>
                  </a:lnTo>
                  <a:lnTo>
                    <a:pt x="16" y="101"/>
                  </a:lnTo>
                  <a:lnTo>
                    <a:pt x="8" y="78"/>
                  </a:lnTo>
                  <a:lnTo>
                    <a:pt x="6" y="52"/>
                  </a:lnTo>
                  <a:lnTo>
                    <a:pt x="8" y="26"/>
                  </a:lnTo>
                  <a:lnTo>
                    <a:pt x="16" y="0"/>
                  </a:lnTo>
                  <a:lnTo>
                    <a:pt x="13" y="0"/>
                  </a:lnTo>
                  <a:lnTo>
                    <a:pt x="11" y="0"/>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5" name="Freeform 1000"/>
            <p:cNvSpPr>
              <a:spLocks noEditPoints="1"/>
            </p:cNvSpPr>
            <p:nvPr/>
          </p:nvSpPr>
          <p:spPr bwMode="auto">
            <a:xfrm>
              <a:off x="1611" y="1395"/>
              <a:ext cx="286" cy="104"/>
            </a:xfrm>
            <a:custGeom>
              <a:avLst/>
              <a:gdLst>
                <a:gd name="T0" fmla="*/ 2147483647 w 286"/>
                <a:gd name="T1" fmla="*/ 2147483647 h 104"/>
                <a:gd name="T2" fmla="*/ 2147483647 w 286"/>
                <a:gd name="T3" fmla="*/ 2147483647 h 104"/>
                <a:gd name="T4" fmla="*/ 2147483647 w 286"/>
                <a:gd name="T5" fmla="*/ 0 h 104"/>
                <a:gd name="T6" fmla="*/ 2147483647 w 286"/>
                <a:gd name="T7" fmla="*/ 0 h 104"/>
                <a:gd name="T8" fmla="*/ 2147483647 w 286"/>
                <a:gd name="T9" fmla="*/ 0 h 104"/>
                <a:gd name="T10" fmla="*/ 2147483647 w 286"/>
                <a:gd name="T11" fmla="*/ 2147483647 h 104"/>
                <a:gd name="T12" fmla="*/ 2147483647 w 286"/>
                <a:gd name="T13" fmla="*/ 2147483647 h 104"/>
                <a:gd name="T14" fmla="*/ 2147483647 w 286"/>
                <a:gd name="T15" fmla="*/ 2147483647 h 104"/>
                <a:gd name="T16" fmla="*/ 2147483647 w 286"/>
                <a:gd name="T17" fmla="*/ 2147483647 h 104"/>
                <a:gd name="T18" fmla="*/ 2147483647 w 286"/>
                <a:gd name="T19" fmla="*/ 2147483647 h 104"/>
                <a:gd name="T20" fmla="*/ 2147483647 w 286"/>
                <a:gd name="T21" fmla="*/ 2147483647 h 104"/>
                <a:gd name="T22" fmla="*/ 2147483647 w 286"/>
                <a:gd name="T23" fmla="*/ 2147483647 h 104"/>
                <a:gd name="T24" fmla="*/ 2147483647 w 286"/>
                <a:gd name="T25" fmla="*/ 2147483647 h 104"/>
                <a:gd name="T26" fmla="*/ 2147483647 w 286"/>
                <a:gd name="T27" fmla="*/ 0 h 104"/>
                <a:gd name="T28" fmla="*/ 2147483647 w 286"/>
                <a:gd name="T29" fmla="*/ 2147483647 h 104"/>
                <a:gd name="T30" fmla="*/ 0 w 286"/>
                <a:gd name="T31" fmla="*/ 2147483647 h 104"/>
                <a:gd name="T32" fmla="*/ 2147483647 w 286"/>
                <a:gd name="T33" fmla="*/ 2147483647 h 104"/>
                <a:gd name="T34" fmla="*/ 2147483647 w 286"/>
                <a:gd name="T35" fmla="*/ 2147483647 h 104"/>
                <a:gd name="T36" fmla="*/ 2147483647 w 286"/>
                <a:gd name="T37" fmla="*/ 2147483647 h 104"/>
                <a:gd name="T38" fmla="*/ 2147483647 w 286"/>
                <a:gd name="T39" fmla="*/ 2147483647 h 104"/>
                <a:gd name="T40" fmla="*/ 2147483647 w 286"/>
                <a:gd name="T41" fmla="*/ 2147483647 h 104"/>
                <a:gd name="T42" fmla="*/ 2147483647 w 286"/>
                <a:gd name="T43" fmla="*/ 2147483647 h 104"/>
                <a:gd name="T44" fmla="*/ 2147483647 w 286"/>
                <a:gd name="T45" fmla="*/ 2147483647 h 104"/>
                <a:gd name="T46" fmla="*/ 2147483647 w 286"/>
                <a:gd name="T47" fmla="*/ 0 h 104"/>
                <a:gd name="T48" fmla="*/ 2147483647 w 286"/>
                <a:gd name="T49" fmla="*/ 0 h 104"/>
                <a:gd name="T50" fmla="*/ 2147483647 w 286"/>
                <a:gd name="T51" fmla="*/ 0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6" h="104">
                  <a:moveTo>
                    <a:pt x="286" y="52"/>
                  </a:moveTo>
                  <a:lnTo>
                    <a:pt x="284" y="26"/>
                  </a:lnTo>
                  <a:lnTo>
                    <a:pt x="276" y="0"/>
                  </a:lnTo>
                  <a:lnTo>
                    <a:pt x="274" y="0"/>
                  </a:lnTo>
                  <a:lnTo>
                    <a:pt x="271" y="0"/>
                  </a:lnTo>
                  <a:lnTo>
                    <a:pt x="279" y="26"/>
                  </a:lnTo>
                  <a:lnTo>
                    <a:pt x="281" y="52"/>
                  </a:lnTo>
                  <a:lnTo>
                    <a:pt x="279" y="78"/>
                  </a:lnTo>
                  <a:lnTo>
                    <a:pt x="271" y="104"/>
                  </a:lnTo>
                  <a:lnTo>
                    <a:pt x="274" y="101"/>
                  </a:lnTo>
                  <a:lnTo>
                    <a:pt x="276" y="101"/>
                  </a:lnTo>
                  <a:lnTo>
                    <a:pt x="284" y="78"/>
                  </a:lnTo>
                  <a:lnTo>
                    <a:pt x="286" y="52"/>
                  </a:lnTo>
                  <a:close/>
                  <a:moveTo>
                    <a:pt x="10" y="0"/>
                  </a:moveTo>
                  <a:lnTo>
                    <a:pt x="3" y="26"/>
                  </a:lnTo>
                  <a:lnTo>
                    <a:pt x="0" y="52"/>
                  </a:lnTo>
                  <a:lnTo>
                    <a:pt x="3" y="78"/>
                  </a:lnTo>
                  <a:lnTo>
                    <a:pt x="10" y="101"/>
                  </a:lnTo>
                  <a:lnTo>
                    <a:pt x="13" y="101"/>
                  </a:lnTo>
                  <a:lnTo>
                    <a:pt x="15" y="104"/>
                  </a:lnTo>
                  <a:lnTo>
                    <a:pt x="8" y="78"/>
                  </a:lnTo>
                  <a:lnTo>
                    <a:pt x="5" y="52"/>
                  </a:lnTo>
                  <a:lnTo>
                    <a:pt x="8" y="26"/>
                  </a:lnTo>
                  <a:lnTo>
                    <a:pt x="15" y="0"/>
                  </a:lnTo>
                  <a:lnTo>
                    <a:pt x="13" y="0"/>
                  </a:lnTo>
                  <a:lnTo>
                    <a:pt x="10" y="0"/>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6" name="Freeform 1001"/>
            <p:cNvSpPr>
              <a:spLocks noEditPoints="1"/>
            </p:cNvSpPr>
            <p:nvPr/>
          </p:nvSpPr>
          <p:spPr bwMode="auto">
            <a:xfrm>
              <a:off x="1614" y="1395"/>
              <a:ext cx="281" cy="104"/>
            </a:xfrm>
            <a:custGeom>
              <a:avLst/>
              <a:gdLst>
                <a:gd name="T0" fmla="*/ 2147483647 w 281"/>
                <a:gd name="T1" fmla="*/ 2147483647 h 104"/>
                <a:gd name="T2" fmla="*/ 2147483647 w 281"/>
                <a:gd name="T3" fmla="*/ 2147483647 h 104"/>
                <a:gd name="T4" fmla="*/ 2147483647 w 281"/>
                <a:gd name="T5" fmla="*/ 0 h 104"/>
                <a:gd name="T6" fmla="*/ 2147483647 w 281"/>
                <a:gd name="T7" fmla="*/ 0 h 104"/>
                <a:gd name="T8" fmla="*/ 2147483647 w 281"/>
                <a:gd name="T9" fmla="*/ 0 h 104"/>
                <a:gd name="T10" fmla="*/ 2147483647 w 281"/>
                <a:gd name="T11" fmla="*/ 2147483647 h 104"/>
                <a:gd name="T12" fmla="*/ 2147483647 w 281"/>
                <a:gd name="T13" fmla="*/ 2147483647 h 104"/>
                <a:gd name="T14" fmla="*/ 2147483647 w 281"/>
                <a:gd name="T15" fmla="*/ 2147483647 h 104"/>
                <a:gd name="T16" fmla="*/ 2147483647 w 281"/>
                <a:gd name="T17" fmla="*/ 2147483647 h 104"/>
                <a:gd name="T18" fmla="*/ 2147483647 w 281"/>
                <a:gd name="T19" fmla="*/ 2147483647 h 104"/>
                <a:gd name="T20" fmla="*/ 2147483647 w 281"/>
                <a:gd name="T21" fmla="*/ 2147483647 h 104"/>
                <a:gd name="T22" fmla="*/ 2147483647 w 281"/>
                <a:gd name="T23" fmla="*/ 2147483647 h 104"/>
                <a:gd name="T24" fmla="*/ 2147483647 w 281"/>
                <a:gd name="T25" fmla="*/ 2147483647 h 104"/>
                <a:gd name="T26" fmla="*/ 2147483647 w 281"/>
                <a:gd name="T27" fmla="*/ 0 h 104"/>
                <a:gd name="T28" fmla="*/ 2147483647 w 281"/>
                <a:gd name="T29" fmla="*/ 2147483647 h 104"/>
                <a:gd name="T30" fmla="*/ 0 w 281"/>
                <a:gd name="T31" fmla="*/ 2147483647 h 104"/>
                <a:gd name="T32" fmla="*/ 2147483647 w 281"/>
                <a:gd name="T33" fmla="*/ 2147483647 h 104"/>
                <a:gd name="T34" fmla="*/ 2147483647 w 281"/>
                <a:gd name="T35" fmla="*/ 2147483647 h 104"/>
                <a:gd name="T36" fmla="*/ 2147483647 w 281"/>
                <a:gd name="T37" fmla="*/ 2147483647 h 104"/>
                <a:gd name="T38" fmla="*/ 2147483647 w 281"/>
                <a:gd name="T39" fmla="*/ 2147483647 h 104"/>
                <a:gd name="T40" fmla="*/ 2147483647 w 281"/>
                <a:gd name="T41" fmla="*/ 2147483647 h 104"/>
                <a:gd name="T42" fmla="*/ 2147483647 w 281"/>
                <a:gd name="T43" fmla="*/ 2147483647 h 104"/>
                <a:gd name="T44" fmla="*/ 2147483647 w 281"/>
                <a:gd name="T45" fmla="*/ 2147483647 h 104"/>
                <a:gd name="T46" fmla="*/ 2147483647 w 281"/>
                <a:gd name="T47" fmla="*/ 0 h 104"/>
                <a:gd name="T48" fmla="*/ 2147483647 w 281"/>
                <a:gd name="T49" fmla="*/ 0 h 104"/>
                <a:gd name="T50" fmla="*/ 2147483647 w 281"/>
                <a:gd name="T51" fmla="*/ 0 h 1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1" h="104">
                  <a:moveTo>
                    <a:pt x="281" y="52"/>
                  </a:moveTo>
                  <a:lnTo>
                    <a:pt x="278" y="26"/>
                  </a:lnTo>
                  <a:lnTo>
                    <a:pt x="271" y="0"/>
                  </a:lnTo>
                  <a:lnTo>
                    <a:pt x="268" y="0"/>
                  </a:lnTo>
                  <a:lnTo>
                    <a:pt x="265" y="0"/>
                  </a:lnTo>
                  <a:lnTo>
                    <a:pt x="273" y="26"/>
                  </a:lnTo>
                  <a:lnTo>
                    <a:pt x="276" y="52"/>
                  </a:lnTo>
                  <a:lnTo>
                    <a:pt x="273" y="78"/>
                  </a:lnTo>
                  <a:lnTo>
                    <a:pt x="265" y="104"/>
                  </a:lnTo>
                  <a:lnTo>
                    <a:pt x="268" y="104"/>
                  </a:lnTo>
                  <a:lnTo>
                    <a:pt x="271" y="101"/>
                  </a:lnTo>
                  <a:lnTo>
                    <a:pt x="278" y="78"/>
                  </a:lnTo>
                  <a:lnTo>
                    <a:pt x="281" y="52"/>
                  </a:lnTo>
                  <a:close/>
                  <a:moveTo>
                    <a:pt x="10" y="0"/>
                  </a:moveTo>
                  <a:lnTo>
                    <a:pt x="2" y="26"/>
                  </a:lnTo>
                  <a:lnTo>
                    <a:pt x="0" y="52"/>
                  </a:lnTo>
                  <a:lnTo>
                    <a:pt x="2" y="78"/>
                  </a:lnTo>
                  <a:lnTo>
                    <a:pt x="10" y="101"/>
                  </a:lnTo>
                  <a:lnTo>
                    <a:pt x="12" y="104"/>
                  </a:lnTo>
                  <a:lnTo>
                    <a:pt x="15" y="104"/>
                  </a:lnTo>
                  <a:lnTo>
                    <a:pt x="7" y="78"/>
                  </a:lnTo>
                  <a:lnTo>
                    <a:pt x="5" y="52"/>
                  </a:lnTo>
                  <a:lnTo>
                    <a:pt x="7" y="26"/>
                  </a:lnTo>
                  <a:lnTo>
                    <a:pt x="15" y="0"/>
                  </a:lnTo>
                  <a:lnTo>
                    <a:pt x="12" y="0"/>
                  </a:lnTo>
                  <a:lnTo>
                    <a:pt x="10" y="0"/>
                  </a:lnTo>
                  <a:close/>
                </a:path>
              </a:pathLst>
            </a:custGeom>
            <a:solidFill>
              <a:srgbClr val="AEAD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7" name="Freeform 1002"/>
            <p:cNvSpPr>
              <a:spLocks noEditPoints="1"/>
            </p:cNvSpPr>
            <p:nvPr/>
          </p:nvSpPr>
          <p:spPr bwMode="auto">
            <a:xfrm>
              <a:off x="1616" y="1395"/>
              <a:ext cx="276" cy="104"/>
            </a:xfrm>
            <a:custGeom>
              <a:avLst/>
              <a:gdLst>
                <a:gd name="T0" fmla="*/ 2147483647 w 276"/>
                <a:gd name="T1" fmla="*/ 2147483647 h 104"/>
                <a:gd name="T2" fmla="*/ 2147483647 w 276"/>
                <a:gd name="T3" fmla="*/ 2147483647 h 104"/>
                <a:gd name="T4" fmla="*/ 2147483647 w 276"/>
                <a:gd name="T5" fmla="*/ 0 h 104"/>
                <a:gd name="T6" fmla="*/ 2147483647 w 276"/>
                <a:gd name="T7" fmla="*/ 0 h 104"/>
                <a:gd name="T8" fmla="*/ 2147483647 w 276"/>
                <a:gd name="T9" fmla="*/ 0 h 104"/>
                <a:gd name="T10" fmla="*/ 2147483647 w 276"/>
                <a:gd name="T11" fmla="*/ 2147483647 h 104"/>
                <a:gd name="T12" fmla="*/ 2147483647 w 276"/>
                <a:gd name="T13" fmla="*/ 2147483647 h 104"/>
                <a:gd name="T14" fmla="*/ 2147483647 w 276"/>
                <a:gd name="T15" fmla="*/ 2147483647 h 104"/>
                <a:gd name="T16" fmla="*/ 2147483647 w 276"/>
                <a:gd name="T17" fmla="*/ 2147483647 h 104"/>
                <a:gd name="T18" fmla="*/ 2147483647 w 276"/>
                <a:gd name="T19" fmla="*/ 2147483647 h 104"/>
                <a:gd name="T20" fmla="*/ 2147483647 w 276"/>
                <a:gd name="T21" fmla="*/ 2147483647 h 104"/>
                <a:gd name="T22" fmla="*/ 2147483647 w 276"/>
                <a:gd name="T23" fmla="*/ 2147483647 h 104"/>
                <a:gd name="T24" fmla="*/ 2147483647 w 276"/>
                <a:gd name="T25" fmla="*/ 2147483647 h 104"/>
                <a:gd name="T26" fmla="*/ 2147483647 w 276"/>
                <a:gd name="T27" fmla="*/ 2147483647 h 104"/>
                <a:gd name="T28" fmla="*/ 2147483647 w 276"/>
                <a:gd name="T29" fmla="*/ 2147483647 h 104"/>
                <a:gd name="T30" fmla="*/ 2147483647 w 276"/>
                <a:gd name="T31" fmla="*/ 2147483647 h 104"/>
                <a:gd name="T32" fmla="*/ 2147483647 w 276"/>
                <a:gd name="T33" fmla="*/ 2147483647 h 104"/>
                <a:gd name="T34" fmla="*/ 2147483647 w 276"/>
                <a:gd name="T35" fmla="*/ 0 h 104"/>
                <a:gd name="T36" fmla="*/ 2147483647 w 276"/>
                <a:gd name="T37" fmla="*/ 2147483647 h 104"/>
                <a:gd name="T38" fmla="*/ 0 w 276"/>
                <a:gd name="T39" fmla="*/ 2147483647 h 104"/>
                <a:gd name="T40" fmla="*/ 2147483647 w 276"/>
                <a:gd name="T41" fmla="*/ 2147483647 h 104"/>
                <a:gd name="T42" fmla="*/ 2147483647 w 276"/>
                <a:gd name="T43" fmla="*/ 2147483647 h 104"/>
                <a:gd name="T44" fmla="*/ 2147483647 w 276"/>
                <a:gd name="T45" fmla="*/ 2147483647 h 104"/>
                <a:gd name="T46" fmla="*/ 2147483647 w 276"/>
                <a:gd name="T47" fmla="*/ 2147483647 h 104"/>
                <a:gd name="T48" fmla="*/ 2147483647 w 276"/>
                <a:gd name="T49" fmla="*/ 2147483647 h 104"/>
                <a:gd name="T50" fmla="*/ 2147483647 w 276"/>
                <a:gd name="T51" fmla="*/ 2147483647 h 104"/>
                <a:gd name="T52" fmla="*/ 2147483647 w 276"/>
                <a:gd name="T53" fmla="*/ 2147483647 h 104"/>
                <a:gd name="T54" fmla="*/ 2147483647 w 276"/>
                <a:gd name="T55" fmla="*/ 2147483647 h 104"/>
                <a:gd name="T56" fmla="*/ 2147483647 w 276"/>
                <a:gd name="T57" fmla="*/ 2147483647 h 104"/>
                <a:gd name="T58" fmla="*/ 2147483647 w 276"/>
                <a:gd name="T59" fmla="*/ 2147483647 h 104"/>
                <a:gd name="T60" fmla="*/ 2147483647 w 276"/>
                <a:gd name="T61" fmla="*/ 2147483647 h 104"/>
                <a:gd name="T62" fmla="*/ 2147483647 w 276"/>
                <a:gd name="T63" fmla="*/ 0 h 104"/>
                <a:gd name="T64" fmla="*/ 2147483647 w 276"/>
                <a:gd name="T65" fmla="*/ 0 h 104"/>
                <a:gd name="T66" fmla="*/ 2147483647 w 276"/>
                <a:gd name="T67" fmla="*/ 0 h 1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6" h="104">
                  <a:moveTo>
                    <a:pt x="276" y="52"/>
                  </a:moveTo>
                  <a:lnTo>
                    <a:pt x="274" y="26"/>
                  </a:lnTo>
                  <a:lnTo>
                    <a:pt x="266" y="0"/>
                  </a:lnTo>
                  <a:lnTo>
                    <a:pt x="263" y="0"/>
                  </a:lnTo>
                  <a:lnTo>
                    <a:pt x="261" y="0"/>
                  </a:lnTo>
                  <a:lnTo>
                    <a:pt x="266" y="13"/>
                  </a:lnTo>
                  <a:lnTo>
                    <a:pt x="269" y="26"/>
                  </a:lnTo>
                  <a:lnTo>
                    <a:pt x="271" y="39"/>
                  </a:lnTo>
                  <a:lnTo>
                    <a:pt x="271" y="52"/>
                  </a:lnTo>
                  <a:lnTo>
                    <a:pt x="271" y="65"/>
                  </a:lnTo>
                  <a:lnTo>
                    <a:pt x="269" y="78"/>
                  </a:lnTo>
                  <a:lnTo>
                    <a:pt x="266" y="91"/>
                  </a:lnTo>
                  <a:lnTo>
                    <a:pt x="261" y="104"/>
                  </a:lnTo>
                  <a:lnTo>
                    <a:pt x="263" y="104"/>
                  </a:lnTo>
                  <a:lnTo>
                    <a:pt x="266" y="104"/>
                  </a:lnTo>
                  <a:lnTo>
                    <a:pt x="274" y="78"/>
                  </a:lnTo>
                  <a:lnTo>
                    <a:pt x="276" y="52"/>
                  </a:lnTo>
                  <a:close/>
                  <a:moveTo>
                    <a:pt x="10" y="0"/>
                  </a:moveTo>
                  <a:lnTo>
                    <a:pt x="3" y="26"/>
                  </a:lnTo>
                  <a:lnTo>
                    <a:pt x="0" y="52"/>
                  </a:lnTo>
                  <a:lnTo>
                    <a:pt x="3" y="78"/>
                  </a:lnTo>
                  <a:lnTo>
                    <a:pt x="10" y="104"/>
                  </a:lnTo>
                  <a:lnTo>
                    <a:pt x="13" y="104"/>
                  </a:lnTo>
                  <a:lnTo>
                    <a:pt x="16" y="104"/>
                  </a:lnTo>
                  <a:lnTo>
                    <a:pt x="13" y="91"/>
                  </a:lnTo>
                  <a:lnTo>
                    <a:pt x="8" y="78"/>
                  </a:lnTo>
                  <a:lnTo>
                    <a:pt x="8" y="65"/>
                  </a:lnTo>
                  <a:lnTo>
                    <a:pt x="5" y="52"/>
                  </a:lnTo>
                  <a:lnTo>
                    <a:pt x="8" y="39"/>
                  </a:lnTo>
                  <a:lnTo>
                    <a:pt x="8" y="26"/>
                  </a:lnTo>
                  <a:lnTo>
                    <a:pt x="13" y="13"/>
                  </a:lnTo>
                  <a:lnTo>
                    <a:pt x="16" y="0"/>
                  </a:lnTo>
                  <a:lnTo>
                    <a:pt x="13" y="0"/>
                  </a:lnTo>
                  <a:lnTo>
                    <a:pt x="10" y="0"/>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8" name="Freeform 1003"/>
            <p:cNvSpPr>
              <a:spLocks noEditPoints="1"/>
            </p:cNvSpPr>
            <p:nvPr/>
          </p:nvSpPr>
          <p:spPr bwMode="auto">
            <a:xfrm>
              <a:off x="1619" y="1395"/>
              <a:ext cx="271" cy="104"/>
            </a:xfrm>
            <a:custGeom>
              <a:avLst/>
              <a:gdLst>
                <a:gd name="T0" fmla="*/ 2147483647 w 271"/>
                <a:gd name="T1" fmla="*/ 2147483647 h 104"/>
                <a:gd name="T2" fmla="*/ 2147483647 w 271"/>
                <a:gd name="T3" fmla="*/ 2147483647 h 104"/>
                <a:gd name="T4" fmla="*/ 2147483647 w 271"/>
                <a:gd name="T5" fmla="*/ 0 h 104"/>
                <a:gd name="T6" fmla="*/ 2147483647 w 271"/>
                <a:gd name="T7" fmla="*/ 0 h 104"/>
                <a:gd name="T8" fmla="*/ 2147483647 w 271"/>
                <a:gd name="T9" fmla="*/ 0 h 104"/>
                <a:gd name="T10" fmla="*/ 2147483647 w 271"/>
                <a:gd name="T11" fmla="*/ 2147483647 h 104"/>
                <a:gd name="T12" fmla="*/ 2147483647 w 271"/>
                <a:gd name="T13" fmla="*/ 2147483647 h 104"/>
                <a:gd name="T14" fmla="*/ 2147483647 w 271"/>
                <a:gd name="T15" fmla="*/ 2147483647 h 104"/>
                <a:gd name="T16" fmla="*/ 2147483647 w 271"/>
                <a:gd name="T17" fmla="*/ 2147483647 h 104"/>
                <a:gd name="T18" fmla="*/ 2147483647 w 271"/>
                <a:gd name="T19" fmla="*/ 2147483647 h 104"/>
                <a:gd name="T20" fmla="*/ 2147483647 w 271"/>
                <a:gd name="T21" fmla="*/ 2147483647 h 104"/>
                <a:gd name="T22" fmla="*/ 2147483647 w 271"/>
                <a:gd name="T23" fmla="*/ 2147483647 h 104"/>
                <a:gd name="T24" fmla="*/ 2147483647 w 271"/>
                <a:gd name="T25" fmla="*/ 2147483647 h 104"/>
                <a:gd name="T26" fmla="*/ 2147483647 w 271"/>
                <a:gd name="T27" fmla="*/ 2147483647 h 104"/>
                <a:gd name="T28" fmla="*/ 2147483647 w 271"/>
                <a:gd name="T29" fmla="*/ 2147483647 h 104"/>
                <a:gd name="T30" fmla="*/ 2147483647 w 271"/>
                <a:gd name="T31" fmla="*/ 2147483647 h 104"/>
                <a:gd name="T32" fmla="*/ 2147483647 w 271"/>
                <a:gd name="T33" fmla="*/ 2147483647 h 104"/>
                <a:gd name="T34" fmla="*/ 2147483647 w 271"/>
                <a:gd name="T35" fmla="*/ 0 h 104"/>
                <a:gd name="T36" fmla="*/ 2147483647 w 271"/>
                <a:gd name="T37" fmla="*/ 2147483647 h 104"/>
                <a:gd name="T38" fmla="*/ 0 w 271"/>
                <a:gd name="T39" fmla="*/ 2147483647 h 104"/>
                <a:gd name="T40" fmla="*/ 2147483647 w 271"/>
                <a:gd name="T41" fmla="*/ 2147483647 h 104"/>
                <a:gd name="T42" fmla="*/ 2147483647 w 271"/>
                <a:gd name="T43" fmla="*/ 2147483647 h 104"/>
                <a:gd name="T44" fmla="*/ 2147483647 w 271"/>
                <a:gd name="T45" fmla="*/ 2147483647 h 104"/>
                <a:gd name="T46" fmla="*/ 2147483647 w 271"/>
                <a:gd name="T47" fmla="*/ 2147483647 h 104"/>
                <a:gd name="T48" fmla="*/ 2147483647 w 271"/>
                <a:gd name="T49" fmla="*/ 2147483647 h 104"/>
                <a:gd name="T50" fmla="*/ 2147483647 w 271"/>
                <a:gd name="T51" fmla="*/ 2147483647 h 104"/>
                <a:gd name="T52" fmla="*/ 2147483647 w 271"/>
                <a:gd name="T53" fmla="*/ 2147483647 h 104"/>
                <a:gd name="T54" fmla="*/ 2147483647 w 271"/>
                <a:gd name="T55" fmla="*/ 2147483647 h 104"/>
                <a:gd name="T56" fmla="*/ 2147483647 w 271"/>
                <a:gd name="T57" fmla="*/ 2147483647 h 104"/>
                <a:gd name="T58" fmla="*/ 2147483647 w 271"/>
                <a:gd name="T59" fmla="*/ 2147483647 h 104"/>
                <a:gd name="T60" fmla="*/ 2147483647 w 271"/>
                <a:gd name="T61" fmla="*/ 2147483647 h 104"/>
                <a:gd name="T62" fmla="*/ 2147483647 w 271"/>
                <a:gd name="T63" fmla="*/ 0 h 104"/>
                <a:gd name="T64" fmla="*/ 2147483647 w 271"/>
                <a:gd name="T65" fmla="*/ 0 h 104"/>
                <a:gd name="T66" fmla="*/ 2147483647 w 271"/>
                <a:gd name="T67" fmla="*/ 0 h 10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1" h="104">
                  <a:moveTo>
                    <a:pt x="271" y="52"/>
                  </a:moveTo>
                  <a:lnTo>
                    <a:pt x="268" y="26"/>
                  </a:lnTo>
                  <a:lnTo>
                    <a:pt x="260" y="0"/>
                  </a:lnTo>
                  <a:lnTo>
                    <a:pt x="258" y="0"/>
                  </a:lnTo>
                  <a:lnTo>
                    <a:pt x="255" y="0"/>
                  </a:lnTo>
                  <a:lnTo>
                    <a:pt x="258" y="13"/>
                  </a:lnTo>
                  <a:lnTo>
                    <a:pt x="263" y="26"/>
                  </a:lnTo>
                  <a:lnTo>
                    <a:pt x="266" y="39"/>
                  </a:lnTo>
                  <a:lnTo>
                    <a:pt x="266" y="52"/>
                  </a:lnTo>
                  <a:lnTo>
                    <a:pt x="266" y="65"/>
                  </a:lnTo>
                  <a:lnTo>
                    <a:pt x="263" y="78"/>
                  </a:lnTo>
                  <a:lnTo>
                    <a:pt x="258" y="91"/>
                  </a:lnTo>
                  <a:lnTo>
                    <a:pt x="255" y="104"/>
                  </a:lnTo>
                  <a:lnTo>
                    <a:pt x="258" y="104"/>
                  </a:lnTo>
                  <a:lnTo>
                    <a:pt x="260" y="104"/>
                  </a:lnTo>
                  <a:lnTo>
                    <a:pt x="268" y="78"/>
                  </a:lnTo>
                  <a:lnTo>
                    <a:pt x="271" y="52"/>
                  </a:lnTo>
                  <a:close/>
                  <a:moveTo>
                    <a:pt x="10" y="0"/>
                  </a:moveTo>
                  <a:lnTo>
                    <a:pt x="2" y="26"/>
                  </a:lnTo>
                  <a:lnTo>
                    <a:pt x="0" y="52"/>
                  </a:lnTo>
                  <a:lnTo>
                    <a:pt x="2" y="78"/>
                  </a:lnTo>
                  <a:lnTo>
                    <a:pt x="10" y="104"/>
                  </a:lnTo>
                  <a:lnTo>
                    <a:pt x="13" y="104"/>
                  </a:lnTo>
                  <a:lnTo>
                    <a:pt x="15" y="104"/>
                  </a:lnTo>
                  <a:lnTo>
                    <a:pt x="13" y="91"/>
                  </a:lnTo>
                  <a:lnTo>
                    <a:pt x="7" y="78"/>
                  </a:lnTo>
                  <a:lnTo>
                    <a:pt x="7" y="65"/>
                  </a:lnTo>
                  <a:lnTo>
                    <a:pt x="5" y="52"/>
                  </a:lnTo>
                  <a:lnTo>
                    <a:pt x="7" y="39"/>
                  </a:lnTo>
                  <a:lnTo>
                    <a:pt x="7" y="26"/>
                  </a:lnTo>
                  <a:lnTo>
                    <a:pt x="13" y="13"/>
                  </a:lnTo>
                  <a:lnTo>
                    <a:pt x="15" y="0"/>
                  </a:lnTo>
                  <a:lnTo>
                    <a:pt x="13" y="0"/>
                  </a:lnTo>
                  <a:lnTo>
                    <a:pt x="10" y="0"/>
                  </a:lnTo>
                  <a:close/>
                </a:path>
              </a:pathLst>
            </a:custGeom>
            <a:solidFill>
              <a:srgbClr val="AFAEA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29" name="Freeform 1004"/>
            <p:cNvSpPr>
              <a:spLocks noEditPoints="1"/>
            </p:cNvSpPr>
            <p:nvPr/>
          </p:nvSpPr>
          <p:spPr bwMode="auto">
            <a:xfrm>
              <a:off x="1621" y="1395"/>
              <a:ext cx="266" cy="104"/>
            </a:xfrm>
            <a:custGeom>
              <a:avLst/>
              <a:gdLst>
                <a:gd name="T0" fmla="*/ 2147483647 w 266"/>
                <a:gd name="T1" fmla="*/ 2147483647 h 104"/>
                <a:gd name="T2" fmla="*/ 2147483647 w 266"/>
                <a:gd name="T3" fmla="*/ 2147483647 h 104"/>
                <a:gd name="T4" fmla="*/ 2147483647 w 266"/>
                <a:gd name="T5" fmla="*/ 2147483647 h 104"/>
                <a:gd name="T6" fmla="*/ 2147483647 w 266"/>
                <a:gd name="T7" fmla="*/ 2147483647 h 104"/>
                <a:gd name="T8" fmla="*/ 2147483647 w 266"/>
                <a:gd name="T9" fmla="*/ 0 h 104"/>
                <a:gd name="T10" fmla="*/ 2147483647 w 266"/>
                <a:gd name="T11" fmla="*/ 0 h 104"/>
                <a:gd name="T12" fmla="*/ 2147483647 w 266"/>
                <a:gd name="T13" fmla="*/ 0 h 104"/>
                <a:gd name="T14" fmla="*/ 2147483647 w 266"/>
                <a:gd name="T15" fmla="*/ 2147483647 h 104"/>
                <a:gd name="T16" fmla="*/ 2147483647 w 266"/>
                <a:gd name="T17" fmla="*/ 2147483647 h 104"/>
                <a:gd name="T18" fmla="*/ 2147483647 w 266"/>
                <a:gd name="T19" fmla="*/ 2147483647 h 104"/>
                <a:gd name="T20" fmla="*/ 2147483647 w 266"/>
                <a:gd name="T21" fmla="*/ 2147483647 h 104"/>
                <a:gd name="T22" fmla="*/ 2147483647 w 266"/>
                <a:gd name="T23" fmla="*/ 2147483647 h 104"/>
                <a:gd name="T24" fmla="*/ 2147483647 w 266"/>
                <a:gd name="T25" fmla="*/ 2147483647 h 104"/>
                <a:gd name="T26" fmla="*/ 2147483647 w 266"/>
                <a:gd name="T27" fmla="*/ 2147483647 h 104"/>
                <a:gd name="T28" fmla="*/ 2147483647 w 266"/>
                <a:gd name="T29" fmla="*/ 2147483647 h 104"/>
                <a:gd name="T30" fmla="*/ 2147483647 w 266"/>
                <a:gd name="T31" fmla="*/ 2147483647 h 104"/>
                <a:gd name="T32" fmla="*/ 2147483647 w 266"/>
                <a:gd name="T33" fmla="*/ 2147483647 h 104"/>
                <a:gd name="T34" fmla="*/ 2147483647 w 266"/>
                <a:gd name="T35" fmla="*/ 2147483647 h 104"/>
                <a:gd name="T36" fmla="*/ 2147483647 w 266"/>
                <a:gd name="T37" fmla="*/ 2147483647 h 104"/>
                <a:gd name="T38" fmla="*/ 2147483647 w 266"/>
                <a:gd name="T39" fmla="*/ 2147483647 h 104"/>
                <a:gd name="T40" fmla="*/ 2147483647 w 266"/>
                <a:gd name="T41" fmla="*/ 2147483647 h 104"/>
                <a:gd name="T42" fmla="*/ 2147483647 w 266"/>
                <a:gd name="T43" fmla="*/ 0 h 104"/>
                <a:gd name="T44" fmla="*/ 2147483647 w 266"/>
                <a:gd name="T45" fmla="*/ 2147483647 h 104"/>
                <a:gd name="T46" fmla="*/ 2147483647 w 266"/>
                <a:gd name="T47" fmla="*/ 2147483647 h 104"/>
                <a:gd name="T48" fmla="*/ 2147483647 w 266"/>
                <a:gd name="T49" fmla="*/ 2147483647 h 104"/>
                <a:gd name="T50" fmla="*/ 0 w 266"/>
                <a:gd name="T51" fmla="*/ 2147483647 h 104"/>
                <a:gd name="T52" fmla="*/ 2147483647 w 266"/>
                <a:gd name="T53" fmla="*/ 2147483647 h 104"/>
                <a:gd name="T54" fmla="*/ 2147483647 w 266"/>
                <a:gd name="T55" fmla="*/ 2147483647 h 104"/>
                <a:gd name="T56" fmla="*/ 2147483647 w 266"/>
                <a:gd name="T57" fmla="*/ 2147483647 h 104"/>
                <a:gd name="T58" fmla="*/ 2147483647 w 266"/>
                <a:gd name="T59" fmla="*/ 2147483647 h 104"/>
                <a:gd name="T60" fmla="*/ 2147483647 w 266"/>
                <a:gd name="T61" fmla="*/ 2147483647 h 104"/>
                <a:gd name="T62" fmla="*/ 2147483647 w 266"/>
                <a:gd name="T63" fmla="*/ 2147483647 h 104"/>
                <a:gd name="T64" fmla="*/ 2147483647 w 266"/>
                <a:gd name="T65" fmla="*/ 2147483647 h 104"/>
                <a:gd name="T66" fmla="*/ 2147483647 w 266"/>
                <a:gd name="T67" fmla="*/ 2147483647 h 104"/>
                <a:gd name="T68" fmla="*/ 2147483647 w 266"/>
                <a:gd name="T69" fmla="*/ 2147483647 h 104"/>
                <a:gd name="T70" fmla="*/ 2147483647 w 266"/>
                <a:gd name="T71" fmla="*/ 2147483647 h 104"/>
                <a:gd name="T72" fmla="*/ 2147483647 w 266"/>
                <a:gd name="T73" fmla="*/ 2147483647 h 104"/>
                <a:gd name="T74" fmla="*/ 2147483647 w 266"/>
                <a:gd name="T75" fmla="*/ 2147483647 h 104"/>
                <a:gd name="T76" fmla="*/ 2147483647 w 266"/>
                <a:gd name="T77" fmla="*/ 2147483647 h 104"/>
                <a:gd name="T78" fmla="*/ 2147483647 w 266"/>
                <a:gd name="T79" fmla="*/ 0 h 104"/>
                <a:gd name="T80" fmla="*/ 2147483647 w 266"/>
                <a:gd name="T81" fmla="*/ 0 h 104"/>
                <a:gd name="T82" fmla="*/ 2147483647 w 266"/>
                <a:gd name="T83" fmla="*/ 0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6" h="104">
                  <a:moveTo>
                    <a:pt x="266" y="52"/>
                  </a:moveTo>
                  <a:lnTo>
                    <a:pt x="266" y="39"/>
                  </a:lnTo>
                  <a:lnTo>
                    <a:pt x="264" y="26"/>
                  </a:lnTo>
                  <a:lnTo>
                    <a:pt x="261" y="13"/>
                  </a:lnTo>
                  <a:lnTo>
                    <a:pt x="256" y="0"/>
                  </a:lnTo>
                  <a:lnTo>
                    <a:pt x="253" y="0"/>
                  </a:lnTo>
                  <a:lnTo>
                    <a:pt x="251" y="0"/>
                  </a:lnTo>
                  <a:lnTo>
                    <a:pt x="253" y="13"/>
                  </a:lnTo>
                  <a:lnTo>
                    <a:pt x="258" y="26"/>
                  </a:lnTo>
                  <a:lnTo>
                    <a:pt x="261" y="39"/>
                  </a:lnTo>
                  <a:lnTo>
                    <a:pt x="261" y="52"/>
                  </a:lnTo>
                  <a:lnTo>
                    <a:pt x="261" y="65"/>
                  </a:lnTo>
                  <a:lnTo>
                    <a:pt x="258" y="78"/>
                  </a:lnTo>
                  <a:lnTo>
                    <a:pt x="253" y="91"/>
                  </a:lnTo>
                  <a:lnTo>
                    <a:pt x="251" y="104"/>
                  </a:lnTo>
                  <a:lnTo>
                    <a:pt x="253" y="104"/>
                  </a:lnTo>
                  <a:lnTo>
                    <a:pt x="256" y="104"/>
                  </a:lnTo>
                  <a:lnTo>
                    <a:pt x="261" y="91"/>
                  </a:lnTo>
                  <a:lnTo>
                    <a:pt x="264" y="78"/>
                  </a:lnTo>
                  <a:lnTo>
                    <a:pt x="266" y="65"/>
                  </a:lnTo>
                  <a:lnTo>
                    <a:pt x="266" y="52"/>
                  </a:lnTo>
                  <a:close/>
                  <a:moveTo>
                    <a:pt x="11" y="0"/>
                  </a:moveTo>
                  <a:lnTo>
                    <a:pt x="8" y="13"/>
                  </a:lnTo>
                  <a:lnTo>
                    <a:pt x="3" y="26"/>
                  </a:lnTo>
                  <a:lnTo>
                    <a:pt x="3" y="39"/>
                  </a:lnTo>
                  <a:lnTo>
                    <a:pt x="0" y="52"/>
                  </a:lnTo>
                  <a:lnTo>
                    <a:pt x="3" y="65"/>
                  </a:lnTo>
                  <a:lnTo>
                    <a:pt x="3" y="78"/>
                  </a:lnTo>
                  <a:lnTo>
                    <a:pt x="8" y="91"/>
                  </a:lnTo>
                  <a:lnTo>
                    <a:pt x="11" y="104"/>
                  </a:lnTo>
                  <a:lnTo>
                    <a:pt x="13" y="104"/>
                  </a:lnTo>
                  <a:lnTo>
                    <a:pt x="18" y="104"/>
                  </a:lnTo>
                  <a:lnTo>
                    <a:pt x="13" y="91"/>
                  </a:lnTo>
                  <a:lnTo>
                    <a:pt x="8" y="78"/>
                  </a:lnTo>
                  <a:lnTo>
                    <a:pt x="8" y="65"/>
                  </a:lnTo>
                  <a:lnTo>
                    <a:pt x="5" y="52"/>
                  </a:lnTo>
                  <a:lnTo>
                    <a:pt x="8" y="39"/>
                  </a:lnTo>
                  <a:lnTo>
                    <a:pt x="8" y="26"/>
                  </a:lnTo>
                  <a:lnTo>
                    <a:pt x="13" y="13"/>
                  </a:lnTo>
                  <a:lnTo>
                    <a:pt x="18" y="0"/>
                  </a:lnTo>
                  <a:lnTo>
                    <a:pt x="13" y="0"/>
                  </a:lnTo>
                  <a:lnTo>
                    <a:pt x="11" y="0"/>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0" name="Freeform 1005"/>
            <p:cNvSpPr>
              <a:spLocks noEditPoints="1"/>
            </p:cNvSpPr>
            <p:nvPr/>
          </p:nvSpPr>
          <p:spPr bwMode="auto">
            <a:xfrm>
              <a:off x="1624" y="1395"/>
              <a:ext cx="261" cy="104"/>
            </a:xfrm>
            <a:custGeom>
              <a:avLst/>
              <a:gdLst>
                <a:gd name="T0" fmla="*/ 2147483647 w 261"/>
                <a:gd name="T1" fmla="*/ 2147483647 h 104"/>
                <a:gd name="T2" fmla="*/ 2147483647 w 261"/>
                <a:gd name="T3" fmla="*/ 2147483647 h 104"/>
                <a:gd name="T4" fmla="*/ 2147483647 w 261"/>
                <a:gd name="T5" fmla="*/ 2147483647 h 104"/>
                <a:gd name="T6" fmla="*/ 2147483647 w 261"/>
                <a:gd name="T7" fmla="*/ 2147483647 h 104"/>
                <a:gd name="T8" fmla="*/ 2147483647 w 261"/>
                <a:gd name="T9" fmla="*/ 0 h 104"/>
                <a:gd name="T10" fmla="*/ 2147483647 w 261"/>
                <a:gd name="T11" fmla="*/ 0 h 104"/>
                <a:gd name="T12" fmla="*/ 2147483647 w 261"/>
                <a:gd name="T13" fmla="*/ 0 h 104"/>
                <a:gd name="T14" fmla="*/ 2147483647 w 261"/>
                <a:gd name="T15" fmla="*/ 2147483647 h 104"/>
                <a:gd name="T16" fmla="*/ 2147483647 w 261"/>
                <a:gd name="T17" fmla="*/ 2147483647 h 104"/>
                <a:gd name="T18" fmla="*/ 2147483647 w 261"/>
                <a:gd name="T19" fmla="*/ 2147483647 h 104"/>
                <a:gd name="T20" fmla="*/ 2147483647 w 261"/>
                <a:gd name="T21" fmla="*/ 2147483647 h 104"/>
                <a:gd name="T22" fmla="*/ 2147483647 w 261"/>
                <a:gd name="T23" fmla="*/ 2147483647 h 104"/>
                <a:gd name="T24" fmla="*/ 2147483647 w 261"/>
                <a:gd name="T25" fmla="*/ 2147483647 h 104"/>
                <a:gd name="T26" fmla="*/ 2147483647 w 261"/>
                <a:gd name="T27" fmla="*/ 2147483647 h 104"/>
                <a:gd name="T28" fmla="*/ 2147483647 w 261"/>
                <a:gd name="T29" fmla="*/ 2147483647 h 104"/>
                <a:gd name="T30" fmla="*/ 2147483647 w 261"/>
                <a:gd name="T31" fmla="*/ 2147483647 h 104"/>
                <a:gd name="T32" fmla="*/ 2147483647 w 261"/>
                <a:gd name="T33" fmla="*/ 2147483647 h 104"/>
                <a:gd name="T34" fmla="*/ 2147483647 w 261"/>
                <a:gd name="T35" fmla="*/ 2147483647 h 104"/>
                <a:gd name="T36" fmla="*/ 2147483647 w 261"/>
                <a:gd name="T37" fmla="*/ 2147483647 h 104"/>
                <a:gd name="T38" fmla="*/ 2147483647 w 261"/>
                <a:gd name="T39" fmla="*/ 2147483647 h 104"/>
                <a:gd name="T40" fmla="*/ 2147483647 w 261"/>
                <a:gd name="T41" fmla="*/ 2147483647 h 104"/>
                <a:gd name="T42" fmla="*/ 2147483647 w 261"/>
                <a:gd name="T43" fmla="*/ 0 h 104"/>
                <a:gd name="T44" fmla="*/ 2147483647 w 261"/>
                <a:gd name="T45" fmla="*/ 2147483647 h 104"/>
                <a:gd name="T46" fmla="*/ 2147483647 w 261"/>
                <a:gd name="T47" fmla="*/ 2147483647 h 104"/>
                <a:gd name="T48" fmla="*/ 2147483647 w 261"/>
                <a:gd name="T49" fmla="*/ 2147483647 h 104"/>
                <a:gd name="T50" fmla="*/ 0 w 261"/>
                <a:gd name="T51" fmla="*/ 2147483647 h 104"/>
                <a:gd name="T52" fmla="*/ 2147483647 w 261"/>
                <a:gd name="T53" fmla="*/ 2147483647 h 104"/>
                <a:gd name="T54" fmla="*/ 2147483647 w 261"/>
                <a:gd name="T55" fmla="*/ 2147483647 h 104"/>
                <a:gd name="T56" fmla="*/ 2147483647 w 261"/>
                <a:gd name="T57" fmla="*/ 2147483647 h 104"/>
                <a:gd name="T58" fmla="*/ 2147483647 w 261"/>
                <a:gd name="T59" fmla="*/ 2147483647 h 104"/>
                <a:gd name="T60" fmla="*/ 2147483647 w 261"/>
                <a:gd name="T61" fmla="*/ 2147483647 h 104"/>
                <a:gd name="T62" fmla="*/ 2147483647 w 261"/>
                <a:gd name="T63" fmla="*/ 2147483647 h 104"/>
                <a:gd name="T64" fmla="*/ 2147483647 w 261"/>
                <a:gd name="T65" fmla="*/ 2147483647 h 104"/>
                <a:gd name="T66" fmla="*/ 2147483647 w 261"/>
                <a:gd name="T67" fmla="*/ 2147483647 h 104"/>
                <a:gd name="T68" fmla="*/ 2147483647 w 261"/>
                <a:gd name="T69" fmla="*/ 2147483647 h 104"/>
                <a:gd name="T70" fmla="*/ 2147483647 w 261"/>
                <a:gd name="T71" fmla="*/ 2147483647 h 104"/>
                <a:gd name="T72" fmla="*/ 2147483647 w 261"/>
                <a:gd name="T73" fmla="*/ 2147483647 h 104"/>
                <a:gd name="T74" fmla="*/ 2147483647 w 261"/>
                <a:gd name="T75" fmla="*/ 2147483647 h 104"/>
                <a:gd name="T76" fmla="*/ 2147483647 w 261"/>
                <a:gd name="T77" fmla="*/ 2147483647 h 104"/>
                <a:gd name="T78" fmla="*/ 2147483647 w 261"/>
                <a:gd name="T79" fmla="*/ 0 h 104"/>
                <a:gd name="T80" fmla="*/ 2147483647 w 261"/>
                <a:gd name="T81" fmla="*/ 0 h 104"/>
                <a:gd name="T82" fmla="*/ 2147483647 w 261"/>
                <a:gd name="T83" fmla="*/ 0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61" h="104">
                  <a:moveTo>
                    <a:pt x="261" y="52"/>
                  </a:moveTo>
                  <a:lnTo>
                    <a:pt x="261" y="39"/>
                  </a:lnTo>
                  <a:lnTo>
                    <a:pt x="258" y="26"/>
                  </a:lnTo>
                  <a:lnTo>
                    <a:pt x="253" y="13"/>
                  </a:lnTo>
                  <a:lnTo>
                    <a:pt x="250" y="0"/>
                  </a:lnTo>
                  <a:lnTo>
                    <a:pt x="248" y="0"/>
                  </a:lnTo>
                  <a:lnTo>
                    <a:pt x="242" y="0"/>
                  </a:lnTo>
                  <a:lnTo>
                    <a:pt x="248" y="13"/>
                  </a:lnTo>
                  <a:lnTo>
                    <a:pt x="253" y="26"/>
                  </a:lnTo>
                  <a:lnTo>
                    <a:pt x="255" y="39"/>
                  </a:lnTo>
                  <a:lnTo>
                    <a:pt x="255" y="52"/>
                  </a:lnTo>
                  <a:lnTo>
                    <a:pt x="255" y="65"/>
                  </a:lnTo>
                  <a:lnTo>
                    <a:pt x="253" y="78"/>
                  </a:lnTo>
                  <a:lnTo>
                    <a:pt x="248" y="91"/>
                  </a:lnTo>
                  <a:lnTo>
                    <a:pt x="242" y="104"/>
                  </a:lnTo>
                  <a:lnTo>
                    <a:pt x="248" y="104"/>
                  </a:lnTo>
                  <a:lnTo>
                    <a:pt x="250" y="104"/>
                  </a:lnTo>
                  <a:lnTo>
                    <a:pt x="253" y="91"/>
                  </a:lnTo>
                  <a:lnTo>
                    <a:pt x="258" y="78"/>
                  </a:lnTo>
                  <a:lnTo>
                    <a:pt x="261" y="65"/>
                  </a:lnTo>
                  <a:lnTo>
                    <a:pt x="261" y="52"/>
                  </a:lnTo>
                  <a:close/>
                  <a:moveTo>
                    <a:pt x="10" y="0"/>
                  </a:moveTo>
                  <a:lnTo>
                    <a:pt x="8" y="13"/>
                  </a:lnTo>
                  <a:lnTo>
                    <a:pt x="2" y="26"/>
                  </a:lnTo>
                  <a:lnTo>
                    <a:pt x="2" y="39"/>
                  </a:lnTo>
                  <a:lnTo>
                    <a:pt x="0" y="52"/>
                  </a:lnTo>
                  <a:lnTo>
                    <a:pt x="2" y="65"/>
                  </a:lnTo>
                  <a:lnTo>
                    <a:pt x="2" y="78"/>
                  </a:lnTo>
                  <a:lnTo>
                    <a:pt x="8" y="91"/>
                  </a:lnTo>
                  <a:lnTo>
                    <a:pt x="10" y="104"/>
                  </a:lnTo>
                  <a:lnTo>
                    <a:pt x="15" y="104"/>
                  </a:lnTo>
                  <a:lnTo>
                    <a:pt x="18" y="104"/>
                  </a:lnTo>
                  <a:lnTo>
                    <a:pt x="13" y="91"/>
                  </a:lnTo>
                  <a:lnTo>
                    <a:pt x="10" y="78"/>
                  </a:lnTo>
                  <a:lnTo>
                    <a:pt x="8" y="65"/>
                  </a:lnTo>
                  <a:lnTo>
                    <a:pt x="5" y="52"/>
                  </a:lnTo>
                  <a:lnTo>
                    <a:pt x="8" y="39"/>
                  </a:lnTo>
                  <a:lnTo>
                    <a:pt x="10" y="26"/>
                  </a:lnTo>
                  <a:lnTo>
                    <a:pt x="13" y="13"/>
                  </a:lnTo>
                  <a:lnTo>
                    <a:pt x="18" y="0"/>
                  </a:lnTo>
                  <a:lnTo>
                    <a:pt x="15" y="0"/>
                  </a:lnTo>
                  <a:lnTo>
                    <a:pt x="10" y="0"/>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1" name="Freeform 1006"/>
            <p:cNvSpPr>
              <a:spLocks noEditPoints="1"/>
            </p:cNvSpPr>
            <p:nvPr/>
          </p:nvSpPr>
          <p:spPr bwMode="auto">
            <a:xfrm>
              <a:off x="1626" y="1395"/>
              <a:ext cx="256" cy="104"/>
            </a:xfrm>
            <a:custGeom>
              <a:avLst/>
              <a:gdLst>
                <a:gd name="T0" fmla="*/ 2147483647 w 256"/>
                <a:gd name="T1" fmla="*/ 2147483647 h 104"/>
                <a:gd name="T2" fmla="*/ 2147483647 w 256"/>
                <a:gd name="T3" fmla="*/ 2147483647 h 104"/>
                <a:gd name="T4" fmla="*/ 2147483647 w 256"/>
                <a:gd name="T5" fmla="*/ 2147483647 h 104"/>
                <a:gd name="T6" fmla="*/ 2147483647 w 256"/>
                <a:gd name="T7" fmla="*/ 2147483647 h 104"/>
                <a:gd name="T8" fmla="*/ 2147483647 w 256"/>
                <a:gd name="T9" fmla="*/ 0 h 104"/>
                <a:gd name="T10" fmla="*/ 2147483647 w 256"/>
                <a:gd name="T11" fmla="*/ 0 h 104"/>
                <a:gd name="T12" fmla="*/ 2147483647 w 256"/>
                <a:gd name="T13" fmla="*/ 0 h 104"/>
                <a:gd name="T14" fmla="*/ 2147483647 w 256"/>
                <a:gd name="T15" fmla="*/ 2147483647 h 104"/>
                <a:gd name="T16" fmla="*/ 2147483647 w 256"/>
                <a:gd name="T17" fmla="*/ 2147483647 h 104"/>
                <a:gd name="T18" fmla="*/ 2147483647 w 256"/>
                <a:gd name="T19" fmla="*/ 2147483647 h 104"/>
                <a:gd name="T20" fmla="*/ 2147483647 w 256"/>
                <a:gd name="T21" fmla="*/ 2147483647 h 104"/>
                <a:gd name="T22" fmla="*/ 2147483647 w 256"/>
                <a:gd name="T23" fmla="*/ 2147483647 h 104"/>
                <a:gd name="T24" fmla="*/ 2147483647 w 256"/>
                <a:gd name="T25" fmla="*/ 2147483647 h 104"/>
                <a:gd name="T26" fmla="*/ 2147483647 w 256"/>
                <a:gd name="T27" fmla="*/ 2147483647 h 104"/>
                <a:gd name="T28" fmla="*/ 2147483647 w 256"/>
                <a:gd name="T29" fmla="*/ 2147483647 h 104"/>
                <a:gd name="T30" fmla="*/ 2147483647 w 256"/>
                <a:gd name="T31" fmla="*/ 2147483647 h 104"/>
                <a:gd name="T32" fmla="*/ 2147483647 w 256"/>
                <a:gd name="T33" fmla="*/ 2147483647 h 104"/>
                <a:gd name="T34" fmla="*/ 2147483647 w 256"/>
                <a:gd name="T35" fmla="*/ 2147483647 h 104"/>
                <a:gd name="T36" fmla="*/ 2147483647 w 256"/>
                <a:gd name="T37" fmla="*/ 2147483647 h 104"/>
                <a:gd name="T38" fmla="*/ 2147483647 w 256"/>
                <a:gd name="T39" fmla="*/ 2147483647 h 104"/>
                <a:gd name="T40" fmla="*/ 2147483647 w 256"/>
                <a:gd name="T41" fmla="*/ 2147483647 h 104"/>
                <a:gd name="T42" fmla="*/ 2147483647 w 256"/>
                <a:gd name="T43" fmla="*/ 0 h 104"/>
                <a:gd name="T44" fmla="*/ 2147483647 w 256"/>
                <a:gd name="T45" fmla="*/ 2147483647 h 104"/>
                <a:gd name="T46" fmla="*/ 2147483647 w 256"/>
                <a:gd name="T47" fmla="*/ 2147483647 h 104"/>
                <a:gd name="T48" fmla="*/ 2147483647 w 256"/>
                <a:gd name="T49" fmla="*/ 2147483647 h 104"/>
                <a:gd name="T50" fmla="*/ 0 w 256"/>
                <a:gd name="T51" fmla="*/ 2147483647 h 104"/>
                <a:gd name="T52" fmla="*/ 2147483647 w 256"/>
                <a:gd name="T53" fmla="*/ 2147483647 h 104"/>
                <a:gd name="T54" fmla="*/ 2147483647 w 256"/>
                <a:gd name="T55" fmla="*/ 2147483647 h 104"/>
                <a:gd name="T56" fmla="*/ 2147483647 w 256"/>
                <a:gd name="T57" fmla="*/ 2147483647 h 104"/>
                <a:gd name="T58" fmla="*/ 2147483647 w 256"/>
                <a:gd name="T59" fmla="*/ 2147483647 h 104"/>
                <a:gd name="T60" fmla="*/ 2147483647 w 256"/>
                <a:gd name="T61" fmla="*/ 2147483647 h 104"/>
                <a:gd name="T62" fmla="*/ 2147483647 w 256"/>
                <a:gd name="T63" fmla="*/ 2147483647 h 104"/>
                <a:gd name="T64" fmla="*/ 2147483647 w 256"/>
                <a:gd name="T65" fmla="*/ 2147483647 h 104"/>
                <a:gd name="T66" fmla="*/ 2147483647 w 256"/>
                <a:gd name="T67" fmla="*/ 2147483647 h 104"/>
                <a:gd name="T68" fmla="*/ 2147483647 w 256"/>
                <a:gd name="T69" fmla="*/ 2147483647 h 104"/>
                <a:gd name="T70" fmla="*/ 2147483647 w 256"/>
                <a:gd name="T71" fmla="*/ 2147483647 h 104"/>
                <a:gd name="T72" fmla="*/ 2147483647 w 256"/>
                <a:gd name="T73" fmla="*/ 2147483647 h 104"/>
                <a:gd name="T74" fmla="*/ 2147483647 w 256"/>
                <a:gd name="T75" fmla="*/ 2147483647 h 104"/>
                <a:gd name="T76" fmla="*/ 2147483647 w 256"/>
                <a:gd name="T77" fmla="*/ 2147483647 h 104"/>
                <a:gd name="T78" fmla="*/ 2147483647 w 256"/>
                <a:gd name="T79" fmla="*/ 0 h 104"/>
                <a:gd name="T80" fmla="*/ 2147483647 w 256"/>
                <a:gd name="T81" fmla="*/ 0 h 104"/>
                <a:gd name="T82" fmla="*/ 2147483647 w 256"/>
                <a:gd name="T83" fmla="*/ 0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6" h="104">
                  <a:moveTo>
                    <a:pt x="256" y="52"/>
                  </a:moveTo>
                  <a:lnTo>
                    <a:pt x="256" y="39"/>
                  </a:lnTo>
                  <a:lnTo>
                    <a:pt x="253" y="26"/>
                  </a:lnTo>
                  <a:lnTo>
                    <a:pt x="248" y="13"/>
                  </a:lnTo>
                  <a:lnTo>
                    <a:pt x="246" y="0"/>
                  </a:lnTo>
                  <a:lnTo>
                    <a:pt x="240" y="0"/>
                  </a:lnTo>
                  <a:lnTo>
                    <a:pt x="238" y="0"/>
                  </a:lnTo>
                  <a:lnTo>
                    <a:pt x="243" y="13"/>
                  </a:lnTo>
                  <a:lnTo>
                    <a:pt x="248" y="24"/>
                  </a:lnTo>
                  <a:lnTo>
                    <a:pt x="248" y="39"/>
                  </a:lnTo>
                  <a:lnTo>
                    <a:pt x="251" y="52"/>
                  </a:lnTo>
                  <a:lnTo>
                    <a:pt x="248" y="65"/>
                  </a:lnTo>
                  <a:lnTo>
                    <a:pt x="248" y="78"/>
                  </a:lnTo>
                  <a:lnTo>
                    <a:pt x="243" y="91"/>
                  </a:lnTo>
                  <a:lnTo>
                    <a:pt x="238" y="104"/>
                  </a:lnTo>
                  <a:lnTo>
                    <a:pt x="240" y="104"/>
                  </a:lnTo>
                  <a:lnTo>
                    <a:pt x="246" y="104"/>
                  </a:lnTo>
                  <a:lnTo>
                    <a:pt x="248" y="91"/>
                  </a:lnTo>
                  <a:lnTo>
                    <a:pt x="253" y="78"/>
                  </a:lnTo>
                  <a:lnTo>
                    <a:pt x="256" y="65"/>
                  </a:lnTo>
                  <a:lnTo>
                    <a:pt x="256" y="52"/>
                  </a:lnTo>
                  <a:close/>
                  <a:moveTo>
                    <a:pt x="13" y="0"/>
                  </a:moveTo>
                  <a:lnTo>
                    <a:pt x="8" y="13"/>
                  </a:lnTo>
                  <a:lnTo>
                    <a:pt x="3" y="26"/>
                  </a:lnTo>
                  <a:lnTo>
                    <a:pt x="3" y="39"/>
                  </a:lnTo>
                  <a:lnTo>
                    <a:pt x="0" y="52"/>
                  </a:lnTo>
                  <a:lnTo>
                    <a:pt x="3" y="65"/>
                  </a:lnTo>
                  <a:lnTo>
                    <a:pt x="3" y="78"/>
                  </a:lnTo>
                  <a:lnTo>
                    <a:pt x="8" y="91"/>
                  </a:lnTo>
                  <a:lnTo>
                    <a:pt x="13" y="104"/>
                  </a:lnTo>
                  <a:lnTo>
                    <a:pt x="16" y="104"/>
                  </a:lnTo>
                  <a:lnTo>
                    <a:pt x="18" y="104"/>
                  </a:lnTo>
                  <a:lnTo>
                    <a:pt x="13" y="91"/>
                  </a:lnTo>
                  <a:lnTo>
                    <a:pt x="11" y="78"/>
                  </a:lnTo>
                  <a:lnTo>
                    <a:pt x="8" y="65"/>
                  </a:lnTo>
                  <a:lnTo>
                    <a:pt x="6" y="52"/>
                  </a:lnTo>
                  <a:lnTo>
                    <a:pt x="8" y="39"/>
                  </a:lnTo>
                  <a:lnTo>
                    <a:pt x="11" y="24"/>
                  </a:lnTo>
                  <a:lnTo>
                    <a:pt x="13" y="13"/>
                  </a:lnTo>
                  <a:lnTo>
                    <a:pt x="18" y="0"/>
                  </a:lnTo>
                  <a:lnTo>
                    <a:pt x="16" y="0"/>
                  </a:lnTo>
                  <a:lnTo>
                    <a:pt x="13" y="0"/>
                  </a:lnTo>
                  <a:close/>
                </a:path>
              </a:pathLst>
            </a:custGeom>
            <a:solidFill>
              <a:srgbClr val="B0AF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2" name="Freeform 1007"/>
            <p:cNvSpPr>
              <a:spLocks noEditPoints="1"/>
            </p:cNvSpPr>
            <p:nvPr/>
          </p:nvSpPr>
          <p:spPr bwMode="auto">
            <a:xfrm>
              <a:off x="1629" y="1395"/>
              <a:ext cx="250" cy="104"/>
            </a:xfrm>
            <a:custGeom>
              <a:avLst/>
              <a:gdLst>
                <a:gd name="T0" fmla="*/ 2147483647 w 250"/>
                <a:gd name="T1" fmla="*/ 2147483647 h 104"/>
                <a:gd name="T2" fmla="*/ 2147483647 w 250"/>
                <a:gd name="T3" fmla="*/ 2147483647 h 104"/>
                <a:gd name="T4" fmla="*/ 2147483647 w 250"/>
                <a:gd name="T5" fmla="*/ 2147483647 h 104"/>
                <a:gd name="T6" fmla="*/ 2147483647 w 250"/>
                <a:gd name="T7" fmla="*/ 2147483647 h 104"/>
                <a:gd name="T8" fmla="*/ 2147483647 w 250"/>
                <a:gd name="T9" fmla="*/ 0 h 104"/>
                <a:gd name="T10" fmla="*/ 2147483647 w 250"/>
                <a:gd name="T11" fmla="*/ 0 h 104"/>
                <a:gd name="T12" fmla="*/ 2147483647 w 250"/>
                <a:gd name="T13" fmla="*/ 0 h 104"/>
                <a:gd name="T14" fmla="*/ 2147483647 w 250"/>
                <a:gd name="T15" fmla="*/ 2147483647 h 104"/>
                <a:gd name="T16" fmla="*/ 2147483647 w 250"/>
                <a:gd name="T17" fmla="*/ 2147483647 h 104"/>
                <a:gd name="T18" fmla="*/ 2147483647 w 250"/>
                <a:gd name="T19" fmla="*/ 2147483647 h 104"/>
                <a:gd name="T20" fmla="*/ 2147483647 w 250"/>
                <a:gd name="T21" fmla="*/ 2147483647 h 104"/>
                <a:gd name="T22" fmla="*/ 2147483647 w 250"/>
                <a:gd name="T23" fmla="*/ 2147483647 h 104"/>
                <a:gd name="T24" fmla="*/ 2147483647 w 250"/>
                <a:gd name="T25" fmla="*/ 2147483647 h 104"/>
                <a:gd name="T26" fmla="*/ 2147483647 w 250"/>
                <a:gd name="T27" fmla="*/ 2147483647 h 104"/>
                <a:gd name="T28" fmla="*/ 2147483647 w 250"/>
                <a:gd name="T29" fmla="*/ 2147483647 h 104"/>
                <a:gd name="T30" fmla="*/ 2147483647 w 250"/>
                <a:gd name="T31" fmla="*/ 2147483647 h 104"/>
                <a:gd name="T32" fmla="*/ 2147483647 w 250"/>
                <a:gd name="T33" fmla="*/ 2147483647 h 104"/>
                <a:gd name="T34" fmla="*/ 2147483647 w 250"/>
                <a:gd name="T35" fmla="*/ 2147483647 h 104"/>
                <a:gd name="T36" fmla="*/ 2147483647 w 250"/>
                <a:gd name="T37" fmla="*/ 2147483647 h 104"/>
                <a:gd name="T38" fmla="*/ 2147483647 w 250"/>
                <a:gd name="T39" fmla="*/ 2147483647 h 104"/>
                <a:gd name="T40" fmla="*/ 2147483647 w 250"/>
                <a:gd name="T41" fmla="*/ 2147483647 h 104"/>
                <a:gd name="T42" fmla="*/ 2147483647 w 250"/>
                <a:gd name="T43" fmla="*/ 0 h 104"/>
                <a:gd name="T44" fmla="*/ 2147483647 w 250"/>
                <a:gd name="T45" fmla="*/ 2147483647 h 104"/>
                <a:gd name="T46" fmla="*/ 2147483647 w 250"/>
                <a:gd name="T47" fmla="*/ 2147483647 h 104"/>
                <a:gd name="T48" fmla="*/ 2147483647 w 250"/>
                <a:gd name="T49" fmla="*/ 2147483647 h 104"/>
                <a:gd name="T50" fmla="*/ 0 w 250"/>
                <a:gd name="T51" fmla="*/ 2147483647 h 104"/>
                <a:gd name="T52" fmla="*/ 2147483647 w 250"/>
                <a:gd name="T53" fmla="*/ 2147483647 h 104"/>
                <a:gd name="T54" fmla="*/ 2147483647 w 250"/>
                <a:gd name="T55" fmla="*/ 2147483647 h 104"/>
                <a:gd name="T56" fmla="*/ 2147483647 w 250"/>
                <a:gd name="T57" fmla="*/ 2147483647 h 104"/>
                <a:gd name="T58" fmla="*/ 2147483647 w 250"/>
                <a:gd name="T59" fmla="*/ 2147483647 h 104"/>
                <a:gd name="T60" fmla="*/ 2147483647 w 250"/>
                <a:gd name="T61" fmla="*/ 2147483647 h 104"/>
                <a:gd name="T62" fmla="*/ 2147483647 w 250"/>
                <a:gd name="T63" fmla="*/ 2147483647 h 104"/>
                <a:gd name="T64" fmla="*/ 2147483647 w 250"/>
                <a:gd name="T65" fmla="*/ 2147483647 h 104"/>
                <a:gd name="T66" fmla="*/ 2147483647 w 250"/>
                <a:gd name="T67" fmla="*/ 2147483647 h 104"/>
                <a:gd name="T68" fmla="*/ 2147483647 w 250"/>
                <a:gd name="T69" fmla="*/ 2147483647 h 104"/>
                <a:gd name="T70" fmla="*/ 2147483647 w 250"/>
                <a:gd name="T71" fmla="*/ 2147483647 h 104"/>
                <a:gd name="T72" fmla="*/ 2147483647 w 250"/>
                <a:gd name="T73" fmla="*/ 2147483647 h 104"/>
                <a:gd name="T74" fmla="*/ 2147483647 w 250"/>
                <a:gd name="T75" fmla="*/ 2147483647 h 104"/>
                <a:gd name="T76" fmla="*/ 2147483647 w 250"/>
                <a:gd name="T77" fmla="*/ 2147483647 h 104"/>
                <a:gd name="T78" fmla="*/ 2147483647 w 250"/>
                <a:gd name="T79" fmla="*/ 0 h 104"/>
                <a:gd name="T80" fmla="*/ 2147483647 w 250"/>
                <a:gd name="T81" fmla="*/ 0 h 104"/>
                <a:gd name="T82" fmla="*/ 2147483647 w 250"/>
                <a:gd name="T83" fmla="*/ 0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0" h="104">
                  <a:moveTo>
                    <a:pt x="250" y="52"/>
                  </a:moveTo>
                  <a:lnTo>
                    <a:pt x="250" y="39"/>
                  </a:lnTo>
                  <a:lnTo>
                    <a:pt x="248" y="26"/>
                  </a:lnTo>
                  <a:lnTo>
                    <a:pt x="243" y="13"/>
                  </a:lnTo>
                  <a:lnTo>
                    <a:pt x="237" y="0"/>
                  </a:lnTo>
                  <a:lnTo>
                    <a:pt x="235" y="0"/>
                  </a:lnTo>
                  <a:lnTo>
                    <a:pt x="232" y="0"/>
                  </a:lnTo>
                  <a:lnTo>
                    <a:pt x="237" y="13"/>
                  </a:lnTo>
                  <a:lnTo>
                    <a:pt x="243" y="24"/>
                  </a:lnTo>
                  <a:lnTo>
                    <a:pt x="243" y="39"/>
                  </a:lnTo>
                  <a:lnTo>
                    <a:pt x="245" y="52"/>
                  </a:lnTo>
                  <a:lnTo>
                    <a:pt x="243" y="65"/>
                  </a:lnTo>
                  <a:lnTo>
                    <a:pt x="243" y="78"/>
                  </a:lnTo>
                  <a:lnTo>
                    <a:pt x="237" y="91"/>
                  </a:lnTo>
                  <a:lnTo>
                    <a:pt x="232" y="104"/>
                  </a:lnTo>
                  <a:lnTo>
                    <a:pt x="235" y="104"/>
                  </a:lnTo>
                  <a:lnTo>
                    <a:pt x="237" y="104"/>
                  </a:lnTo>
                  <a:lnTo>
                    <a:pt x="243" y="91"/>
                  </a:lnTo>
                  <a:lnTo>
                    <a:pt x="248" y="78"/>
                  </a:lnTo>
                  <a:lnTo>
                    <a:pt x="250" y="65"/>
                  </a:lnTo>
                  <a:lnTo>
                    <a:pt x="250" y="52"/>
                  </a:lnTo>
                  <a:close/>
                  <a:moveTo>
                    <a:pt x="13" y="0"/>
                  </a:moveTo>
                  <a:lnTo>
                    <a:pt x="8" y="13"/>
                  </a:lnTo>
                  <a:lnTo>
                    <a:pt x="5" y="26"/>
                  </a:lnTo>
                  <a:lnTo>
                    <a:pt x="3" y="39"/>
                  </a:lnTo>
                  <a:lnTo>
                    <a:pt x="0" y="52"/>
                  </a:lnTo>
                  <a:lnTo>
                    <a:pt x="3" y="65"/>
                  </a:lnTo>
                  <a:lnTo>
                    <a:pt x="5" y="78"/>
                  </a:lnTo>
                  <a:lnTo>
                    <a:pt x="8" y="91"/>
                  </a:lnTo>
                  <a:lnTo>
                    <a:pt x="13" y="104"/>
                  </a:lnTo>
                  <a:lnTo>
                    <a:pt x="15" y="104"/>
                  </a:lnTo>
                  <a:lnTo>
                    <a:pt x="18" y="104"/>
                  </a:lnTo>
                  <a:lnTo>
                    <a:pt x="13" y="91"/>
                  </a:lnTo>
                  <a:lnTo>
                    <a:pt x="10" y="78"/>
                  </a:lnTo>
                  <a:lnTo>
                    <a:pt x="8" y="65"/>
                  </a:lnTo>
                  <a:lnTo>
                    <a:pt x="5" y="52"/>
                  </a:lnTo>
                  <a:lnTo>
                    <a:pt x="8" y="39"/>
                  </a:lnTo>
                  <a:lnTo>
                    <a:pt x="10" y="24"/>
                  </a:lnTo>
                  <a:lnTo>
                    <a:pt x="13" y="13"/>
                  </a:lnTo>
                  <a:lnTo>
                    <a:pt x="18" y="0"/>
                  </a:lnTo>
                  <a:lnTo>
                    <a:pt x="15" y="0"/>
                  </a:lnTo>
                  <a:lnTo>
                    <a:pt x="13" y="0"/>
                  </a:lnTo>
                  <a:close/>
                </a:path>
              </a:pathLst>
            </a:custGeom>
            <a:solidFill>
              <a:srgbClr val="B1B0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3" name="Freeform 1008"/>
            <p:cNvSpPr>
              <a:spLocks noEditPoints="1"/>
            </p:cNvSpPr>
            <p:nvPr/>
          </p:nvSpPr>
          <p:spPr bwMode="auto">
            <a:xfrm>
              <a:off x="1632" y="1395"/>
              <a:ext cx="245" cy="104"/>
            </a:xfrm>
            <a:custGeom>
              <a:avLst/>
              <a:gdLst>
                <a:gd name="T0" fmla="*/ 2147483647 w 245"/>
                <a:gd name="T1" fmla="*/ 2147483647 h 104"/>
                <a:gd name="T2" fmla="*/ 2147483647 w 245"/>
                <a:gd name="T3" fmla="*/ 2147483647 h 104"/>
                <a:gd name="T4" fmla="*/ 2147483647 w 245"/>
                <a:gd name="T5" fmla="*/ 2147483647 h 104"/>
                <a:gd name="T6" fmla="*/ 2147483647 w 245"/>
                <a:gd name="T7" fmla="*/ 2147483647 h 104"/>
                <a:gd name="T8" fmla="*/ 2147483647 w 245"/>
                <a:gd name="T9" fmla="*/ 0 h 104"/>
                <a:gd name="T10" fmla="*/ 2147483647 w 245"/>
                <a:gd name="T11" fmla="*/ 0 h 104"/>
                <a:gd name="T12" fmla="*/ 2147483647 w 245"/>
                <a:gd name="T13" fmla="*/ 0 h 104"/>
                <a:gd name="T14" fmla="*/ 2147483647 w 245"/>
                <a:gd name="T15" fmla="*/ 2147483647 h 104"/>
                <a:gd name="T16" fmla="*/ 2147483647 w 245"/>
                <a:gd name="T17" fmla="*/ 2147483647 h 104"/>
                <a:gd name="T18" fmla="*/ 2147483647 w 245"/>
                <a:gd name="T19" fmla="*/ 2147483647 h 104"/>
                <a:gd name="T20" fmla="*/ 2147483647 w 245"/>
                <a:gd name="T21" fmla="*/ 2147483647 h 104"/>
                <a:gd name="T22" fmla="*/ 2147483647 w 245"/>
                <a:gd name="T23" fmla="*/ 2147483647 h 104"/>
                <a:gd name="T24" fmla="*/ 2147483647 w 245"/>
                <a:gd name="T25" fmla="*/ 2147483647 h 104"/>
                <a:gd name="T26" fmla="*/ 2147483647 w 245"/>
                <a:gd name="T27" fmla="*/ 2147483647 h 104"/>
                <a:gd name="T28" fmla="*/ 2147483647 w 245"/>
                <a:gd name="T29" fmla="*/ 2147483647 h 104"/>
                <a:gd name="T30" fmla="*/ 2147483647 w 245"/>
                <a:gd name="T31" fmla="*/ 2147483647 h 104"/>
                <a:gd name="T32" fmla="*/ 2147483647 w 245"/>
                <a:gd name="T33" fmla="*/ 2147483647 h 104"/>
                <a:gd name="T34" fmla="*/ 2147483647 w 245"/>
                <a:gd name="T35" fmla="*/ 2147483647 h 104"/>
                <a:gd name="T36" fmla="*/ 2147483647 w 245"/>
                <a:gd name="T37" fmla="*/ 2147483647 h 104"/>
                <a:gd name="T38" fmla="*/ 2147483647 w 245"/>
                <a:gd name="T39" fmla="*/ 2147483647 h 104"/>
                <a:gd name="T40" fmla="*/ 2147483647 w 245"/>
                <a:gd name="T41" fmla="*/ 2147483647 h 104"/>
                <a:gd name="T42" fmla="*/ 2147483647 w 245"/>
                <a:gd name="T43" fmla="*/ 0 h 104"/>
                <a:gd name="T44" fmla="*/ 2147483647 w 245"/>
                <a:gd name="T45" fmla="*/ 2147483647 h 104"/>
                <a:gd name="T46" fmla="*/ 2147483647 w 245"/>
                <a:gd name="T47" fmla="*/ 2147483647 h 104"/>
                <a:gd name="T48" fmla="*/ 2147483647 w 245"/>
                <a:gd name="T49" fmla="*/ 2147483647 h 104"/>
                <a:gd name="T50" fmla="*/ 0 w 245"/>
                <a:gd name="T51" fmla="*/ 2147483647 h 104"/>
                <a:gd name="T52" fmla="*/ 2147483647 w 245"/>
                <a:gd name="T53" fmla="*/ 2147483647 h 104"/>
                <a:gd name="T54" fmla="*/ 2147483647 w 245"/>
                <a:gd name="T55" fmla="*/ 2147483647 h 104"/>
                <a:gd name="T56" fmla="*/ 2147483647 w 245"/>
                <a:gd name="T57" fmla="*/ 2147483647 h 104"/>
                <a:gd name="T58" fmla="*/ 2147483647 w 245"/>
                <a:gd name="T59" fmla="*/ 2147483647 h 104"/>
                <a:gd name="T60" fmla="*/ 2147483647 w 245"/>
                <a:gd name="T61" fmla="*/ 2147483647 h 104"/>
                <a:gd name="T62" fmla="*/ 2147483647 w 245"/>
                <a:gd name="T63" fmla="*/ 2147483647 h 104"/>
                <a:gd name="T64" fmla="*/ 2147483647 w 245"/>
                <a:gd name="T65" fmla="*/ 2147483647 h 104"/>
                <a:gd name="T66" fmla="*/ 2147483647 w 245"/>
                <a:gd name="T67" fmla="*/ 2147483647 h 104"/>
                <a:gd name="T68" fmla="*/ 2147483647 w 245"/>
                <a:gd name="T69" fmla="*/ 2147483647 h 104"/>
                <a:gd name="T70" fmla="*/ 2147483647 w 245"/>
                <a:gd name="T71" fmla="*/ 2147483647 h 104"/>
                <a:gd name="T72" fmla="*/ 2147483647 w 245"/>
                <a:gd name="T73" fmla="*/ 2147483647 h 104"/>
                <a:gd name="T74" fmla="*/ 2147483647 w 245"/>
                <a:gd name="T75" fmla="*/ 2147483647 h 104"/>
                <a:gd name="T76" fmla="*/ 2147483647 w 245"/>
                <a:gd name="T77" fmla="*/ 2147483647 h 104"/>
                <a:gd name="T78" fmla="*/ 2147483647 w 245"/>
                <a:gd name="T79" fmla="*/ 0 h 104"/>
                <a:gd name="T80" fmla="*/ 2147483647 w 245"/>
                <a:gd name="T81" fmla="*/ 0 h 104"/>
                <a:gd name="T82" fmla="*/ 2147483647 w 245"/>
                <a:gd name="T83" fmla="*/ 0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5" h="104">
                  <a:moveTo>
                    <a:pt x="245" y="52"/>
                  </a:moveTo>
                  <a:lnTo>
                    <a:pt x="242" y="39"/>
                  </a:lnTo>
                  <a:lnTo>
                    <a:pt x="242" y="24"/>
                  </a:lnTo>
                  <a:lnTo>
                    <a:pt x="237" y="13"/>
                  </a:lnTo>
                  <a:lnTo>
                    <a:pt x="232" y="0"/>
                  </a:lnTo>
                  <a:lnTo>
                    <a:pt x="229" y="0"/>
                  </a:lnTo>
                  <a:lnTo>
                    <a:pt x="227" y="0"/>
                  </a:lnTo>
                  <a:lnTo>
                    <a:pt x="232" y="11"/>
                  </a:lnTo>
                  <a:lnTo>
                    <a:pt x="237" y="24"/>
                  </a:lnTo>
                  <a:lnTo>
                    <a:pt x="237" y="39"/>
                  </a:lnTo>
                  <a:lnTo>
                    <a:pt x="240" y="52"/>
                  </a:lnTo>
                  <a:lnTo>
                    <a:pt x="237" y="65"/>
                  </a:lnTo>
                  <a:lnTo>
                    <a:pt x="237" y="78"/>
                  </a:lnTo>
                  <a:lnTo>
                    <a:pt x="232" y="91"/>
                  </a:lnTo>
                  <a:lnTo>
                    <a:pt x="227" y="104"/>
                  </a:lnTo>
                  <a:lnTo>
                    <a:pt x="229" y="104"/>
                  </a:lnTo>
                  <a:lnTo>
                    <a:pt x="232" y="104"/>
                  </a:lnTo>
                  <a:lnTo>
                    <a:pt x="237" y="91"/>
                  </a:lnTo>
                  <a:lnTo>
                    <a:pt x="242" y="78"/>
                  </a:lnTo>
                  <a:lnTo>
                    <a:pt x="242" y="65"/>
                  </a:lnTo>
                  <a:lnTo>
                    <a:pt x="245" y="52"/>
                  </a:lnTo>
                  <a:close/>
                  <a:moveTo>
                    <a:pt x="12" y="0"/>
                  </a:moveTo>
                  <a:lnTo>
                    <a:pt x="7" y="13"/>
                  </a:lnTo>
                  <a:lnTo>
                    <a:pt x="5" y="24"/>
                  </a:lnTo>
                  <a:lnTo>
                    <a:pt x="2" y="39"/>
                  </a:lnTo>
                  <a:lnTo>
                    <a:pt x="0" y="52"/>
                  </a:lnTo>
                  <a:lnTo>
                    <a:pt x="2" y="65"/>
                  </a:lnTo>
                  <a:lnTo>
                    <a:pt x="5" y="78"/>
                  </a:lnTo>
                  <a:lnTo>
                    <a:pt x="7" y="91"/>
                  </a:lnTo>
                  <a:lnTo>
                    <a:pt x="12" y="104"/>
                  </a:lnTo>
                  <a:lnTo>
                    <a:pt x="15" y="104"/>
                  </a:lnTo>
                  <a:lnTo>
                    <a:pt x="18" y="104"/>
                  </a:lnTo>
                  <a:lnTo>
                    <a:pt x="12" y="91"/>
                  </a:lnTo>
                  <a:lnTo>
                    <a:pt x="10" y="78"/>
                  </a:lnTo>
                  <a:lnTo>
                    <a:pt x="7" y="65"/>
                  </a:lnTo>
                  <a:lnTo>
                    <a:pt x="5" y="52"/>
                  </a:lnTo>
                  <a:lnTo>
                    <a:pt x="7" y="39"/>
                  </a:lnTo>
                  <a:lnTo>
                    <a:pt x="10" y="24"/>
                  </a:lnTo>
                  <a:lnTo>
                    <a:pt x="12" y="11"/>
                  </a:lnTo>
                  <a:lnTo>
                    <a:pt x="18" y="0"/>
                  </a:lnTo>
                  <a:lnTo>
                    <a:pt x="15" y="0"/>
                  </a:lnTo>
                  <a:lnTo>
                    <a:pt x="12" y="0"/>
                  </a:lnTo>
                  <a:close/>
                </a:path>
              </a:pathLst>
            </a:custGeom>
            <a:solidFill>
              <a:srgbClr val="B1B0A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4" name="Freeform 1009"/>
            <p:cNvSpPr>
              <a:spLocks noEditPoints="1"/>
            </p:cNvSpPr>
            <p:nvPr/>
          </p:nvSpPr>
          <p:spPr bwMode="auto">
            <a:xfrm>
              <a:off x="1634" y="1395"/>
              <a:ext cx="240" cy="104"/>
            </a:xfrm>
            <a:custGeom>
              <a:avLst/>
              <a:gdLst>
                <a:gd name="T0" fmla="*/ 2147483647 w 240"/>
                <a:gd name="T1" fmla="*/ 2147483647 h 104"/>
                <a:gd name="T2" fmla="*/ 2147483647 w 240"/>
                <a:gd name="T3" fmla="*/ 2147483647 h 104"/>
                <a:gd name="T4" fmla="*/ 2147483647 w 240"/>
                <a:gd name="T5" fmla="*/ 2147483647 h 104"/>
                <a:gd name="T6" fmla="*/ 2147483647 w 240"/>
                <a:gd name="T7" fmla="*/ 2147483647 h 104"/>
                <a:gd name="T8" fmla="*/ 2147483647 w 240"/>
                <a:gd name="T9" fmla="*/ 0 h 104"/>
                <a:gd name="T10" fmla="*/ 2147483647 w 240"/>
                <a:gd name="T11" fmla="*/ 0 h 104"/>
                <a:gd name="T12" fmla="*/ 2147483647 w 240"/>
                <a:gd name="T13" fmla="*/ 0 h 104"/>
                <a:gd name="T14" fmla="*/ 2147483647 w 240"/>
                <a:gd name="T15" fmla="*/ 2147483647 h 104"/>
                <a:gd name="T16" fmla="*/ 2147483647 w 240"/>
                <a:gd name="T17" fmla="*/ 2147483647 h 104"/>
                <a:gd name="T18" fmla="*/ 2147483647 w 240"/>
                <a:gd name="T19" fmla="*/ 2147483647 h 104"/>
                <a:gd name="T20" fmla="*/ 2147483647 w 240"/>
                <a:gd name="T21" fmla="*/ 2147483647 h 104"/>
                <a:gd name="T22" fmla="*/ 2147483647 w 240"/>
                <a:gd name="T23" fmla="*/ 2147483647 h 104"/>
                <a:gd name="T24" fmla="*/ 2147483647 w 240"/>
                <a:gd name="T25" fmla="*/ 2147483647 h 104"/>
                <a:gd name="T26" fmla="*/ 2147483647 w 240"/>
                <a:gd name="T27" fmla="*/ 2147483647 h 104"/>
                <a:gd name="T28" fmla="*/ 2147483647 w 240"/>
                <a:gd name="T29" fmla="*/ 2147483647 h 104"/>
                <a:gd name="T30" fmla="*/ 2147483647 w 240"/>
                <a:gd name="T31" fmla="*/ 2147483647 h 104"/>
                <a:gd name="T32" fmla="*/ 2147483647 w 240"/>
                <a:gd name="T33" fmla="*/ 2147483647 h 104"/>
                <a:gd name="T34" fmla="*/ 2147483647 w 240"/>
                <a:gd name="T35" fmla="*/ 2147483647 h 104"/>
                <a:gd name="T36" fmla="*/ 2147483647 w 240"/>
                <a:gd name="T37" fmla="*/ 2147483647 h 104"/>
                <a:gd name="T38" fmla="*/ 2147483647 w 240"/>
                <a:gd name="T39" fmla="*/ 2147483647 h 104"/>
                <a:gd name="T40" fmla="*/ 2147483647 w 240"/>
                <a:gd name="T41" fmla="*/ 2147483647 h 104"/>
                <a:gd name="T42" fmla="*/ 2147483647 w 240"/>
                <a:gd name="T43" fmla="*/ 0 h 104"/>
                <a:gd name="T44" fmla="*/ 2147483647 w 240"/>
                <a:gd name="T45" fmla="*/ 2147483647 h 104"/>
                <a:gd name="T46" fmla="*/ 2147483647 w 240"/>
                <a:gd name="T47" fmla="*/ 2147483647 h 104"/>
                <a:gd name="T48" fmla="*/ 2147483647 w 240"/>
                <a:gd name="T49" fmla="*/ 2147483647 h 104"/>
                <a:gd name="T50" fmla="*/ 0 w 240"/>
                <a:gd name="T51" fmla="*/ 2147483647 h 104"/>
                <a:gd name="T52" fmla="*/ 2147483647 w 240"/>
                <a:gd name="T53" fmla="*/ 2147483647 h 104"/>
                <a:gd name="T54" fmla="*/ 2147483647 w 240"/>
                <a:gd name="T55" fmla="*/ 2147483647 h 104"/>
                <a:gd name="T56" fmla="*/ 2147483647 w 240"/>
                <a:gd name="T57" fmla="*/ 2147483647 h 104"/>
                <a:gd name="T58" fmla="*/ 2147483647 w 240"/>
                <a:gd name="T59" fmla="*/ 2147483647 h 104"/>
                <a:gd name="T60" fmla="*/ 2147483647 w 240"/>
                <a:gd name="T61" fmla="*/ 2147483647 h 104"/>
                <a:gd name="T62" fmla="*/ 2147483647 w 240"/>
                <a:gd name="T63" fmla="*/ 2147483647 h 104"/>
                <a:gd name="T64" fmla="*/ 2147483647 w 240"/>
                <a:gd name="T65" fmla="*/ 2147483647 h 104"/>
                <a:gd name="T66" fmla="*/ 2147483647 w 240"/>
                <a:gd name="T67" fmla="*/ 2147483647 h 104"/>
                <a:gd name="T68" fmla="*/ 2147483647 w 240"/>
                <a:gd name="T69" fmla="*/ 2147483647 h 104"/>
                <a:gd name="T70" fmla="*/ 2147483647 w 240"/>
                <a:gd name="T71" fmla="*/ 2147483647 h 104"/>
                <a:gd name="T72" fmla="*/ 2147483647 w 240"/>
                <a:gd name="T73" fmla="*/ 2147483647 h 104"/>
                <a:gd name="T74" fmla="*/ 2147483647 w 240"/>
                <a:gd name="T75" fmla="*/ 2147483647 h 104"/>
                <a:gd name="T76" fmla="*/ 2147483647 w 240"/>
                <a:gd name="T77" fmla="*/ 2147483647 h 104"/>
                <a:gd name="T78" fmla="*/ 2147483647 w 240"/>
                <a:gd name="T79" fmla="*/ 0 h 104"/>
                <a:gd name="T80" fmla="*/ 2147483647 w 240"/>
                <a:gd name="T81" fmla="*/ 0 h 104"/>
                <a:gd name="T82" fmla="*/ 2147483647 w 240"/>
                <a:gd name="T83" fmla="*/ 0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40" h="104">
                  <a:moveTo>
                    <a:pt x="240" y="52"/>
                  </a:moveTo>
                  <a:lnTo>
                    <a:pt x="238" y="39"/>
                  </a:lnTo>
                  <a:lnTo>
                    <a:pt x="238" y="24"/>
                  </a:lnTo>
                  <a:lnTo>
                    <a:pt x="232" y="13"/>
                  </a:lnTo>
                  <a:lnTo>
                    <a:pt x="227" y="0"/>
                  </a:lnTo>
                  <a:lnTo>
                    <a:pt x="225" y="0"/>
                  </a:lnTo>
                  <a:lnTo>
                    <a:pt x="222" y="0"/>
                  </a:lnTo>
                  <a:lnTo>
                    <a:pt x="227" y="11"/>
                  </a:lnTo>
                  <a:lnTo>
                    <a:pt x="232" y="24"/>
                  </a:lnTo>
                  <a:lnTo>
                    <a:pt x="232" y="39"/>
                  </a:lnTo>
                  <a:lnTo>
                    <a:pt x="235" y="52"/>
                  </a:lnTo>
                  <a:lnTo>
                    <a:pt x="232" y="65"/>
                  </a:lnTo>
                  <a:lnTo>
                    <a:pt x="232" y="78"/>
                  </a:lnTo>
                  <a:lnTo>
                    <a:pt x="227" y="91"/>
                  </a:lnTo>
                  <a:lnTo>
                    <a:pt x="222" y="104"/>
                  </a:lnTo>
                  <a:lnTo>
                    <a:pt x="225" y="104"/>
                  </a:lnTo>
                  <a:lnTo>
                    <a:pt x="227" y="104"/>
                  </a:lnTo>
                  <a:lnTo>
                    <a:pt x="232" y="91"/>
                  </a:lnTo>
                  <a:lnTo>
                    <a:pt x="238" y="78"/>
                  </a:lnTo>
                  <a:lnTo>
                    <a:pt x="238" y="65"/>
                  </a:lnTo>
                  <a:lnTo>
                    <a:pt x="240" y="52"/>
                  </a:lnTo>
                  <a:close/>
                  <a:moveTo>
                    <a:pt x="13" y="0"/>
                  </a:moveTo>
                  <a:lnTo>
                    <a:pt x="8" y="13"/>
                  </a:lnTo>
                  <a:lnTo>
                    <a:pt x="5" y="24"/>
                  </a:lnTo>
                  <a:lnTo>
                    <a:pt x="3" y="39"/>
                  </a:lnTo>
                  <a:lnTo>
                    <a:pt x="0" y="52"/>
                  </a:lnTo>
                  <a:lnTo>
                    <a:pt x="3" y="65"/>
                  </a:lnTo>
                  <a:lnTo>
                    <a:pt x="5" y="78"/>
                  </a:lnTo>
                  <a:lnTo>
                    <a:pt x="8" y="91"/>
                  </a:lnTo>
                  <a:lnTo>
                    <a:pt x="13" y="104"/>
                  </a:lnTo>
                  <a:lnTo>
                    <a:pt x="16" y="104"/>
                  </a:lnTo>
                  <a:lnTo>
                    <a:pt x="18" y="104"/>
                  </a:lnTo>
                  <a:lnTo>
                    <a:pt x="13" y="91"/>
                  </a:lnTo>
                  <a:lnTo>
                    <a:pt x="10" y="78"/>
                  </a:lnTo>
                  <a:lnTo>
                    <a:pt x="8" y="65"/>
                  </a:lnTo>
                  <a:lnTo>
                    <a:pt x="5" y="52"/>
                  </a:lnTo>
                  <a:lnTo>
                    <a:pt x="8" y="39"/>
                  </a:lnTo>
                  <a:lnTo>
                    <a:pt x="10" y="24"/>
                  </a:lnTo>
                  <a:lnTo>
                    <a:pt x="13" y="11"/>
                  </a:lnTo>
                  <a:lnTo>
                    <a:pt x="18" y="0"/>
                  </a:lnTo>
                  <a:lnTo>
                    <a:pt x="16" y="0"/>
                  </a:lnTo>
                  <a:lnTo>
                    <a:pt x="13" y="0"/>
                  </a:lnTo>
                  <a:close/>
                </a:path>
              </a:pathLst>
            </a:custGeom>
            <a:solidFill>
              <a:srgbClr val="B1B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5" name="Freeform 1010"/>
            <p:cNvSpPr>
              <a:spLocks noEditPoints="1"/>
            </p:cNvSpPr>
            <p:nvPr/>
          </p:nvSpPr>
          <p:spPr bwMode="auto">
            <a:xfrm>
              <a:off x="1637" y="1395"/>
              <a:ext cx="235" cy="104"/>
            </a:xfrm>
            <a:custGeom>
              <a:avLst/>
              <a:gdLst>
                <a:gd name="T0" fmla="*/ 2147483647 w 235"/>
                <a:gd name="T1" fmla="*/ 2147483647 h 104"/>
                <a:gd name="T2" fmla="*/ 2147483647 w 235"/>
                <a:gd name="T3" fmla="*/ 2147483647 h 104"/>
                <a:gd name="T4" fmla="*/ 2147483647 w 235"/>
                <a:gd name="T5" fmla="*/ 2147483647 h 104"/>
                <a:gd name="T6" fmla="*/ 2147483647 w 235"/>
                <a:gd name="T7" fmla="*/ 2147483647 h 104"/>
                <a:gd name="T8" fmla="*/ 2147483647 w 235"/>
                <a:gd name="T9" fmla="*/ 0 h 104"/>
                <a:gd name="T10" fmla="*/ 2147483647 w 235"/>
                <a:gd name="T11" fmla="*/ 0 h 104"/>
                <a:gd name="T12" fmla="*/ 2147483647 w 235"/>
                <a:gd name="T13" fmla="*/ 0 h 104"/>
                <a:gd name="T14" fmla="*/ 2147483647 w 235"/>
                <a:gd name="T15" fmla="*/ 2147483647 h 104"/>
                <a:gd name="T16" fmla="*/ 2147483647 w 235"/>
                <a:gd name="T17" fmla="*/ 2147483647 h 104"/>
                <a:gd name="T18" fmla="*/ 2147483647 w 235"/>
                <a:gd name="T19" fmla="*/ 2147483647 h 104"/>
                <a:gd name="T20" fmla="*/ 2147483647 w 235"/>
                <a:gd name="T21" fmla="*/ 2147483647 h 104"/>
                <a:gd name="T22" fmla="*/ 2147483647 w 235"/>
                <a:gd name="T23" fmla="*/ 2147483647 h 104"/>
                <a:gd name="T24" fmla="*/ 2147483647 w 235"/>
                <a:gd name="T25" fmla="*/ 2147483647 h 104"/>
                <a:gd name="T26" fmla="*/ 2147483647 w 235"/>
                <a:gd name="T27" fmla="*/ 2147483647 h 104"/>
                <a:gd name="T28" fmla="*/ 2147483647 w 235"/>
                <a:gd name="T29" fmla="*/ 2147483647 h 104"/>
                <a:gd name="T30" fmla="*/ 2147483647 w 235"/>
                <a:gd name="T31" fmla="*/ 2147483647 h 104"/>
                <a:gd name="T32" fmla="*/ 2147483647 w 235"/>
                <a:gd name="T33" fmla="*/ 2147483647 h 104"/>
                <a:gd name="T34" fmla="*/ 2147483647 w 235"/>
                <a:gd name="T35" fmla="*/ 2147483647 h 104"/>
                <a:gd name="T36" fmla="*/ 2147483647 w 235"/>
                <a:gd name="T37" fmla="*/ 2147483647 h 104"/>
                <a:gd name="T38" fmla="*/ 2147483647 w 235"/>
                <a:gd name="T39" fmla="*/ 2147483647 h 104"/>
                <a:gd name="T40" fmla="*/ 2147483647 w 235"/>
                <a:gd name="T41" fmla="*/ 2147483647 h 104"/>
                <a:gd name="T42" fmla="*/ 2147483647 w 235"/>
                <a:gd name="T43" fmla="*/ 0 h 104"/>
                <a:gd name="T44" fmla="*/ 2147483647 w 235"/>
                <a:gd name="T45" fmla="*/ 2147483647 h 104"/>
                <a:gd name="T46" fmla="*/ 2147483647 w 235"/>
                <a:gd name="T47" fmla="*/ 2147483647 h 104"/>
                <a:gd name="T48" fmla="*/ 2147483647 w 235"/>
                <a:gd name="T49" fmla="*/ 2147483647 h 104"/>
                <a:gd name="T50" fmla="*/ 0 w 235"/>
                <a:gd name="T51" fmla="*/ 2147483647 h 104"/>
                <a:gd name="T52" fmla="*/ 2147483647 w 235"/>
                <a:gd name="T53" fmla="*/ 2147483647 h 104"/>
                <a:gd name="T54" fmla="*/ 2147483647 w 235"/>
                <a:gd name="T55" fmla="*/ 2147483647 h 104"/>
                <a:gd name="T56" fmla="*/ 2147483647 w 235"/>
                <a:gd name="T57" fmla="*/ 2147483647 h 104"/>
                <a:gd name="T58" fmla="*/ 2147483647 w 235"/>
                <a:gd name="T59" fmla="*/ 2147483647 h 104"/>
                <a:gd name="T60" fmla="*/ 2147483647 w 235"/>
                <a:gd name="T61" fmla="*/ 2147483647 h 104"/>
                <a:gd name="T62" fmla="*/ 2147483647 w 235"/>
                <a:gd name="T63" fmla="*/ 2147483647 h 104"/>
                <a:gd name="T64" fmla="*/ 2147483647 w 235"/>
                <a:gd name="T65" fmla="*/ 2147483647 h 104"/>
                <a:gd name="T66" fmla="*/ 2147483647 w 235"/>
                <a:gd name="T67" fmla="*/ 2147483647 h 104"/>
                <a:gd name="T68" fmla="*/ 2147483647 w 235"/>
                <a:gd name="T69" fmla="*/ 2147483647 h 104"/>
                <a:gd name="T70" fmla="*/ 2147483647 w 235"/>
                <a:gd name="T71" fmla="*/ 2147483647 h 104"/>
                <a:gd name="T72" fmla="*/ 2147483647 w 235"/>
                <a:gd name="T73" fmla="*/ 2147483647 h 104"/>
                <a:gd name="T74" fmla="*/ 2147483647 w 235"/>
                <a:gd name="T75" fmla="*/ 2147483647 h 104"/>
                <a:gd name="T76" fmla="*/ 2147483647 w 235"/>
                <a:gd name="T77" fmla="*/ 2147483647 h 104"/>
                <a:gd name="T78" fmla="*/ 2147483647 w 235"/>
                <a:gd name="T79" fmla="*/ 0 h 104"/>
                <a:gd name="T80" fmla="*/ 2147483647 w 235"/>
                <a:gd name="T81" fmla="*/ 0 h 104"/>
                <a:gd name="T82" fmla="*/ 2147483647 w 235"/>
                <a:gd name="T83" fmla="*/ 0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35" h="104">
                  <a:moveTo>
                    <a:pt x="235" y="52"/>
                  </a:moveTo>
                  <a:lnTo>
                    <a:pt x="232" y="39"/>
                  </a:lnTo>
                  <a:lnTo>
                    <a:pt x="232" y="24"/>
                  </a:lnTo>
                  <a:lnTo>
                    <a:pt x="227" y="11"/>
                  </a:lnTo>
                  <a:lnTo>
                    <a:pt x="222" y="0"/>
                  </a:lnTo>
                  <a:lnTo>
                    <a:pt x="219" y="0"/>
                  </a:lnTo>
                  <a:lnTo>
                    <a:pt x="217" y="0"/>
                  </a:lnTo>
                  <a:lnTo>
                    <a:pt x="222" y="11"/>
                  </a:lnTo>
                  <a:lnTo>
                    <a:pt x="224" y="24"/>
                  </a:lnTo>
                  <a:lnTo>
                    <a:pt x="227" y="39"/>
                  </a:lnTo>
                  <a:lnTo>
                    <a:pt x="229" y="52"/>
                  </a:lnTo>
                  <a:lnTo>
                    <a:pt x="227" y="65"/>
                  </a:lnTo>
                  <a:lnTo>
                    <a:pt x="224" y="80"/>
                  </a:lnTo>
                  <a:lnTo>
                    <a:pt x="222" y="91"/>
                  </a:lnTo>
                  <a:lnTo>
                    <a:pt x="217" y="104"/>
                  </a:lnTo>
                  <a:lnTo>
                    <a:pt x="219" y="104"/>
                  </a:lnTo>
                  <a:lnTo>
                    <a:pt x="222" y="104"/>
                  </a:lnTo>
                  <a:lnTo>
                    <a:pt x="227" y="91"/>
                  </a:lnTo>
                  <a:lnTo>
                    <a:pt x="232" y="78"/>
                  </a:lnTo>
                  <a:lnTo>
                    <a:pt x="232" y="65"/>
                  </a:lnTo>
                  <a:lnTo>
                    <a:pt x="235" y="52"/>
                  </a:lnTo>
                  <a:close/>
                  <a:moveTo>
                    <a:pt x="13" y="0"/>
                  </a:moveTo>
                  <a:lnTo>
                    <a:pt x="7" y="11"/>
                  </a:lnTo>
                  <a:lnTo>
                    <a:pt x="5" y="24"/>
                  </a:lnTo>
                  <a:lnTo>
                    <a:pt x="2" y="39"/>
                  </a:lnTo>
                  <a:lnTo>
                    <a:pt x="0" y="52"/>
                  </a:lnTo>
                  <a:lnTo>
                    <a:pt x="2" y="65"/>
                  </a:lnTo>
                  <a:lnTo>
                    <a:pt x="5" y="78"/>
                  </a:lnTo>
                  <a:lnTo>
                    <a:pt x="7" y="91"/>
                  </a:lnTo>
                  <a:lnTo>
                    <a:pt x="13" y="104"/>
                  </a:lnTo>
                  <a:lnTo>
                    <a:pt x="15" y="104"/>
                  </a:lnTo>
                  <a:lnTo>
                    <a:pt x="18" y="104"/>
                  </a:lnTo>
                  <a:lnTo>
                    <a:pt x="13" y="91"/>
                  </a:lnTo>
                  <a:lnTo>
                    <a:pt x="10" y="80"/>
                  </a:lnTo>
                  <a:lnTo>
                    <a:pt x="7" y="65"/>
                  </a:lnTo>
                  <a:lnTo>
                    <a:pt x="5" y="52"/>
                  </a:lnTo>
                  <a:lnTo>
                    <a:pt x="7" y="39"/>
                  </a:lnTo>
                  <a:lnTo>
                    <a:pt x="10" y="24"/>
                  </a:lnTo>
                  <a:lnTo>
                    <a:pt x="13" y="11"/>
                  </a:lnTo>
                  <a:lnTo>
                    <a:pt x="18" y="0"/>
                  </a:lnTo>
                  <a:lnTo>
                    <a:pt x="15" y="0"/>
                  </a:lnTo>
                  <a:lnTo>
                    <a:pt x="13" y="0"/>
                  </a:lnTo>
                  <a:close/>
                </a:path>
              </a:pathLst>
            </a:custGeom>
            <a:solidFill>
              <a:srgbClr val="B1B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6" name="Freeform 1011"/>
            <p:cNvSpPr>
              <a:spLocks noEditPoints="1"/>
            </p:cNvSpPr>
            <p:nvPr/>
          </p:nvSpPr>
          <p:spPr bwMode="auto">
            <a:xfrm>
              <a:off x="1639" y="1395"/>
              <a:ext cx="230" cy="104"/>
            </a:xfrm>
            <a:custGeom>
              <a:avLst/>
              <a:gdLst>
                <a:gd name="T0" fmla="*/ 2147483647 w 230"/>
                <a:gd name="T1" fmla="*/ 2147483647 h 104"/>
                <a:gd name="T2" fmla="*/ 2147483647 w 230"/>
                <a:gd name="T3" fmla="*/ 2147483647 h 104"/>
                <a:gd name="T4" fmla="*/ 2147483647 w 230"/>
                <a:gd name="T5" fmla="*/ 2147483647 h 104"/>
                <a:gd name="T6" fmla="*/ 2147483647 w 230"/>
                <a:gd name="T7" fmla="*/ 2147483647 h 104"/>
                <a:gd name="T8" fmla="*/ 2147483647 w 230"/>
                <a:gd name="T9" fmla="*/ 0 h 104"/>
                <a:gd name="T10" fmla="*/ 2147483647 w 230"/>
                <a:gd name="T11" fmla="*/ 0 h 104"/>
                <a:gd name="T12" fmla="*/ 2147483647 w 230"/>
                <a:gd name="T13" fmla="*/ 0 h 104"/>
                <a:gd name="T14" fmla="*/ 2147483647 w 230"/>
                <a:gd name="T15" fmla="*/ 2147483647 h 104"/>
                <a:gd name="T16" fmla="*/ 2147483647 w 230"/>
                <a:gd name="T17" fmla="*/ 2147483647 h 104"/>
                <a:gd name="T18" fmla="*/ 2147483647 w 230"/>
                <a:gd name="T19" fmla="*/ 2147483647 h 104"/>
                <a:gd name="T20" fmla="*/ 2147483647 w 230"/>
                <a:gd name="T21" fmla="*/ 2147483647 h 104"/>
                <a:gd name="T22" fmla="*/ 2147483647 w 230"/>
                <a:gd name="T23" fmla="*/ 2147483647 h 104"/>
                <a:gd name="T24" fmla="*/ 2147483647 w 230"/>
                <a:gd name="T25" fmla="*/ 2147483647 h 104"/>
                <a:gd name="T26" fmla="*/ 2147483647 w 230"/>
                <a:gd name="T27" fmla="*/ 2147483647 h 104"/>
                <a:gd name="T28" fmla="*/ 2147483647 w 230"/>
                <a:gd name="T29" fmla="*/ 2147483647 h 104"/>
                <a:gd name="T30" fmla="*/ 2147483647 w 230"/>
                <a:gd name="T31" fmla="*/ 2147483647 h 104"/>
                <a:gd name="T32" fmla="*/ 2147483647 w 230"/>
                <a:gd name="T33" fmla="*/ 2147483647 h 104"/>
                <a:gd name="T34" fmla="*/ 2147483647 w 230"/>
                <a:gd name="T35" fmla="*/ 2147483647 h 104"/>
                <a:gd name="T36" fmla="*/ 2147483647 w 230"/>
                <a:gd name="T37" fmla="*/ 2147483647 h 104"/>
                <a:gd name="T38" fmla="*/ 2147483647 w 230"/>
                <a:gd name="T39" fmla="*/ 2147483647 h 104"/>
                <a:gd name="T40" fmla="*/ 2147483647 w 230"/>
                <a:gd name="T41" fmla="*/ 2147483647 h 104"/>
                <a:gd name="T42" fmla="*/ 2147483647 w 230"/>
                <a:gd name="T43" fmla="*/ 0 h 104"/>
                <a:gd name="T44" fmla="*/ 2147483647 w 230"/>
                <a:gd name="T45" fmla="*/ 2147483647 h 104"/>
                <a:gd name="T46" fmla="*/ 2147483647 w 230"/>
                <a:gd name="T47" fmla="*/ 2147483647 h 104"/>
                <a:gd name="T48" fmla="*/ 2147483647 w 230"/>
                <a:gd name="T49" fmla="*/ 2147483647 h 104"/>
                <a:gd name="T50" fmla="*/ 0 w 230"/>
                <a:gd name="T51" fmla="*/ 2147483647 h 104"/>
                <a:gd name="T52" fmla="*/ 2147483647 w 230"/>
                <a:gd name="T53" fmla="*/ 2147483647 h 104"/>
                <a:gd name="T54" fmla="*/ 2147483647 w 230"/>
                <a:gd name="T55" fmla="*/ 2147483647 h 104"/>
                <a:gd name="T56" fmla="*/ 2147483647 w 230"/>
                <a:gd name="T57" fmla="*/ 2147483647 h 104"/>
                <a:gd name="T58" fmla="*/ 2147483647 w 230"/>
                <a:gd name="T59" fmla="*/ 2147483647 h 104"/>
                <a:gd name="T60" fmla="*/ 2147483647 w 230"/>
                <a:gd name="T61" fmla="*/ 2147483647 h 104"/>
                <a:gd name="T62" fmla="*/ 2147483647 w 230"/>
                <a:gd name="T63" fmla="*/ 2147483647 h 104"/>
                <a:gd name="T64" fmla="*/ 2147483647 w 230"/>
                <a:gd name="T65" fmla="*/ 2147483647 h 104"/>
                <a:gd name="T66" fmla="*/ 2147483647 w 230"/>
                <a:gd name="T67" fmla="*/ 2147483647 h 104"/>
                <a:gd name="T68" fmla="*/ 2147483647 w 230"/>
                <a:gd name="T69" fmla="*/ 2147483647 h 104"/>
                <a:gd name="T70" fmla="*/ 2147483647 w 230"/>
                <a:gd name="T71" fmla="*/ 2147483647 h 104"/>
                <a:gd name="T72" fmla="*/ 2147483647 w 230"/>
                <a:gd name="T73" fmla="*/ 2147483647 h 104"/>
                <a:gd name="T74" fmla="*/ 2147483647 w 230"/>
                <a:gd name="T75" fmla="*/ 2147483647 h 104"/>
                <a:gd name="T76" fmla="*/ 2147483647 w 230"/>
                <a:gd name="T77" fmla="*/ 2147483647 h 104"/>
                <a:gd name="T78" fmla="*/ 2147483647 w 230"/>
                <a:gd name="T79" fmla="*/ 0 h 104"/>
                <a:gd name="T80" fmla="*/ 2147483647 w 230"/>
                <a:gd name="T81" fmla="*/ 0 h 104"/>
                <a:gd name="T82" fmla="*/ 2147483647 w 230"/>
                <a:gd name="T83" fmla="*/ 0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30" h="104">
                  <a:moveTo>
                    <a:pt x="230" y="52"/>
                  </a:moveTo>
                  <a:lnTo>
                    <a:pt x="227" y="39"/>
                  </a:lnTo>
                  <a:lnTo>
                    <a:pt x="227" y="24"/>
                  </a:lnTo>
                  <a:lnTo>
                    <a:pt x="222" y="11"/>
                  </a:lnTo>
                  <a:lnTo>
                    <a:pt x="217" y="0"/>
                  </a:lnTo>
                  <a:lnTo>
                    <a:pt x="215" y="0"/>
                  </a:lnTo>
                  <a:lnTo>
                    <a:pt x="212" y="0"/>
                  </a:lnTo>
                  <a:lnTo>
                    <a:pt x="217" y="11"/>
                  </a:lnTo>
                  <a:lnTo>
                    <a:pt x="220" y="24"/>
                  </a:lnTo>
                  <a:lnTo>
                    <a:pt x="222" y="37"/>
                  </a:lnTo>
                  <a:lnTo>
                    <a:pt x="225" y="52"/>
                  </a:lnTo>
                  <a:lnTo>
                    <a:pt x="222" y="65"/>
                  </a:lnTo>
                  <a:lnTo>
                    <a:pt x="220" y="80"/>
                  </a:lnTo>
                  <a:lnTo>
                    <a:pt x="217" y="93"/>
                  </a:lnTo>
                  <a:lnTo>
                    <a:pt x="212" y="104"/>
                  </a:lnTo>
                  <a:lnTo>
                    <a:pt x="215" y="104"/>
                  </a:lnTo>
                  <a:lnTo>
                    <a:pt x="217" y="104"/>
                  </a:lnTo>
                  <a:lnTo>
                    <a:pt x="222" y="91"/>
                  </a:lnTo>
                  <a:lnTo>
                    <a:pt x="227" y="78"/>
                  </a:lnTo>
                  <a:lnTo>
                    <a:pt x="227" y="65"/>
                  </a:lnTo>
                  <a:lnTo>
                    <a:pt x="230" y="52"/>
                  </a:lnTo>
                  <a:close/>
                  <a:moveTo>
                    <a:pt x="13" y="0"/>
                  </a:moveTo>
                  <a:lnTo>
                    <a:pt x="8" y="11"/>
                  </a:lnTo>
                  <a:lnTo>
                    <a:pt x="5" y="24"/>
                  </a:lnTo>
                  <a:lnTo>
                    <a:pt x="3" y="39"/>
                  </a:lnTo>
                  <a:lnTo>
                    <a:pt x="0" y="52"/>
                  </a:lnTo>
                  <a:lnTo>
                    <a:pt x="3" y="65"/>
                  </a:lnTo>
                  <a:lnTo>
                    <a:pt x="5" y="78"/>
                  </a:lnTo>
                  <a:lnTo>
                    <a:pt x="8" y="91"/>
                  </a:lnTo>
                  <a:lnTo>
                    <a:pt x="13" y="104"/>
                  </a:lnTo>
                  <a:lnTo>
                    <a:pt x="16" y="104"/>
                  </a:lnTo>
                  <a:lnTo>
                    <a:pt x="21" y="104"/>
                  </a:lnTo>
                  <a:lnTo>
                    <a:pt x="13" y="93"/>
                  </a:lnTo>
                  <a:lnTo>
                    <a:pt x="11" y="80"/>
                  </a:lnTo>
                  <a:lnTo>
                    <a:pt x="8" y="65"/>
                  </a:lnTo>
                  <a:lnTo>
                    <a:pt x="5" y="52"/>
                  </a:lnTo>
                  <a:lnTo>
                    <a:pt x="8" y="37"/>
                  </a:lnTo>
                  <a:lnTo>
                    <a:pt x="11" y="24"/>
                  </a:lnTo>
                  <a:lnTo>
                    <a:pt x="13" y="11"/>
                  </a:lnTo>
                  <a:lnTo>
                    <a:pt x="21" y="0"/>
                  </a:lnTo>
                  <a:lnTo>
                    <a:pt x="16" y="0"/>
                  </a:lnTo>
                  <a:lnTo>
                    <a:pt x="13" y="0"/>
                  </a:lnTo>
                  <a:close/>
                </a:path>
              </a:pathLst>
            </a:custGeom>
            <a:solidFill>
              <a:srgbClr val="B1B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7" name="Freeform 1012"/>
            <p:cNvSpPr>
              <a:spLocks noEditPoints="1"/>
            </p:cNvSpPr>
            <p:nvPr/>
          </p:nvSpPr>
          <p:spPr bwMode="auto">
            <a:xfrm>
              <a:off x="1642" y="1395"/>
              <a:ext cx="224" cy="104"/>
            </a:xfrm>
            <a:custGeom>
              <a:avLst/>
              <a:gdLst>
                <a:gd name="T0" fmla="*/ 2147483647 w 224"/>
                <a:gd name="T1" fmla="*/ 2147483647 h 104"/>
                <a:gd name="T2" fmla="*/ 2147483647 w 224"/>
                <a:gd name="T3" fmla="*/ 2147483647 h 104"/>
                <a:gd name="T4" fmla="*/ 2147483647 w 224"/>
                <a:gd name="T5" fmla="*/ 2147483647 h 104"/>
                <a:gd name="T6" fmla="*/ 2147483647 w 224"/>
                <a:gd name="T7" fmla="*/ 2147483647 h 104"/>
                <a:gd name="T8" fmla="*/ 2147483647 w 224"/>
                <a:gd name="T9" fmla="*/ 0 h 104"/>
                <a:gd name="T10" fmla="*/ 2147483647 w 224"/>
                <a:gd name="T11" fmla="*/ 0 h 104"/>
                <a:gd name="T12" fmla="*/ 2147483647 w 224"/>
                <a:gd name="T13" fmla="*/ 0 h 104"/>
                <a:gd name="T14" fmla="*/ 2147483647 w 224"/>
                <a:gd name="T15" fmla="*/ 2147483647 h 104"/>
                <a:gd name="T16" fmla="*/ 2147483647 w 224"/>
                <a:gd name="T17" fmla="*/ 2147483647 h 104"/>
                <a:gd name="T18" fmla="*/ 2147483647 w 224"/>
                <a:gd name="T19" fmla="*/ 2147483647 h 104"/>
                <a:gd name="T20" fmla="*/ 2147483647 w 224"/>
                <a:gd name="T21" fmla="*/ 2147483647 h 104"/>
                <a:gd name="T22" fmla="*/ 2147483647 w 224"/>
                <a:gd name="T23" fmla="*/ 2147483647 h 104"/>
                <a:gd name="T24" fmla="*/ 2147483647 w 224"/>
                <a:gd name="T25" fmla="*/ 2147483647 h 104"/>
                <a:gd name="T26" fmla="*/ 2147483647 w 224"/>
                <a:gd name="T27" fmla="*/ 2147483647 h 104"/>
                <a:gd name="T28" fmla="*/ 2147483647 w 224"/>
                <a:gd name="T29" fmla="*/ 2147483647 h 104"/>
                <a:gd name="T30" fmla="*/ 2147483647 w 224"/>
                <a:gd name="T31" fmla="*/ 2147483647 h 104"/>
                <a:gd name="T32" fmla="*/ 2147483647 w 224"/>
                <a:gd name="T33" fmla="*/ 2147483647 h 104"/>
                <a:gd name="T34" fmla="*/ 2147483647 w 224"/>
                <a:gd name="T35" fmla="*/ 2147483647 h 104"/>
                <a:gd name="T36" fmla="*/ 2147483647 w 224"/>
                <a:gd name="T37" fmla="*/ 2147483647 h 104"/>
                <a:gd name="T38" fmla="*/ 2147483647 w 224"/>
                <a:gd name="T39" fmla="*/ 2147483647 h 104"/>
                <a:gd name="T40" fmla="*/ 2147483647 w 224"/>
                <a:gd name="T41" fmla="*/ 2147483647 h 104"/>
                <a:gd name="T42" fmla="*/ 2147483647 w 224"/>
                <a:gd name="T43" fmla="*/ 0 h 104"/>
                <a:gd name="T44" fmla="*/ 2147483647 w 224"/>
                <a:gd name="T45" fmla="*/ 2147483647 h 104"/>
                <a:gd name="T46" fmla="*/ 2147483647 w 224"/>
                <a:gd name="T47" fmla="*/ 2147483647 h 104"/>
                <a:gd name="T48" fmla="*/ 2147483647 w 224"/>
                <a:gd name="T49" fmla="*/ 2147483647 h 104"/>
                <a:gd name="T50" fmla="*/ 0 w 224"/>
                <a:gd name="T51" fmla="*/ 2147483647 h 104"/>
                <a:gd name="T52" fmla="*/ 2147483647 w 224"/>
                <a:gd name="T53" fmla="*/ 2147483647 h 104"/>
                <a:gd name="T54" fmla="*/ 2147483647 w 224"/>
                <a:gd name="T55" fmla="*/ 2147483647 h 104"/>
                <a:gd name="T56" fmla="*/ 2147483647 w 224"/>
                <a:gd name="T57" fmla="*/ 2147483647 h 104"/>
                <a:gd name="T58" fmla="*/ 2147483647 w 224"/>
                <a:gd name="T59" fmla="*/ 2147483647 h 104"/>
                <a:gd name="T60" fmla="*/ 2147483647 w 224"/>
                <a:gd name="T61" fmla="*/ 2147483647 h 104"/>
                <a:gd name="T62" fmla="*/ 2147483647 w 224"/>
                <a:gd name="T63" fmla="*/ 2147483647 h 104"/>
                <a:gd name="T64" fmla="*/ 2147483647 w 224"/>
                <a:gd name="T65" fmla="*/ 2147483647 h 104"/>
                <a:gd name="T66" fmla="*/ 2147483647 w 224"/>
                <a:gd name="T67" fmla="*/ 2147483647 h 104"/>
                <a:gd name="T68" fmla="*/ 2147483647 w 224"/>
                <a:gd name="T69" fmla="*/ 2147483647 h 104"/>
                <a:gd name="T70" fmla="*/ 2147483647 w 224"/>
                <a:gd name="T71" fmla="*/ 2147483647 h 104"/>
                <a:gd name="T72" fmla="*/ 2147483647 w 224"/>
                <a:gd name="T73" fmla="*/ 2147483647 h 104"/>
                <a:gd name="T74" fmla="*/ 2147483647 w 224"/>
                <a:gd name="T75" fmla="*/ 2147483647 h 104"/>
                <a:gd name="T76" fmla="*/ 2147483647 w 224"/>
                <a:gd name="T77" fmla="*/ 2147483647 h 104"/>
                <a:gd name="T78" fmla="*/ 2147483647 w 224"/>
                <a:gd name="T79" fmla="*/ 0 h 104"/>
                <a:gd name="T80" fmla="*/ 2147483647 w 224"/>
                <a:gd name="T81" fmla="*/ 0 h 104"/>
                <a:gd name="T82" fmla="*/ 2147483647 w 224"/>
                <a:gd name="T83" fmla="*/ 0 h 1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4" h="104">
                  <a:moveTo>
                    <a:pt x="224" y="52"/>
                  </a:moveTo>
                  <a:lnTo>
                    <a:pt x="222" y="39"/>
                  </a:lnTo>
                  <a:lnTo>
                    <a:pt x="219" y="24"/>
                  </a:lnTo>
                  <a:lnTo>
                    <a:pt x="217" y="11"/>
                  </a:lnTo>
                  <a:lnTo>
                    <a:pt x="212" y="0"/>
                  </a:lnTo>
                  <a:lnTo>
                    <a:pt x="209" y="0"/>
                  </a:lnTo>
                  <a:lnTo>
                    <a:pt x="204" y="0"/>
                  </a:lnTo>
                  <a:lnTo>
                    <a:pt x="212" y="11"/>
                  </a:lnTo>
                  <a:lnTo>
                    <a:pt x="214" y="24"/>
                  </a:lnTo>
                  <a:lnTo>
                    <a:pt x="217" y="37"/>
                  </a:lnTo>
                  <a:lnTo>
                    <a:pt x="219" y="52"/>
                  </a:lnTo>
                  <a:lnTo>
                    <a:pt x="217" y="65"/>
                  </a:lnTo>
                  <a:lnTo>
                    <a:pt x="214" y="80"/>
                  </a:lnTo>
                  <a:lnTo>
                    <a:pt x="212" y="93"/>
                  </a:lnTo>
                  <a:lnTo>
                    <a:pt x="204" y="104"/>
                  </a:lnTo>
                  <a:lnTo>
                    <a:pt x="209" y="104"/>
                  </a:lnTo>
                  <a:lnTo>
                    <a:pt x="212" y="104"/>
                  </a:lnTo>
                  <a:lnTo>
                    <a:pt x="217" y="91"/>
                  </a:lnTo>
                  <a:lnTo>
                    <a:pt x="219" y="80"/>
                  </a:lnTo>
                  <a:lnTo>
                    <a:pt x="222" y="65"/>
                  </a:lnTo>
                  <a:lnTo>
                    <a:pt x="224" y="52"/>
                  </a:lnTo>
                  <a:close/>
                  <a:moveTo>
                    <a:pt x="13" y="0"/>
                  </a:moveTo>
                  <a:lnTo>
                    <a:pt x="8" y="11"/>
                  </a:lnTo>
                  <a:lnTo>
                    <a:pt x="5" y="24"/>
                  </a:lnTo>
                  <a:lnTo>
                    <a:pt x="2" y="39"/>
                  </a:lnTo>
                  <a:lnTo>
                    <a:pt x="0" y="52"/>
                  </a:lnTo>
                  <a:lnTo>
                    <a:pt x="2" y="65"/>
                  </a:lnTo>
                  <a:lnTo>
                    <a:pt x="5" y="80"/>
                  </a:lnTo>
                  <a:lnTo>
                    <a:pt x="8" y="91"/>
                  </a:lnTo>
                  <a:lnTo>
                    <a:pt x="13" y="104"/>
                  </a:lnTo>
                  <a:lnTo>
                    <a:pt x="18" y="104"/>
                  </a:lnTo>
                  <a:lnTo>
                    <a:pt x="21" y="104"/>
                  </a:lnTo>
                  <a:lnTo>
                    <a:pt x="15" y="93"/>
                  </a:lnTo>
                  <a:lnTo>
                    <a:pt x="10" y="80"/>
                  </a:lnTo>
                  <a:lnTo>
                    <a:pt x="8" y="65"/>
                  </a:lnTo>
                  <a:lnTo>
                    <a:pt x="5" y="52"/>
                  </a:lnTo>
                  <a:lnTo>
                    <a:pt x="8" y="37"/>
                  </a:lnTo>
                  <a:lnTo>
                    <a:pt x="10" y="24"/>
                  </a:lnTo>
                  <a:lnTo>
                    <a:pt x="15" y="11"/>
                  </a:lnTo>
                  <a:lnTo>
                    <a:pt x="21" y="0"/>
                  </a:lnTo>
                  <a:lnTo>
                    <a:pt x="18" y="0"/>
                  </a:lnTo>
                  <a:lnTo>
                    <a:pt x="13" y="0"/>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8" name="Freeform 1013"/>
            <p:cNvSpPr>
              <a:spLocks noEditPoints="1"/>
            </p:cNvSpPr>
            <p:nvPr/>
          </p:nvSpPr>
          <p:spPr bwMode="auto">
            <a:xfrm>
              <a:off x="1644" y="1393"/>
              <a:ext cx="220" cy="106"/>
            </a:xfrm>
            <a:custGeom>
              <a:avLst/>
              <a:gdLst>
                <a:gd name="T0" fmla="*/ 2147483647 w 220"/>
                <a:gd name="T1" fmla="*/ 2147483647 h 106"/>
                <a:gd name="T2" fmla="*/ 2147483647 w 220"/>
                <a:gd name="T3" fmla="*/ 2147483647 h 106"/>
                <a:gd name="T4" fmla="*/ 2147483647 w 220"/>
                <a:gd name="T5" fmla="*/ 2147483647 h 106"/>
                <a:gd name="T6" fmla="*/ 2147483647 w 220"/>
                <a:gd name="T7" fmla="*/ 2147483647 h 106"/>
                <a:gd name="T8" fmla="*/ 2147483647 w 220"/>
                <a:gd name="T9" fmla="*/ 2147483647 h 106"/>
                <a:gd name="T10" fmla="*/ 2147483647 w 220"/>
                <a:gd name="T11" fmla="*/ 2147483647 h 106"/>
                <a:gd name="T12" fmla="*/ 2147483647 w 220"/>
                <a:gd name="T13" fmla="*/ 0 h 106"/>
                <a:gd name="T14" fmla="*/ 2147483647 w 220"/>
                <a:gd name="T15" fmla="*/ 2147483647 h 106"/>
                <a:gd name="T16" fmla="*/ 2147483647 w 220"/>
                <a:gd name="T17" fmla="*/ 2147483647 h 106"/>
                <a:gd name="T18" fmla="*/ 2147483647 w 220"/>
                <a:gd name="T19" fmla="*/ 2147483647 h 106"/>
                <a:gd name="T20" fmla="*/ 2147483647 w 220"/>
                <a:gd name="T21" fmla="*/ 2147483647 h 106"/>
                <a:gd name="T22" fmla="*/ 2147483647 w 220"/>
                <a:gd name="T23" fmla="*/ 2147483647 h 106"/>
                <a:gd name="T24" fmla="*/ 2147483647 w 220"/>
                <a:gd name="T25" fmla="*/ 2147483647 h 106"/>
                <a:gd name="T26" fmla="*/ 2147483647 w 220"/>
                <a:gd name="T27" fmla="*/ 2147483647 h 106"/>
                <a:gd name="T28" fmla="*/ 2147483647 w 220"/>
                <a:gd name="T29" fmla="*/ 2147483647 h 106"/>
                <a:gd name="T30" fmla="*/ 2147483647 w 220"/>
                <a:gd name="T31" fmla="*/ 2147483647 h 106"/>
                <a:gd name="T32" fmla="*/ 2147483647 w 220"/>
                <a:gd name="T33" fmla="*/ 2147483647 h 106"/>
                <a:gd name="T34" fmla="*/ 2147483647 w 220"/>
                <a:gd name="T35" fmla="*/ 2147483647 h 106"/>
                <a:gd name="T36" fmla="*/ 2147483647 w 220"/>
                <a:gd name="T37" fmla="*/ 2147483647 h 106"/>
                <a:gd name="T38" fmla="*/ 2147483647 w 220"/>
                <a:gd name="T39" fmla="*/ 2147483647 h 106"/>
                <a:gd name="T40" fmla="*/ 2147483647 w 220"/>
                <a:gd name="T41" fmla="*/ 2147483647 h 106"/>
                <a:gd name="T42" fmla="*/ 2147483647 w 220"/>
                <a:gd name="T43" fmla="*/ 2147483647 h 106"/>
                <a:gd name="T44" fmla="*/ 2147483647 w 220"/>
                <a:gd name="T45" fmla="*/ 2147483647 h 106"/>
                <a:gd name="T46" fmla="*/ 2147483647 w 220"/>
                <a:gd name="T47" fmla="*/ 2147483647 h 106"/>
                <a:gd name="T48" fmla="*/ 2147483647 w 220"/>
                <a:gd name="T49" fmla="*/ 2147483647 h 106"/>
                <a:gd name="T50" fmla="*/ 0 w 220"/>
                <a:gd name="T51" fmla="*/ 2147483647 h 106"/>
                <a:gd name="T52" fmla="*/ 2147483647 w 220"/>
                <a:gd name="T53" fmla="*/ 2147483647 h 106"/>
                <a:gd name="T54" fmla="*/ 2147483647 w 220"/>
                <a:gd name="T55" fmla="*/ 2147483647 h 106"/>
                <a:gd name="T56" fmla="*/ 2147483647 w 220"/>
                <a:gd name="T57" fmla="*/ 2147483647 h 106"/>
                <a:gd name="T58" fmla="*/ 2147483647 w 220"/>
                <a:gd name="T59" fmla="*/ 2147483647 h 106"/>
                <a:gd name="T60" fmla="*/ 2147483647 w 220"/>
                <a:gd name="T61" fmla="*/ 2147483647 h 106"/>
                <a:gd name="T62" fmla="*/ 2147483647 w 220"/>
                <a:gd name="T63" fmla="*/ 2147483647 h 106"/>
                <a:gd name="T64" fmla="*/ 2147483647 w 220"/>
                <a:gd name="T65" fmla="*/ 2147483647 h 106"/>
                <a:gd name="T66" fmla="*/ 2147483647 w 220"/>
                <a:gd name="T67" fmla="*/ 2147483647 h 106"/>
                <a:gd name="T68" fmla="*/ 2147483647 w 220"/>
                <a:gd name="T69" fmla="*/ 2147483647 h 106"/>
                <a:gd name="T70" fmla="*/ 2147483647 w 220"/>
                <a:gd name="T71" fmla="*/ 2147483647 h 106"/>
                <a:gd name="T72" fmla="*/ 2147483647 w 220"/>
                <a:gd name="T73" fmla="*/ 2147483647 h 106"/>
                <a:gd name="T74" fmla="*/ 2147483647 w 220"/>
                <a:gd name="T75" fmla="*/ 2147483647 h 106"/>
                <a:gd name="T76" fmla="*/ 2147483647 w 220"/>
                <a:gd name="T77" fmla="*/ 2147483647 h 106"/>
                <a:gd name="T78" fmla="*/ 2147483647 w 220"/>
                <a:gd name="T79" fmla="*/ 0 h 106"/>
                <a:gd name="T80" fmla="*/ 2147483647 w 220"/>
                <a:gd name="T81" fmla="*/ 2147483647 h 106"/>
                <a:gd name="T82" fmla="*/ 2147483647 w 220"/>
                <a:gd name="T83" fmla="*/ 2147483647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0" h="106">
                  <a:moveTo>
                    <a:pt x="220" y="54"/>
                  </a:moveTo>
                  <a:lnTo>
                    <a:pt x="217" y="39"/>
                  </a:lnTo>
                  <a:lnTo>
                    <a:pt x="215" y="26"/>
                  </a:lnTo>
                  <a:lnTo>
                    <a:pt x="212" y="13"/>
                  </a:lnTo>
                  <a:lnTo>
                    <a:pt x="207" y="2"/>
                  </a:lnTo>
                  <a:lnTo>
                    <a:pt x="202" y="2"/>
                  </a:lnTo>
                  <a:lnTo>
                    <a:pt x="199" y="0"/>
                  </a:lnTo>
                  <a:lnTo>
                    <a:pt x="207" y="13"/>
                  </a:lnTo>
                  <a:lnTo>
                    <a:pt x="210" y="26"/>
                  </a:lnTo>
                  <a:lnTo>
                    <a:pt x="212" y="39"/>
                  </a:lnTo>
                  <a:lnTo>
                    <a:pt x="215" y="54"/>
                  </a:lnTo>
                  <a:lnTo>
                    <a:pt x="212" y="67"/>
                  </a:lnTo>
                  <a:lnTo>
                    <a:pt x="210" y="82"/>
                  </a:lnTo>
                  <a:lnTo>
                    <a:pt x="207" y="95"/>
                  </a:lnTo>
                  <a:lnTo>
                    <a:pt x="199" y="106"/>
                  </a:lnTo>
                  <a:lnTo>
                    <a:pt x="202" y="106"/>
                  </a:lnTo>
                  <a:lnTo>
                    <a:pt x="207" y="106"/>
                  </a:lnTo>
                  <a:lnTo>
                    <a:pt x="212" y="95"/>
                  </a:lnTo>
                  <a:lnTo>
                    <a:pt x="215" y="82"/>
                  </a:lnTo>
                  <a:lnTo>
                    <a:pt x="217" y="67"/>
                  </a:lnTo>
                  <a:lnTo>
                    <a:pt x="220" y="54"/>
                  </a:lnTo>
                  <a:close/>
                  <a:moveTo>
                    <a:pt x="16" y="2"/>
                  </a:moveTo>
                  <a:lnTo>
                    <a:pt x="8" y="13"/>
                  </a:lnTo>
                  <a:lnTo>
                    <a:pt x="6" y="26"/>
                  </a:lnTo>
                  <a:lnTo>
                    <a:pt x="3" y="39"/>
                  </a:lnTo>
                  <a:lnTo>
                    <a:pt x="0" y="54"/>
                  </a:lnTo>
                  <a:lnTo>
                    <a:pt x="3" y="67"/>
                  </a:lnTo>
                  <a:lnTo>
                    <a:pt x="6" y="82"/>
                  </a:lnTo>
                  <a:lnTo>
                    <a:pt x="8" y="95"/>
                  </a:lnTo>
                  <a:lnTo>
                    <a:pt x="16" y="106"/>
                  </a:lnTo>
                  <a:lnTo>
                    <a:pt x="19" y="106"/>
                  </a:lnTo>
                  <a:lnTo>
                    <a:pt x="21" y="106"/>
                  </a:lnTo>
                  <a:lnTo>
                    <a:pt x="16" y="95"/>
                  </a:lnTo>
                  <a:lnTo>
                    <a:pt x="11" y="82"/>
                  </a:lnTo>
                  <a:lnTo>
                    <a:pt x="8" y="67"/>
                  </a:lnTo>
                  <a:lnTo>
                    <a:pt x="6" y="54"/>
                  </a:lnTo>
                  <a:lnTo>
                    <a:pt x="8" y="39"/>
                  </a:lnTo>
                  <a:lnTo>
                    <a:pt x="11" y="26"/>
                  </a:lnTo>
                  <a:lnTo>
                    <a:pt x="16" y="13"/>
                  </a:lnTo>
                  <a:lnTo>
                    <a:pt x="21" y="0"/>
                  </a:lnTo>
                  <a:lnTo>
                    <a:pt x="19" y="2"/>
                  </a:lnTo>
                  <a:lnTo>
                    <a:pt x="16" y="2"/>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39" name="Freeform 1014"/>
            <p:cNvSpPr>
              <a:spLocks noEditPoints="1"/>
            </p:cNvSpPr>
            <p:nvPr/>
          </p:nvSpPr>
          <p:spPr bwMode="auto">
            <a:xfrm>
              <a:off x="1647" y="1393"/>
              <a:ext cx="214" cy="106"/>
            </a:xfrm>
            <a:custGeom>
              <a:avLst/>
              <a:gdLst>
                <a:gd name="T0" fmla="*/ 2147483647 w 214"/>
                <a:gd name="T1" fmla="*/ 2147483647 h 106"/>
                <a:gd name="T2" fmla="*/ 2147483647 w 214"/>
                <a:gd name="T3" fmla="*/ 2147483647 h 106"/>
                <a:gd name="T4" fmla="*/ 2147483647 w 214"/>
                <a:gd name="T5" fmla="*/ 2147483647 h 106"/>
                <a:gd name="T6" fmla="*/ 2147483647 w 214"/>
                <a:gd name="T7" fmla="*/ 2147483647 h 106"/>
                <a:gd name="T8" fmla="*/ 2147483647 w 214"/>
                <a:gd name="T9" fmla="*/ 2147483647 h 106"/>
                <a:gd name="T10" fmla="*/ 2147483647 w 214"/>
                <a:gd name="T11" fmla="*/ 0 h 106"/>
                <a:gd name="T12" fmla="*/ 2147483647 w 214"/>
                <a:gd name="T13" fmla="*/ 0 h 106"/>
                <a:gd name="T14" fmla="*/ 2147483647 w 214"/>
                <a:gd name="T15" fmla="*/ 2147483647 h 106"/>
                <a:gd name="T16" fmla="*/ 2147483647 w 214"/>
                <a:gd name="T17" fmla="*/ 2147483647 h 106"/>
                <a:gd name="T18" fmla="*/ 2147483647 w 214"/>
                <a:gd name="T19" fmla="*/ 2147483647 h 106"/>
                <a:gd name="T20" fmla="*/ 2147483647 w 214"/>
                <a:gd name="T21" fmla="*/ 2147483647 h 106"/>
                <a:gd name="T22" fmla="*/ 2147483647 w 214"/>
                <a:gd name="T23" fmla="*/ 2147483647 h 106"/>
                <a:gd name="T24" fmla="*/ 2147483647 w 214"/>
                <a:gd name="T25" fmla="*/ 2147483647 h 106"/>
                <a:gd name="T26" fmla="*/ 2147483647 w 214"/>
                <a:gd name="T27" fmla="*/ 2147483647 h 106"/>
                <a:gd name="T28" fmla="*/ 2147483647 w 214"/>
                <a:gd name="T29" fmla="*/ 2147483647 h 106"/>
                <a:gd name="T30" fmla="*/ 2147483647 w 214"/>
                <a:gd name="T31" fmla="*/ 2147483647 h 106"/>
                <a:gd name="T32" fmla="*/ 2147483647 w 214"/>
                <a:gd name="T33" fmla="*/ 2147483647 h 106"/>
                <a:gd name="T34" fmla="*/ 2147483647 w 214"/>
                <a:gd name="T35" fmla="*/ 2147483647 h 106"/>
                <a:gd name="T36" fmla="*/ 2147483647 w 214"/>
                <a:gd name="T37" fmla="*/ 2147483647 h 106"/>
                <a:gd name="T38" fmla="*/ 2147483647 w 214"/>
                <a:gd name="T39" fmla="*/ 2147483647 h 106"/>
                <a:gd name="T40" fmla="*/ 2147483647 w 214"/>
                <a:gd name="T41" fmla="*/ 2147483647 h 106"/>
                <a:gd name="T42" fmla="*/ 2147483647 w 214"/>
                <a:gd name="T43" fmla="*/ 2147483647 h 106"/>
                <a:gd name="T44" fmla="*/ 2147483647 w 214"/>
                <a:gd name="T45" fmla="*/ 2147483647 h 106"/>
                <a:gd name="T46" fmla="*/ 2147483647 w 214"/>
                <a:gd name="T47" fmla="*/ 2147483647 h 106"/>
                <a:gd name="T48" fmla="*/ 2147483647 w 214"/>
                <a:gd name="T49" fmla="*/ 2147483647 h 106"/>
                <a:gd name="T50" fmla="*/ 0 w 214"/>
                <a:gd name="T51" fmla="*/ 2147483647 h 106"/>
                <a:gd name="T52" fmla="*/ 2147483647 w 214"/>
                <a:gd name="T53" fmla="*/ 2147483647 h 106"/>
                <a:gd name="T54" fmla="*/ 2147483647 w 214"/>
                <a:gd name="T55" fmla="*/ 2147483647 h 106"/>
                <a:gd name="T56" fmla="*/ 2147483647 w 214"/>
                <a:gd name="T57" fmla="*/ 2147483647 h 106"/>
                <a:gd name="T58" fmla="*/ 2147483647 w 214"/>
                <a:gd name="T59" fmla="*/ 2147483647 h 106"/>
                <a:gd name="T60" fmla="*/ 2147483647 w 214"/>
                <a:gd name="T61" fmla="*/ 2147483647 h 106"/>
                <a:gd name="T62" fmla="*/ 2147483647 w 214"/>
                <a:gd name="T63" fmla="*/ 2147483647 h 106"/>
                <a:gd name="T64" fmla="*/ 2147483647 w 214"/>
                <a:gd name="T65" fmla="*/ 2147483647 h 106"/>
                <a:gd name="T66" fmla="*/ 2147483647 w 214"/>
                <a:gd name="T67" fmla="*/ 2147483647 h 106"/>
                <a:gd name="T68" fmla="*/ 2147483647 w 214"/>
                <a:gd name="T69" fmla="*/ 2147483647 h 106"/>
                <a:gd name="T70" fmla="*/ 2147483647 w 214"/>
                <a:gd name="T71" fmla="*/ 2147483647 h 106"/>
                <a:gd name="T72" fmla="*/ 2147483647 w 214"/>
                <a:gd name="T73" fmla="*/ 2147483647 h 106"/>
                <a:gd name="T74" fmla="*/ 2147483647 w 214"/>
                <a:gd name="T75" fmla="*/ 2147483647 h 106"/>
                <a:gd name="T76" fmla="*/ 2147483647 w 214"/>
                <a:gd name="T77" fmla="*/ 2147483647 h 106"/>
                <a:gd name="T78" fmla="*/ 2147483647 w 214"/>
                <a:gd name="T79" fmla="*/ 0 h 106"/>
                <a:gd name="T80" fmla="*/ 2147483647 w 214"/>
                <a:gd name="T81" fmla="*/ 0 h 106"/>
                <a:gd name="T82" fmla="*/ 2147483647 w 214"/>
                <a:gd name="T83" fmla="*/ 2147483647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4" h="106">
                  <a:moveTo>
                    <a:pt x="214" y="54"/>
                  </a:moveTo>
                  <a:lnTo>
                    <a:pt x="212" y="39"/>
                  </a:lnTo>
                  <a:lnTo>
                    <a:pt x="209" y="26"/>
                  </a:lnTo>
                  <a:lnTo>
                    <a:pt x="207" y="13"/>
                  </a:lnTo>
                  <a:lnTo>
                    <a:pt x="199" y="2"/>
                  </a:lnTo>
                  <a:lnTo>
                    <a:pt x="196" y="0"/>
                  </a:lnTo>
                  <a:lnTo>
                    <a:pt x="194" y="0"/>
                  </a:lnTo>
                  <a:lnTo>
                    <a:pt x="199" y="13"/>
                  </a:lnTo>
                  <a:lnTo>
                    <a:pt x="204" y="26"/>
                  </a:lnTo>
                  <a:lnTo>
                    <a:pt x="207" y="39"/>
                  </a:lnTo>
                  <a:lnTo>
                    <a:pt x="209" y="54"/>
                  </a:lnTo>
                  <a:lnTo>
                    <a:pt x="207" y="67"/>
                  </a:lnTo>
                  <a:lnTo>
                    <a:pt x="204" y="82"/>
                  </a:lnTo>
                  <a:lnTo>
                    <a:pt x="199" y="95"/>
                  </a:lnTo>
                  <a:lnTo>
                    <a:pt x="194" y="106"/>
                  </a:lnTo>
                  <a:lnTo>
                    <a:pt x="196" y="106"/>
                  </a:lnTo>
                  <a:lnTo>
                    <a:pt x="199" y="106"/>
                  </a:lnTo>
                  <a:lnTo>
                    <a:pt x="207" y="95"/>
                  </a:lnTo>
                  <a:lnTo>
                    <a:pt x="209" y="82"/>
                  </a:lnTo>
                  <a:lnTo>
                    <a:pt x="212" y="67"/>
                  </a:lnTo>
                  <a:lnTo>
                    <a:pt x="214" y="54"/>
                  </a:lnTo>
                  <a:close/>
                  <a:moveTo>
                    <a:pt x="16" y="2"/>
                  </a:moveTo>
                  <a:lnTo>
                    <a:pt x="10" y="13"/>
                  </a:lnTo>
                  <a:lnTo>
                    <a:pt x="5" y="26"/>
                  </a:lnTo>
                  <a:lnTo>
                    <a:pt x="3" y="39"/>
                  </a:lnTo>
                  <a:lnTo>
                    <a:pt x="0" y="54"/>
                  </a:lnTo>
                  <a:lnTo>
                    <a:pt x="3" y="67"/>
                  </a:lnTo>
                  <a:lnTo>
                    <a:pt x="5" y="82"/>
                  </a:lnTo>
                  <a:lnTo>
                    <a:pt x="10" y="95"/>
                  </a:lnTo>
                  <a:lnTo>
                    <a:pt x="16" y="106"/>
                  </a:lnTo>
                  <a:lnTo>
                    <a:pt x="18" y="106"/>
                  </a:lnTo>
                  <a:lnTo>
                    <a:pt x="21" y="106"/>
                  </a:lnTo>
                  <a:lnTo>
                    <a:pt x="16" y="95"/>
                  </a:lnTo>
                  <a:lnTo>
                    <a:pt x="10" y="82"/>
                  </a:lnTo>
                  <a:lnTo>
                    <a:pt x="8" y="67"/>
                  </a:lnTo>
                  <a:lnTo>
                    <a:pt x="5" y="54"/>
                  </a:lnTo>
                  <a:lnTo>
                    <a:pt x="8" y="39"/>
                  </a:lnTo>
                  <a:lnTo>
                    <a:pt x="10" y="26"/>
                  </a:lnTo>
                  <a:lnTo>
                    <a:pt x="16" y="13"/>
                  </a:lnTo>
                  <a:lnTo>
                    <a:pt x="21" y="0"/>
                  </a:lnTo>
                  <a:lnTo>
                    <a:pt x="18" y="0"/>
                  </a:lnTo>
                  <a:lnTo>
                    <a:pt x="16" y="2"/>
                  </a:lnTo>
                  <a:close/>
                </a:path>
              </a:pathLst>
            </a:custGeom>
            <a:solidFill>
              <a:srgbClr val="B3B2B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0" name="Freeform 1015"/>
            <p:cNvSpPr>
              <a:spLocks noEditPoints="1"/>
            </p:cNvSpPr>
            <p:nvPr/>
          </p:nvSpPr>
          <p:spPr bwMode="auto">
            <a:xfrm>
              <a:off x="1650" y="1393"/>
              <a:ext cx="209" cy="106"/>
            </a:xfrm>
            <a:custGeom>
              <a:avLst/>
              <a:gdLst>
                <a:gd name="T0" fmla="*/ 2147483647 w 209"/>
                <a:gd name="T1" fmla="*/ 2147483647 h 106"/>
                <a:gd name="T2" fmla="*/ 2147483647 w 209"/>
                <a:gd name="T3" fmla="*/ 2147483647 h 106"/>
                <a:gd name="T4" fmla="*/ 2147483647 w 209"/>
                <a:gd name="T5" fmla="*/ 2147483647 h 106"/>
                <a:gd name="T6" fmla="*/ 2147483647 w 209"/>
                <a:gd name="T7" fmla="*/ 2147483647 h 106"/>
                <a:gd name="T8" fmla="*/ 2147483647 w 209"/>
                <a:gd name="T9" fmla="*/ 0 h 106"/>
                <a:gd name="T10" fmla="*/ 2147483647 w 209"/>
                <a:gd name="T11" fmla="*/ 0 h 106"/>
                <a:gd name="T12" fmla="*/ 2147483647 w 209"/>
                <a:gd name="T13" fmla="*/ 0 h 106"/>
                <a:gd name="T14" fmla="*/ 2147483647 w 209"/>
                <a:gd name="T15" fmla="*/ 2147483647 h 106"/>
                <a:gd name="T16" fmla="*/ 2147483647 w 209"/>
                <a:gd name="T17" fmla="*/ 2147483647 h 106"/>
                <a:gd name="T18" fmla="*/ 2147483647 w 209"/>
                <a:gd name="T19" fmla="*/ 2147483647 h 106"/>
                <a:gd name="T20" fmla="*/ 2147483647 w 209"/>
                <a:gd name="T21" fmla="*/ 2147483647 h 106"/>
                <a:gd name="T22" fmla="*/ 2147483647 w 209"/>
                <a:gd name="T23" fmla="*/ 2147483647 h 106"/>
                <a:gd name="T24" fmla="*/ 2147483647 w 209"/>
                <a:gd name="T25" fmla="*/ 2147483647 h 106"/>
                <a:gd name="T26" fmla="*/ 2147483647 w 209"/>
                <a:gd name="T27" fmla="*/ 2147483647 h 106"/>
                <a:gd name="T28" fmla="*/ 2147483647 w 209"/>
                <a:gd name="T29" fmla="*/ 2147483647 h 106"/>
                <a:gd name="T30" fmla="*/ 2147483647 w 209"/>
                <a:gd name="T31" fmla="*/ 2147483647 h 106"/>
                <a:gd name="T32" fmla="*/ 2147483647 w 209"/>
                <a:gd name="T33" fmla="*/ 2147483647 h 106"/>
                <a:gd name="T34" fmla="*/ 2147483647 w 209"/>
                <a:gd name="T35" fmla="*/ 2147483647 h 106"/>
                <a:gd name="T36" fmla="*/ 2147483647 w 209"/>
                <a:gd name="T37" fmla="*/ 2147483647 h 106"/>
                <a:gd name="T38" fmla="*/ 2147483647 w 209"/>
                <a:gd name="T39" fmla="*/ 2147483647 h 106"/>
                <a:gd name="T40" fmla="*/ 2147483647 w 209"/>
                <a:gd name="T41" fmla="*/ 2147483647 h 106"/>
                <a:gd name="T42" fmla="*/ 2147483647 w 209"/>
                <a:gd name="T43" fmla="*/ 0 h 106"/>
                <a:gd name="T44" fmla="*/ 2147483647 w 209"/>
                <a:gd name="T45" fmla="*/ 2147483647 h 106"/>
                <a:gd name="T46" fmla="*/ 2147483647 w 209"/>
                <a:gd name="T47" fmla="*/ 2147483647 h 106"/>
                <a:gd name="T48" fmla="*/ 2147483647 w 209"/>
                <a:gd name="T49" fmla="*/ 2147483647 h 106"/>
                <a:gd name="T50" fmla="*/ 0 w 209"/>
                <a:gd name="T51" fmla="*/ 2147483647 h 106"/>
                <a:gd name="T52" fmla="*/ 2147483647 w 209"/>
                <a:gd name="T53" fmla="*/ 2147483647 h 106"/>
                <a:gd name="T54" fmla="*/ 2147483647 w 209"/>
                <a:gd name="T55" fmla="*/ 2147483647 h 106"/>
                <a:gd name="T56" fmla="*/ 2147483647 w 209"/>
                <a:gd name="T57" fmla="*/ 2147483647 h 106"/>
                <a:gd name="T58" fmla="*/ 2147483647 w 209"/>
                <a:gd name="T59" fmla="*/ 2147483647 h 106"/>
                <a:gd name="T60" fmla="*/ 2147483647 w 209"/>
                <a:gd name="T61" fmla="*/ 2147483647 h 106"/>
                <a:gd name="T62" fmla="*/ 2147483647 w 209"/>
                <a:gd name="T63" fmla="*/ 2147483647 h 106"/>
                <a:gd name="T64" fmla="*/ 2147483647 w 209"/>
                <a:gd name="T65" fmla="*/ 2147483647 h 106"/>
                <a:gd name="T66" fmla="*/ 2147483647 w 209"/>
                <a:gd name="T67" fmla="*/ 2147483647 h 106"/>
                <a:gd name="T68" fmla="*/ 2147483647 w 209"/>
                <a:gd name="T69" fmla="*/ 2147483647 h 106"/>
                <a:gd name="T70" fmla="*/ 2147483647 w 209"/>
                <a:gd name="T71" fmla="*/ 2147483647 h 106"/>
                <a:gd name="T72" fmla="*/ 2147483647 w 209"/>
                <a:gd name="T73" fmla="*/ 2147483647 h 106"/>
                <a:gd name="T74" fmla="*/ 2147483647 w 209"/>
                <a:gd name="T75" fmla="*/ 2147483647 h 106"/>
                <a:gd name="T76" fmla="*/ 2147483647 w 209"/>
                <a:gd name="T77" fmla="*/ 2147483647 h 106"/>
                <a:gd name="T78" fmla="*/ 2147483647 w 209"/>
                <a:gd name="T79" fmla="*/ 0 h 106"/>
                <a:gd name="T80" fmla="*/ 2147483647 w 209"/>
                <a:gd name="T81" fmla="*/ 0 h 106"/>
                <a:gd name="T82" fmla="*/ 2147483647 w 209"/>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9" h="106">
                  <a:moveTo>
                    <a:pt x="209" y="54"/>
                  </a:moveTo>
                  <a:lnTo>
                    <a:pt x="206" y="39"/>
                  </a:lnTo>
                  <a:lnTo>
                    <a:pt x="204" y="26"/>
                  </a:lnTo>
                  <a:lnTo>
                    <a:pt x="201" y="13"/>
                  </a:lnTo>
                  <a:lnTo>
                    <a:pt x="193" y="0"/>
                  </a:lnTo>
                  <a:lnTo>
                    <a:pt x="191" y="0"/>
                  </a:lnTo>
                  <a:lnTo>
                    <a:pt x="188" y="0"/>
                  </a:lnTo>
                  <a:lnTo>
                    <a:pt x="193" y="13"/>
                  </a:lnTo>
                  <a:lnTo>
                    <a:pt x="198" y="26"/>
                  </a:lnTo>
                  <a:lnTo>
                    <a:pt x="201" y="39"/>
                  </a:lnTo>
                  <a:lnTo>
                    <a:pt x="204" y="54"/>
                  </a:lnTo>
                  <a:lnTo>
                    <a:pt x="201" y="67"/>
                  </a:lnTo>
                  <a:lnTo>
                    <a:pt x="198" y="82"/>
                  </a:lnTo>
                  <a:lnTo>
                    <a:pt x="193" y="95"/>
                  </a:lnTo>
                  <a:lnTo>
                    <a:pt x="188" y="106"/>
                  </a:lnTo>
                  <a:lnTo>
                    <a:pt x="191" y="106"/>
                  </a:lnTo>
                  <a:lnTo>
                    <a:pt x="193" y="106"/>
                  </a:lnTo>
                  <a:lnTo>
                    <a:pt x="201" y="95"/>
                  </a:lnTo>
                  <a:lnTo>
                    <a:pt x="204" y="82"/>
                  </a:lnTo>
                  <a:lnTo>
                    <a:pt x="206" y="67"/>
                  </a:lnTo>
                  <a:lnTo>
                    <a:pt x="209" y="54"/>
                  </a:lnTo>
                  <a:close/>
                  <a:moveTo>
                    <a:pt x="15" y="0"/>
                  </a:moveTo>
                  <a:lnTo>
                    <a:pt x="10" y="13"/>
                  </a:lnTo>
                  <a:lnTo>
                    <a:pt x="5" y="26"/>
                  </a:lnTo>
                  <a:lnTo>
                    <a:pt x="2" y="39"/>
                  </a:lnTo>
                  <a:lnTo>
                    <a:pt x="0" y="54"/>
                  </a:lnTo>
                  <a:lnTo>
                    <a:pt x="2" y="67"/>
                  </a:lnTo>
                  <a:lnTo>
                    <a:pt x="5" y="82"/>
                  </a:lnTo>
                  <a:lnTo>
                    <a:pt x="10" y="95"/>
                  </a:lnTo>
                  <a:lnTo>
                    <a:pt x="15" y="106"/>
                  </a:lnTo>
                  <a:lnTo>
                    <a:pt x="18" y="106"/>
                  </a:lnTo>
                  <a:lnTo>
                    <a:pt x="20" y="106"/>
                  </a:lnTo>
                  <a:lnTo>
                    <a:pt x="15" y="95"/>
                  </a:lnTo>
                  <a:lnTo>
                    <a:pt x="10" y="82"/>
                  </a:lnTo>
                  <a:lnTo>
                    <a:pt x="7" y="67"/>
                  </a:lnTo>
                  <a:lnTo>
                    <a:pt x="5" y="54"/>
                  </a:lnTo>
                  <a:lnTo>
                    <a:pt x="7" y="39"/>
                  </a:lnTo>
                  <a:lnTo>
                    <a:pt x="10" y="26"/>
                  </a:lnTo>
                  <a:lnTo>
                    <a:pt x="15" y="13"/>
                  </a:lnTo>
                  <a:lnTo>
                    <a:pt x="20" y="0"/>
                  </a:lnTo>
                  <a:lnTo>
                    <a:pt x="18" y="0"/>
                  </a:lnTo>
                  <a:lnTo>
                    <a:pt x="15" y="0"/>
                  </a:lnTo>
                  <a:close/>
                </a:path>
              </a:pathLst>
            </a:custGeom>
            <a:solidFill>
              <a:srgbClr val="B4B3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1" name="Freeform 1016"/>
            <p:cNvSpPr>
              <a:spLocks noEditPoints="1"/>
            </p:cNvSpPr>
            <p:nvPr/>
          </p:nvSpPr>
          <p:spPr bwMode="auto">
            <a:xfrm>
              <a:off x="1652" y="1393"/>
              <a:ext cx="204" cy="106"/>
            </a:xfrm>
            <a:custGeom>
              <a:avLst/>
              <a:gdLst>
                <a:gd name="T0" fmla="*/ 2147483647 w 204"/>
                <a:gd name="T1" fmla="*/ 2147483647 h 106"/>
                <a:gd name="T2" fmla="*/ 2147483647 w 204"/>
                <a:gd name="T3" fmla="*/ 2147483647 h 106"/>
                <a:gd name="T4" fmla="*/ 2147483647 w 204"/>
                <a:gd name="T5" fmla="*/ 2147483647 h 106"/>
                <a:gd name="T6" fmla="*/ 2147483647 w 204"/>
                <a:gd name="T7" fmla="*/ 2147483647 h 106"/>
                <a:gd name="T8" fmla="*/ 2147483647 w 204"/>
                <a:gd name="T9" fmla="*/ 0 h 106"/>
                <a:gd name="T10" fmla="*/ 2147483647 w 204"/>
                <a:gd name="T11" fmla="*/ 0 h 106"/>
                <a:gd name="T12" fmla="*/ 2147483647 w 204"/>
                <a:gd name="T13" fmla="*/ 0 h 106"/>
                <a:gd name="T14" fmla="*/ 2147483647 w 204"/>
                <a:gd name="T15" fmla="*/ 2147483647 h 106"/>
                <a:gd name="T16" fmla="*/ 2147483647 w 204"/>
                <a:gd name="T17" fmla="*/ 2147483647 h 106"/>
                <a:gd name="T18" fmla="*/ 2147483647 w 204"/>
                <a:gd name="T19" fmla="*/ 2147483647 h 106"/>
                <a:gd name="T20" fmla="*/ 2147483647 w 204"/>
                <a:gd name="T21" fmla="*/ 2147483647 h 106"/>
                <a:gd name="T22" fmla="*/ 2147483647 w 204"/>
                <a:gd name="T23" fmla="*/ 2147483647 h 106"/>
                <a:gd name="T24" fmla="*/ 2147483647 w 204"/>
                <a:gd name="T25" fmla="*/ 2147483647 h 106"/>
                <a:gd name="T26" fmla="*/ 2147483647 w 204"/>
                <a:gd name="T27" fmla="*/ 2147483647 h 106"/>
                <a:gd name="T28" fmla="*/ 2147483647 w 204"/>
                <a:gd name="T29" fmla="*/ 2147483647 h 106"/>
                <a:gd name="T30" fmla="*/ 2147483647 w 204"/>
                <a:gd name="T31" fmla="*/ 2147483647 h 106"/>
                <a:gd name="T32" fmla="*/ 2147483647 w 204"/>
                <a:gd name="T33" fmla="*/ 2147483647 h 106"/>
                <a:gd name="T34" fmla="*/ 2147483647 w 204"/>
                <a:gd name="T35" fmla="*/ 2147483647 h 106"/>
                <a:gd name="T36" fmla="*/ 2147483647 w 204"/>
                <a:gd name="T37" fmla="*/ 2147483647 h 106"/>
                <a:gd name="T38" fmla="*/ 2147483647 w 204"/>
                <a:gd name="T39" fmla="*/ 2147483647 h 106"/>
                <a:gd name="T40" fmla="*/ 2147483647 w 204"/>
                <a:gd name="T41" fmla="*/ 2147483647 h 106"/>
                <a:gd name="T42" fmla="*/ 2147483647 w 204"/>
                <a:gd name="T43" fmla="*/ 0 h 106"/>
                <a:gd name="T44" fmla="*/ 2147483647 w 204"/>
                <a:gd name="T45" fmla="*/ 2147483647 h 106"/>
                <a:gd name="T46" fmla="*/ 2147483647 w 204"/>
                <a:gd name="T47" fmla="*/ 2147483647 h 106"/>
                <a:gd name="T48" fmla="*/ 2147483647 w 204"/>
                <a:gd name="T49" fmla="*/ 2147483647 h 106"/>
                <a:gd name="T50" fmla="*/ 0 w 204"/>
                <a:gd name="T51" fmla="*/ 2147483647 h 106"/>
                <a:gd name="T52" fmla="*/ 2147483647 w 204"/>
                <a:gd name="T53" fmla="*/ 2147483647 h 106"/>
                <a:gd name="T54" fmla="*/ 2147483647 w 204"/>
                <a:gd name="T55" fmla="*/ 2147483647 h 106"/>
                <a:gd name="T56" fmla="*/ 2147483647 w 204"/>
                <a:gd name="T57" fmla="*/ 2147483647 h 106"/>
                <a:gd name="T58" fmla="*/ 2147483647 w 204"/>
                <a:gd name="T59" fmla="*/ 2147483647 h 106"/>
                <a:gd name="T60" fmla="*/ 2147483647 w 204"/>
                <a:gd name="T61" fmla="*/ 2147483647 h 106"/>
                <a:gd name="T62" fmla="*/ 2147483647 w 204"/>
                <a:gd name="T63" fmla="*/ 2147483647 h 106"/>
                <a:gd name="T64" fmla="*/ 2147483647 w 204"/>
                <a:gd name="T65" fmla="*/ 2147483647 h 106"/>
                <a:gd name="T66" fmla="*/ 2147483647 w 204"/>
                <a:gd name="T67" fmla="*/ 2147483647 h 106"/>
                <a:gd name="T68" fmla="*/ 2147483647 w 204"/>
                <a:gd name="T69" fmla="*/ 2147483647 h 106"/>
                <a:gd name="T70" fmla="*/ 2147483647 w 204"/>
                <a:gd name="T71" fmla="*/ 2147483647 h 106"/>
                <a:gd name="T72" fmla="*/ 2147483647 w 204"/>
                <a:gd name="T73" fmla="*/ 2147483647 h 106"/>
                <a:gd name="T74" fmla="*/ 2147483647 w 204"/>
                <a:gd name="T75" fmla="*/ 2147483647 h 106"/>
                <a:gd name="T76" fmla="*/ 2147483647 w 204"/>
                <a:gd name="T77" fmla="*/ 2147483647 h 106"/>
                <a:gd name="T78" fmla="*/ 2147483647 w 204"/>
                <a:gd name="T79" fmla="*/ 0 h 106"/>
                <a:gd name="T80" fmla="*/ 2147483647 w 204"/>
                <a:gd name="T81" fmla="*/ 0 h 106"/>
                <a:gd name="T82" fmla="*/ 2147483647 w 204"/>
                <a:gd name="T83" fmla="*/ 0 h 1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04" h="106">
                  <a:moveTo>
                    <a:pt x="204" y="54"/>
                  </a:moveTo>
                  <a:lnTo>
                    <a:pt x="202" y="39"/>
                  </a:lnTo>
                  <a:lnTo>
                    <a:pt x="199" y="26"/>
                  </a:lnTo>
                  <a:lnTo>
                    <a:pt x="194" y="13"/>
                  </a:lnTo>
                  <a:lnTo>
                    <a:pt x="189" y="0"/>
                  </a:lnTo>
                  <a:lnTo>
                    <a:pt x="186" y="0"/>
                  </a:lnTo>
                  <a:lnTo>
                    <a:pt x="183" y="0"/>
                  </a:lnTo>
                  <a:lnTo>
                    <a:pt x="189" y="13"/>
                  </a:lnTo>
                  <a:lnTo>
                    <a:pt x="194" y="26"/>
                  </a:lnTo>
                  <a:lnTo>
                    <a:pt x="196" y="39"/>
                  </a:lnTo>
                  <a:lnTo>
                    <a:pt x="199" y="54"/>
                  </a:lnTo>
                  <a:lnTo>
                    <a:pt x="196" y="70"/>
                  </a:lnTo>
                  <a:lnTo>
                    <a:pt x="194" y="82"/>
                  </a:lnTo>
                  <a:lnTo>
                    <a:pt x="189" y="95"/>
                  </a:lnTo>
                  <a:lnTo>
                    <a:pt x="183" y="106"/>
                  </a:lnTo>
                  <a:lnTo>
                    <a:pt x="186" y="106"/>
                  </a:lnTo>
                  <a:lnTo>
                    <a:pt x="189" y="106"/>
                  </a:lnTo>
                  <a:lnTo>
                    <a:pt x="194" y="95"/>
                  </a:lnTo>
                  <a:lnTo>
                    <a:pt x="199" y="82"/>
                  </a:lnTo>
                  <a:lnTo>
                    <a:pt x="202" y="67"/>
                  </a:lnTo>
                  <a:lnTo>
                    <a:pt x="204" y="54"/>
                  </a:lnTo>
                  <a:close/>
                  <a:moveTo>
                    <a:pt x="16" y="0"/>
                  </a:moveTo>
                  <a:lnTo>
                    <a:pt x="11" y="13"/>
                  </a:lnTo>
                  <a:lnTo>
                    <a:pt x="5" y="26"/>
                  </a:lnTo>
                  <a:lnTo>
                    <a:pt x="3" y="39"/>
                  </a:lnTo>
                  <a:lnTo>
                    <a:pt x="0" y="54"/>
                  </a:lnTo>
                  <a:lnTo>
                    <a:pt x="3" y="67"/>
                  </a:lnTo>
                  <a:lnTo>
                    <a:pt x="5" y="82"/>
                  </a:lnTo>
                  <a:lnTo>
                    <a:pt x="11" y="95"/>
                  </a:lnTo>
                  <a:lnTo>
                    <a:pt x="16" y="106"/>
                  </a:lnTo>
                  <a:lnTo>
                    <a:pt x="18" y="106"/>
                  </a:lnTo>
                  <a:lnTo>
                    <a:pt x="23" y="106"/>
                  </a:lnTo>
                  <a:lnTo>
                    <a:pt x="16" y="95"/>
                  </a:lnTo>
                  <a:lnTo>
                    <a:pt x="11" y="82"/>
                  </a:lnTo>
                  <a:lnTo>
                    <a:pt x="8" y="70"/>
                  </a:lnTo>
                  <a:lnTo>
                    <a:pt x="5" y="54"/>
                  </a:lnTo>
                  <a:lnTo>
                    <a:pt x="8" y="39"/>
                  </a:lnTo>
                  <a:lnTo>
                    <a:pt x="11" y="26"/>
                  </a:lnTo>
                  <a:lnTo>
                    <a:pt x="16" y="13"/>
                  </a:lnTo>
                  <a:lnTo>
                    <a:pt x="23" y="0"/>
                  </a:lnTo>
                  <a:lnTo>
                    <a:pt x="18" y="0"/>
                  </a:lnTo>
                  <a:lnTo>
                    <a:pt x="16" y="0"/>
                  </a:lnTo>
                  <a:close/>
                </a:path>
              </a:pathLst>
            </a:custGeom>
            <a:solidFill>
              <a:srgbClr val="B4B3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2" name="Freeform 1017"/>
            <p:cNvSpPr>
              <a:spLocks noEditPoints="1"/>
            </p:cNvSpPr>
            <p:nvPr/>
          </p:nvSpPr>
          <p:spPr bwMode="auto">
            <a:xfrm>
              <a:off x="1655" y="1393"/>
              <a:ext cx="199" cy="108"/>
            </a:xfrm>
            <a:custGeom>
              <a:avLst/>
              <a:gdLst>
                <a:gd name="T0" fmla="*/ 2147483647 w 199"/>
                <a:gd name="T1" fmla="*/ 2147483647 h 108"/>
                <a:gd name="T2" fmla="*/ 2147483647 w 199"/>
                <a:gd name="T3" fmla="*/ 2147483647 h 108"/>
                <a:gd name="T4" fmla="*/ 2147483647 w 199"/>
                <a:gd name="T5" fmla="*/ 2147483647 h 108"/>
                <a:gd name="T6" fmla="*/ 2147483647 w 199"/>
                <a:gd name="T7" fmla="*/ 2147483647 h 108"/>
                <a:gd name="T8" fmla="*/ 2147483647 w 199"/>
                <a:gd name="T9" fmla="*/ 0 h 108"/>
                <a:gd name="T10" fmla="*/ 2147483647 w 199"/>
                <a:gd name="T11" fmla="*/ 0 h 108"/>
                <a:gd name="T12" fmla="*/ 2147483647 w 199"/>
                <a:gd name="T13" fmla="*/ 0 h 108"/>
                <a:gd name="T14" fmla="*/ 2147483647 w 199"/>
                <a:gd name="T15" fmla="*/ 2147483647 h 108"/>
                <a:gd name="T16" fmla="*/ 2147483647 w 199"/>
                <a:gd name="T17" fmla="*/ 2147483647 h 108"/>
                <a:gd name="T18" fmla="*/ 2147483647 w 199"/>
                <a:gd name="T19" fmla="*/ 2147483647 h 108"/>
                <a:gd name="T20" fmla="*/ 2147483647 w 199"/>
                <a:gd name="T21" fmla="*/ 2147483647 h 108"/>
                <a:gd name="T22" fmla="*/ 2147483647 w 199"/>
                <a:gd name="T23" fmla="*/ 2147483647 h 108"/>
                <a:gd name="T24" fmla="*/ 2147483647 w 199"/>
                <a:gd name="T25" fmla="*/ 2147483647 h 108"/>
                <a:gd name="T26" fmla="*/ 2147483647 w 199"/>
                <a:gd name="T27" fmla="*/ 2147483647 h 108"/>
                <a:gd name="T28" fmla="*/ 2147483647 w 199"/>
                <a:gd name="T29" fmla="*/ 2147483647 h 108"/>
                <a:gd name="T30" fmla="*/ 2147483647 w 199"/>
                <a:gd name="T31" fmla="*/ 2147483647 h 108"/>
                <a:gd name="T32" fmla="*/ 2147483647 w 199"/>
                <a:gd name="T33" fmla="*/ 2147483647 h 108"/>
                <a:gd name="T34" fmla="*/ 2147483647 w 199"/>
                <a:gd name="T35" fmla="*/ 2147483647 h 108"/>
                <a:gd name="T36" fmla="*/ 2147483647 w 199"/>
                <a:gd name="T37" fmla="*/ 2147483647 h 108"/>
                <a:gd name="T38" fmla="*/ 2147483647 w 199"/>
                <a:gd name="T39" fmla="*/ 2147483647 h 108"/>
                <a:gd name="T40" fmla="*/ 2147483647 w 199"/>
                <a:gd name="T41" fmla="*/ 2147483647 h 108"/>
                <a:gd name="T42" fmla="*/ 2147483647 w 199"/>
                <a:gd name="T43" fmla="*/ 0 h 108"/>
                <a:gd name="T44" fmla="*/ 2147483647 w 199"/>
                <a:gd name="T45" fmla="*/ 2147483647 h 108"/>
                <a:gd name="T46" fmla="*/ 2147483647 w 199"/>
                <a:gd name="T47" fmla="*/ 2147483647 h 108"/>
                <a:gd name="T48" fmla="*/ 2147483647 w 199"/>
                <a:gd name="T49" fmla="*/ 2147483647 h 108"/>
                <a:gd name="T50" fmla="*/ 0 w 199"/>
                <a:gd name="T51" fmla="*/ 2147483647 h 108"/>
                <a:gd name="T52" fmla="*/ 2147483647 w 199"/>
                <a:gd name="T53" fmla="*/ 2147483647 h 108"/>
                <a:gd name="T54" fmla="*/ 2147483647 w 199"/>
                <a:gd name="T55" fmla="*/ 2147483647 h 108"/>
                <a:gd name="T56" fmla="*/ 2147483647 w 199"/>
                <a:gd name="T57" fmla="*/ 2147483647 h 108"/>
                <a:gd name="T58" fmla="*/ 2147483647 w 199"/>
                <a:gd name="T59" fmla="*/ 2147483647 h 108"/>
                <a:gd name="T60" fmla="*/ 2147483647 w 199"/>
                <a:gd name="T61" fmla="*/ 2147483647 h 108"/>
                <a:gd name="T62" fmla="*/ 2147483647 w 199"/>
                <a:gd name="T63" fmla="*/ 2147483647 h 108"/>
                <a:gd name="T64" fmla="*/ 2147483647 w 199"/>
                <a:gd name="T65" fmla="*/ 2147483647 h 108"/>
                <a:gd name="T66" fmla="*/ 2147483647 w 199"/>
                <a:gd name="T67" fmla="*/ 2147483647 h 108"/>
                <a:gd name="T68" fmla="*/ 2147483647 w 199"/>
                <a:gd name="T69" fmla="*/ 2147483647 h 108"/>
                <a:gd name="T70" fmla="*/ 2147483647 w 199"/>
                <a:gd name="T71" fmla="*/ 2147483647 h 108"/>
                <a:gd name="T72" fmla="*/ 2147483647 w 199"/>
                <a:gd name="T73" fmla="*/ 2147483647 h 108"/>
                <a:gd name="T74" fmla="*/ 2147483647 w 199"/>
                <a:gd name="T75" fmla="*/ 2147483647 h 108"/>
                <a:gd name="T76" fmla="*/ 2147483647 w 199"/>
                <a:gd name="T77" fmla="*/ 2147483647 h 108"/>
                <a:gd name="T78" fmla="*/ 2147483647 w 199"/>
                <a:gd name="T79" fmla="*/ 0 h 108"/>
                <a:gd name="T80" fmla="*/ 2147483647 w 199"/>
                <a:gd name="T81" fmla="*/ 0 h 108"/>
                <a:gd name="T82" fmla="*/ 2147483647 w 199"/>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9" h="108">
                  <a:moveTo>
                    <a:pt x="199" y="54"/>
                  </a:moveTo>
                  <a:lnTo>
                    <a:pt x="196" y="39"/>
                  </a:lnTo>
                  <a:lnTo>
                    <a:pt x="193" y="26"/>
                  </a:lnTo>
                  <a:lnTo>
                    <a:pt x="188" y="13"/>
                  </a:lnTo>
                  <a:lnTo>
                    <a:pt x="183" y="0"/>
                  </a:lnTo>
                  <a:lnTo>
                    <a:pt x="180" y="0"/>
                  </a:lnTo>
                  <a:lnTo>
                    <a:pt x="175" y="0"/>
                  </a:lnTo>
                  <a:lnTo>
                    <a:pt x="183" y="13"/>
                  </a:lnTo>
                  <a:lnTo>
                    <a:pt x="188" y="26"/>
                  </a:lnTo>
                  <a:lnTo>
                    <a:pt x="191" y="39"/>
                  </a:lnTo>
                  <a:lnTo>
                    <a:pt x="193" y="54"/>
                  </a:lnTo>
                  <a:lnTo>
                    <a:pt x="191" y="70"/>
                  </a:lnTo>
                  <a:lnTo>
                    <a:pt x="188" y="82"/>
                  </a:lnTo>
                  <a:lnTo>
                    <a:pt x="183" y="95"/>
                  </a:lnTo>
                  <a:lnTo>
                    <a:pt x="175" y="108"/>
                  </a:lnTo>
                  <a:lnTo>
                    <a:pt x="180" y="106"/>
                  </a:lnTo>
                  <a:lnTo>
                    <a:pt x="183" y="106"/>
                  </a:lnTo>
                  <a:lnTo>
                    <a:pt x="188" y="95"/>
                  </a:lnTo>
                  <a:lnTo>
                    <a:pt x="193" y="82"/>
                  </a:lnTo>
                  <a:lnTo>
                    <a:pt x="196" y="67"/>
                  </a:lnTo>
                  <a:lnTo>
                    <a:pt x="199" y="54"/>
                  </a:lnTo>
                  <a:close/>
                  <a:moveTo>
                    <a:pt x="15" y="0"/>
                  </a:moveTo>
                  <a:lnTo>
                    <a:pt x="10" y="13"/>
                  </a:lnTo>
                  <a:lnTo>
                    <a:pt x="5" y="26"/>
                  </a:lnTo>
                  <a:lnTo>
                    <a:pt x="2" y="39"/>
                  </a:lnTo>
                  <a:lnTo>
                    <a:pt x="0" y="54"/>
                  </a:lnTo>
                  <a:lnTo>
                    <a:pt x="2" y="67"/>
                  </a:lnTo>
                  <a:lnTo>
                    <a:pt x="5" y="82"/>
                  </a:lnTo>
                  <a:lnTo>
                    <a:pt x="10" y="95"/>
                  </a:lnTo>
                  <a:lnTo>
                    <a:pt x="15" y="106"/>
                  </a:lnTo>
                  <a:lnTo>
                    <a:pt x="20" y="106"/>
                  </a:lnTo>
                  <a:lnTo>
                    <a:pt x="23" y="108"/>
                  </a:lnTo>
                  <a:lnTo>
                    <a:pt x="15" y="95"/>
                  </a:lnTo>
                  <a:lnTo>
                    <a:pt x="10" y="82"/>
                  </a:lnTo>
                  <a:lnTo>
                    <a:pt x="8" y="70"/>
                  </a:lnTo>
                  <a:lnTo>
                    <a:pt x="5" y="54"/>
                  </a:lnTo>
                  <a:lnTo>
                    <a:pt x="8" y="39"/>
                  </a:lnTo>
                  <a:lnTo>
                    <a:pt x="10" y="26"/>
                  </a:lnTo>
                  <a:lnTo>
                    <a:pt x="15" y="13"/>
                  </a:lnTo>
                  <a:lnTo>
                    <a:pt x="23" y="0"/>
                  </a:lnTo>
                  <a:lnTo>
                    <a:pt x="20" y="0"/>
                  </a:lnTo>
                  <a:lnTo>
                    <a:pt x="15" y="0"/>
                  </a:lnTo>
                  <a:close/>
                </a:path>
              </a:pathLst>
            </a:custGeom>
            <a:solidFill>
              <a:srgbClr val="B5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3" name="Freeform 1018"/>
            <p:cNvSpPr>
              <a:spLocks noEditPoints="1"/>
            </p:cNvSpPr>
            <p:nvPr/>
          </p:nvSpPr>
          <p:spPr bwMode="auto">
            <a:xfrm>
              <a:off x="1657" y="1393"/>
              <a:ext cx="194" cy="108"/>
            </a:xfrm>
            <a:custGeom>
              <a:avLst/>
              <a:gdLst>
                <a:gd name="T0" fmla="*/ 2147483647 w 194"/>
                <a:gd name="T1" fmla="*/ 2147483647 h 108"/>
                <a:gd name="T2" fmla="*/ 2147483647 w 194"/>
                <a:gd name="T3" fmla="*/ 2147483647 h 108"/>
                <a:gd name="T4" fmla="*/ 2147483647 w 194"/>
                <a:gd name="T5" fmla="*/ 2147483647 h 108"/>
                <a:gd name="T6" fmla="*/ 2147483647 w 194"/>
                <a:gd name="T7" fmla="*/ 2147483647 h 108"/>
                <a:gd name="T8" fmla="*/ 2147483647 w 194"/>
                <a:gd name="T9" fmla="*/ 0 h 108"/>
                <a:gd name="T10" fmla="*/ 2147483647 w 194"/>
                <a:gd name="T11" fmla="*/ 0 h 108"/>
                <a:gd name="T12" fmla="*/ 2147483647 w 194"/>
                <a:gd name="T13" fmla="*/ 0 h 108"/>
                <a:gd name="T14" fmla="*/ 2147483647 w 194"/>
                <a:gd name="T15" fmla="*/ 2147483647 h 108"/>
                <a:gd name="T16" fmla="*/ 2147483647 w 194"/>
                <a:gd name="T17" fmla="*/ 2147483647 h 108"/>
                <a:gd name="T18" fmla="*/ 2147483647 w 194"/>
                <a:gd name="T19" fmla="*/ 2147483647 h 108"/>
                <a:gd name="T20" fmla="*/ 2147483647 w 194"/>
                <a:gd name="T21" fmla="*/ 2147483647 h 108"/>
                <a:gd name="T22" fmla="*/ 2147483647 w 194"/>
                <a:gd name="T23" fmla="*/ 2147483647 h 108"/>
                <a:gd name="T24" fmla="*/ 2147483647 w 194"/>
                <a:gd name="T25" fmla="*/ 2147483647 h 108"/>
                <a:gd name="T26" fmla="*/ 2147483647 w 194"/>
                <a:gd name="T27" fmla="*/ 2147483647 h 108"/>
                <a:gd name="T28" fmla="*/ 2147483647 w 194"/>
                <a:gd name="T29" fmla="*/ 2147483647 h 108"/>
                <a:gd name="T30" fmla="*/ 2147483647 w 194"/>
                <a:gd name="T31" fmla="*/ 2147483647 h 108"/>
                <a:gd name="T32" fmla="*/ 2147483647 w 194"/>
                <a:gd name="T33" fmla="*/ 2147483647 h 108"/>
                <a:gd name="T34" fmla="*/ 2147483647 w 194"/>
                <a:gd name="T35" fmla="*/ 2147483647 h 108"/>
                <a:gd name="T36" fmla="*/ 2147483647 w 194"/>
                <a:gd name="T37" fmla="*/ 2147483647 h 108"/>
                <a:gd name="T38" fmla="*/ 2147483647 w 194"/>
                <a:gd name="T39" fmla="*/ 2147483647 h 108"/>
                <a:gd name="T40" fmla="*/ 2147483647 w 194"/>
                <a:gd name="T41" fmla="*/ 2147483647 h 108"/>
                <a:gd name="T42" fmla="*/ 2147483647 w 194"/>
                <a:gd name="T43" fmla="*/ 0 h 108"/>
                <a:gd name="T44" fmla="*/ 2147483647 w 194"/>
                <a:gd name="T45" fmla="*/ 2147483647 h 108"/>
                <a:gd name="T46" fmla="*/ 2147483647 w 194"/>
                <a:gd name="T47" fmla="*/ 2147483647 h 108"/>
                <a:gd name="T48" fmla="*/ 2147483647 w 194"/>
                <a:gd name="T49" fmla="*/ 2147483647 h 108"/>
                <a:gd name="T50" fmla="*/ 0 w 194"/>
                <a:gd name="T51" fmla="*/ 2147483647 h 108"/>
                <a:gd name="T52" fmla="*/ 2147483647 w 194"/>
                <a:gd name="T53" fmla="*/ 2147483647 h 108"/>
                <a:gd name="T54" fmla="*/ 2147483647 w 194"/>
                <a:gd name="T55" fmla="*/ 2147483647 h 108"/>
                <a:gd name="T56" fmla="*/ 2147483647 w 194"/>
                <a:gd name="T57" fmla="*/ 2147483647 h 108"/>
                <a:gd name="T58" fmla="*/ 2147483647 w 194"/>
                <a:gd name="T59" fmla="*/ 2147483647 h 108"/>
                <a:gd name="T60" fmla="*/ 2147483647 w 194"/>
                <a:gd name="T61" fmla="*/ 2147483647 h 108"/>
                <a:gd name="T62" fmla="*/ 2147483647 w 194"/>
                <a:gd name="T63" fmla="*/ 2147483647 h 108"/>
                <a:gd name="T64" fmla="*/ 2147483647 w 194"/>
                <a:gd name="T65" fmla="*/ 2147483647 h 108"/>
                <a:gd name="T66" fmla="*/ 2147483647 w 194"/>
                <a:gd name="T67" fmla="*/ 2147483647 h 108"/>
                <a:gd name="T68" fmla="*/ 2147483647 w 194"/>
                <a:gd name="T69" fmla="*/ 2147483647 h 108"/>
                <a:gd name="T70" fmla="*/ 2147483647 w 194"/>
                <a:gd name="T71" fmla="*/ 2147483647 h 108"/>
                <a:gd name="T72" fmla="*/ 2147483647 w 194"/>
                <a:gd name="T73" fmla="*/ 2147483647 h 108"/>
                <a:gd name="T74" fmla="*/ 2147483647 w 194"/>
                <a:gd name="T75" fmla="*/ 2147483647 h 108"/>
                <a:gd name="T76" fmla="*/ 2147483647 w 194"/>
                <a:gd name="T77" fmla="*/ 2147483647 h 108"/>
                <a:gd name="T78" fmla="*/ 2147483647 w 194"/>
                <a:gd name="T79" fmla="*/ 0 h 108"/>
                <a:gd name="T80" fmla="*/ 2147483647 w 194"/>
                <a:gd name="T81" fmla="*/ 0 h 108"/>
                <a:gd name="T82" fmla="*/ 2147483647 w 194"/>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 h="108">
                  <a:moveTo>
                    <a:pt x="194" y="54"/>
                  </a:moveTo>
                  <a:lnTo>
                    <a:pt x="191" y="39"/>
                  </a:lnTo>
                  <a:lnTo>
                    <a:pt x="189" y="26"/>
                  </a:lnTo>
                  <a:lnTo>
                    <a:pt x="184" y="13"/>
                  </a:lnTo>
                  <a:lnTo>
                    <a:pt x="178" y="0"/>
                  </a:lnTo>
                  <a:lnTo>
                    <a:pt x="173" y="0"/>
                  </a:lnTo>
                  <a:lnTo>
                    <a:pt x="171" y="0"/>
                  </a:lnTo>
                  <a:lnTo>
                    <a:pt x="178" y="13"/>
                  </a:lnTo>
                  <a:lnTo>
                    <a:pt x="184" y="26"/>
                  </a:lnTo>
                  <a:lnTo>
                    <a:pt x="186" y="39"/>
                  </a:lnTo>
                  <a:lnTo>
                    <a:pt x="189" y="54"/>
                  </a:lnTo>
                  <a:lnTo>
                    <a:pt x="186" y="70"/>
                  </a:lnTo>
                  <a:lnTo>
                    <a:pt x="184" y="82"/>
                  </a:lnTo>
                  <a:lnTo>
                    <a:pt x="178" y="95"/>
                  </a:lnTo>
                  <a:lnTo>
                    <a:pt x="171" y="108"/>
                  </a:lnTo>
                  <a:lnTo>
                    <a:pt x="173" y="108"/>
                  </a:lnTo>
                  <a:lnTo>
                    <a:pt x="178" y="106"/>
                  </a:lnTo>
                  <a:lnTo>
                    <a:pt x="184" y="95"/>
                  </a:lnTo>
                  <a:lnTo>
                    <a:pt x="189" y="82"/>
                  </a:lnTo>
                  <a:lnTo>
                    <a:pt x="191" y="70"/>
                  </a:lnTo>
                  <a:lnTo>
                    <a:pt x="194" y="54"/>
                  </a:lnTo>
                  <a:close/>
                  <a:moveTo>
                    <a:pt x="18" y="0"/>
                  </a:moveTo>
                  <a:lnTo>
                    <a:pt x="11" y="13"/>
                  </a:lnTo>
                  <a:lnTo>
                    <a:pt x="6" y="26"/>
                  </a:lnTo>
                  <a:lnTo>
                    <a:pt x="3" y="39"/>
                  </a:lnTo>
                  <a:lnTo>
                    <a:pt x="0" y="54"/>
                  </a:lnTo>
                  <a:lnTo>
                    <a:pt x="3" y="70"/>
                  </a:lnTo>
                  <a:lnTo>
                    <a:pt x="6" y="82"/>
                  </a:lnTo>
                  <a:lnTo>
                    <a:pt x="11" y="95"/>
                  </a:lnTo>
                  <a:lnTo>
                    <a:pt x="18" y="106"/>
                  </a:lnTo>
                  <a:lnTo>
                    <a:pt x="21" y="108"/>
                  </a:lnTo>
                  <a:lnTo>
                    <a:pt x="24" y="108"/>
                  </a:lnTo>
                  <a:lnTo>
                    <a:pt x="16" y="95"/>
                  </a:lnTo>
                  <a:lnTo>
                    <a:pt x="11" y="82"/>
                  </a:lnTo>
                  <a:lnTo>
                    <a:pt x="8" y="70"/>
                  </a:lnTo>
                  <a:lnTo>
                    <a:pt x="6" y="54"/>
                  </a:lnTo>
                  <a:lnTo>
                    <a:pt x="8" y="39"/>
                  </a:lnTo>
                  <a:lnTo>
                    <a:pt x="11" y="26"/>
                  </a:lnTo>
                  <a:lnTo>
                    <a:pt x="16" y="13"/>
                  </a:lnTo>
                  <a:lnTo>
                    <a:pt x="24" y="0"/>
                  </a:lnTo>
                  <a:lnTo>
                    <a:pt x="21" y="0"/>
                  </a:lnTo>
                  <a:lnTo>
                    <a:pt x="18" y="0"/>
                  </a:lnTo>
                  <a:close/>
                </a:path>
              </a:pathLst>
            </a:custGeom>
            <a:solidFill>
              <a:srgbClr val="B5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4" name="Freeform 1019"/>
            <p:cNvSpPr>
              <a:spLocks noEditPoints="1"/>
            </p:cNvSpPr>
            <p:nvPr/>
          </p:nvSpPr>
          <p:spPr bwMode="auto">
            <a:xfrm>
              <a:off x="1660" y="1393"/>
              <a:ext cx="188" cy="108"/>
            </a:xfrm>
            <a:custGeom>
              <a:avLst/>
              <a:gdLst>
                <a:gd name="T0" fmla="*/ 2147483647 w 188"/>
                <a:gd name="T1" fmla="*/ 2147483647 h 108"/>
                <a:gd name="T2" fmla="*/ 2147483647 w 188"/>
                <a:gd name="T3" fmla="*/ 2147483647 h 108"/>
                <a:gd name="T4" fmla="*/ 2147483647 w 188"/>
                <a:gd name="T5" fmla="*/ 2147483647 h 108"/>
                <a:gd name="T6" fmla="*/ 2147483647 w 188"/>
                <a:gd name="T7" fmla="*/ 2147483647 h 108"/>
                <a:gd name="T8" fmla="*/ 2147483647 w 188"/>
                <a:gd name="T9" fmla="*/ 0 h 108"/>
                <a:gd name="T10" fmla="*/ 2147483647 w 188"/>
                <a:gd name="T11" fmla="*/ 0 h 108"/>
                <a:gd name="T12" fmla="*/ 2147483647 w 188"/>
                <a:gd name="T13" fmla="*/ 0 h 108"/>
                <a:gd name="T14" fmla="*/ 2147483647 w 188"/>
                <a:gd name="T15" fmla="*/ 2147483647 h 108"/>
                <a:gd name="T16" fmla="*/ 2147483647 w 188"/>
                <a:gd name="T17" fmla="*/ 2147483647 h 108"/>
                <a:gd name="T18" fmla="*/ 2147483647 w 188"/>
                <a:gd name="T19" fmla="*/ 2147483647 h 108"/>
                <a:gd name="T20" fmla="*/ 2147483647 w 188"/>
                <a:gd name="T21" fmla="*/ 2147483647 h 108"/>
                <a:gd name="T22" fmla="*/ 2147483647 w 188"/>
                <a:gd name="T23" fmla="*/ 2147483647 h 108"/>
                <a:gd name="T24" fmla="*/ 2147483647 w 188"/>
                <a:gd name="T25" fmla="*/ 2147483647 h 108"/>
                <a:gd name="T26" fmla="*/ 2147483647 w 188"/>
                <a:gd name="T27" fmla="*/ 2147483647 h 108"/>
                <a:gd name="T28" fmla="*/ 2147483647 w 188"/>
                <a:gd name="T29" fmla="*/ 2147483647 h 108"/>
                <a:gd name="T30" fmla="*/ 2147483647 w 188"/>
                <a:gd name="T31" fmla="*/ 2147483647 h 108"/>
                <a:gd name="T32" fmla="*/ 2147483647 w 188"/>
                <a:gd name="T33" fmla="*/ 2147483647 h 108"/>
                <a:gd name="T34" fmla="*/ 2147483647 w 188"/>
                <a:gd name="T35" fmla="*/ 2147483647 h 108"/>
                <a:gd name="T36" fmla="*/ 2147483647 w 188"/>
                <a:gd name="T37" fmla="*/ 2147483647 h 108"/>
                <a:gd name="T38" fmla="*/ 2147483647 w 188"/>
                <a:gd name="T39" fmla="*/ 2147483647 h 108"/>
                <a:gd name="T40" fmla="*/ 2147483647 w 188"/>
                <a:gd name="T41" fmla="*/ 2147483647 h 108"/>
                <a:gd name="T42" fmla="*/ 2147483647 w 188"/>
                <a:gd name="T43" fmla="*/ 0 h 108"/>
                <a:gd name="T44" fmla="*/ 2147483647 w 188"/>
                <a:gd name="T45" fmla="*/ 2147483647 h 108"/>
                <a:gd name="T46" fmla="*/ 2147483647 w 188"/>
                <a:gd name="T47" fmla="*/ 2147483647 h 108"/>
                <a:gd name="T48" fmla="*/ 2147483647 w 188"/>
                <a:gd name="T49" fmla="*/ 2147483647 h 108"/>
                <a:gd name="T50" fmla="*/ 0 w 188"/>
                <a:gd name="T51" fmla="*/ 2147483647 h 108"/>
                <a:gd name="T52" fmla="*/ 2147483647 w 188"/>
                <a:gd name="T53" fmla="*/ 2147483647 h 108"/>
                <a:gd name="T54" fmla="*/ 2147483647 w 188"/>
                <a:gd name="T55" fmla="*/ 2147483647 h 108"/>
                <a:gd name="T56" fmla="*/ 2147483647 w 188"/>
                <a:gd name="T57" fmla="*/ 2147483647 h 108"/>
                <a:gd name="T58" fmla="*/ 2147483647 w 188"/>
                <a:gd name="T59" fmla="*/ 2147483647 h 108"/>
                <a:gd name="T60" fmla="*/ 2147483647 w 188"/>
                <a:gd name="T61" fmla="*/ 2147483647 h 108"/>
                <a:gd name="T62" fmla="*/ 2147483647 w 188"/>
                <a:gd name="T63" fmla="*/ 2147483647 h 108"/>
                <a:gd name="T64" fmla="*/ 2147483647 w 188"/>
                <a:gd name="T65" fmla="*/ 2147483647 h 108"/>
                <a:gd name="T66" fmla="*/ 2147483647 w 188"/>
                <a:gd name="T67" fmla="*/ 2147483647 h 108"/>
                <a:gd name="T68" fmla="*/ 2147483647 w 188"/>
                <a:gd name="T69" fmla="*/ 2147483647 h 108"/>
                <a:gd name="T70" fmla="*/ 2147483647 w 188"/>
                <a:gd name="T71" fmla="*/ 2147483647 h 108"/>
                <a:gd name="T72" fmla="*/ 2147483647 w 188"/>
                <a:gd name="T73" fmla="*/ 2147483647 h 108"/>
                <a:gd name="T74" fmla="*/ 2147483647 w 188"/>
                <a:gd name="T75" fmla="*/ 2147483647 h 108"/>
                <a:gd name="T76" fmla="*/ 2147483647 w 188"/>
                <a:gd name="T77" fmla="*/ 2147483647 h 108"/>
                <a:gd name="T78" fmla="*/ 2147483647 w 188"/>
                <a:gd name="T79" fmla="*/ 0 h 108"/>
                <a:gd name="T80" fmla="*/ 2147483647 w 188"/>
                <a:gd name="T81" fmla="*/ 0 h 108"/>
                <a:gd name="T82" fmla="*/ 2147483647 w 188"/>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8" h="108">
                  <a:moveTo>
                    <a:pt x="188" y="54"/>
                  </a:moveTo>
                  <a:lnTo>
                    <a:pt x="186" y="39"/>
                  </a:lnTo>
                  <a:lnTo>
                    <a:pt x="183" y="26"/>
                  </a:lnTo>
                  <a:lnTo>
                    <a:pt x="178" y="13"/>
                  </a:lnTo>
                  <a:lnTo>
                    <a:pt x="170" y="0"/>
                  </a:lnTo>
                  <a:lnTo>
                    <a:pt x="168" y="0"/>
                  </a:lnTo>
                  <a:lnTo>
                    <a:pt x="165" y="0"/>
                  </a:lnTo>
                  <a:lnTo>
                    <a:pt x="173" y="13"/>
                  </a:lnTo>
                  <a:lnTo>
                    <a:pt x="178" y="26"/>
                  </a:lnTo>
                  <a:lnTo>
                    <a:pt x="181" y="39"/>
                  </a:lnTo>
                  <a:lnTo>
                    <a:pt x="183" y="54"/>
                  </a:lnTo>
                  <a:lnTo>
                    <a:pt x="181" y="70"/>
                  </a:lnTo>
                  <a:lnTo>
                    <a:pt x="178" y="82"/>
                  </a:lnTo>
                  <a:lnTo>
                    <a:pt x="173" y="95"/>
                  </a:lnTo>
                  <a:lnTo>
                    <a:pt x="165" y="108"/>
                  </a:lnTo>
                  <a:lnTo>
                    <a:pt x="168" y="108"/>
                  </a:lnTo>
                  <a:lnTo>
                    <a:pt x="170" y="108"/>
                  </a:lnTo>
                  <a:lnTo>
                    <a:pt x="178" y="95"/>
                  </a:lnTo>
                  <a:lnTo>
                    <a:pt x="183" y="82"/>
                  </a:lnTo>
                  <a:lnTo>
                    <a:pt x="186" y="70"/>
                  </a:lnTo>
                  <a:lnTo>
                    <a:pt x="188" y="54"/>
                  </a:lnTo>
                  <a:close/>
                  <a:moveTo>
                    <a:pt x="18" y="0"/>
                  </a:moveTo>
                  <a:lnTo>
                    <a:pt x="10" y="13"/>
                  </a:lnTo>
                  <a:lnTo>
                    <a:pt x="5" y="26"/>
                  </a:lnTo>
                  <a:lnTo>
                    <a:pt x="3" y="39"/>
                  </a:lnTo>
                  <a:lnTo>
                    <a:pt x="0" y="54"/>
                  </a:lnTo>
                  <a:lnTo>
                    <a:pt x="3" y="70"/>
                  </a:lnTo>
                  <a:lnTo>
                    <a:pt x="5" y="82"/>
                  </a:lnTo>
                  <a:lnTo>
                    <a:pt x="10" y="95"/>
                  </a:lnTo>
                  <a:lnTo>
                    <a:pt x="18" y="108"/>
                  </a:lnTo>
                  <a:lnTo>
                    <a:pt x="21" y="108"/>
                  </a:lnTo>
                  <a:lnTo>
                    <a:pt x="23" y="108"/>
                  </a:lnTo>
                  <a:lnTo>
                    <a:pt x="15" y="95"/>
                  </a:lnTo>
                  <a:lnTo>
                    <a:pt x="10" y="82"/>
                  </a:lnTo>
                  <a:lnTo>
                    <a:pt x="8" y="70"/>
                  </a:lnTo>
                  <a:lnTo>
                    <a:pt x="5" y="54"/>
                  </a:lnTo>
                  <a:lnTo>
                    <a:pt x="8" y="39"/>
                  </a:lnTo>
                  <a:lnTo>
                    <a:pt x="10" y="26"/>
                  </a:lnTo>
                  <a:lnTo>
                    <a:pt x="15" y="13"/>
                  </a:lnTo>
                  <a:lnTo>
                    <a:pt x="23" y="0"/>
                  </a:lnTo>
                  <a:lnTo>
                    <a:pt x="21" y="0"/>
                  </a:lnTo>
                  <a:lnTo>
                    <a:pt x="18" y="0"/>
                  </a:lnTo>
                  <a:close/>
                </a:path>
              </a:pathLst>
            </a:custGeom>
            <a:solidFill>
              <a:srgbClr val="B5B4B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5" name="Freeform 1020"/>
            <p:cNvSpPr>
              <a:spLocks noEditPoints="1"/>
            </p:cNvSpPr>
            <p:nvPr/>
          </p:nvSpPr>
          <p:spPr bwMode="auto">
            <a:xfrm>
              <a:off x="1663" y="1393"/>
              <a:ext cx="183" cy="108"/>
            </a:xfrm>
            <a:custGeom>
              <a:avLst/>
              <a:gdLst>
                <a:gd name="T0" fmla="*/ 2147483647 w 183"/>
                <a:gd name="T1" fmla="*/ 2147483647 h 108"/>
                <a:gd name="T2" fmla="*/ 2147483647 w 183"/>
                <a:gd name="T3" fmla="*/ 2147483647 h 108"/>
                <a:gd name="T4" fmla="*/ 2147483647 w 183"/>
                <a:gd name="T5" fmla="*/ 2147483647 h 108"/>
                <a:gd name="T6" fmla="*/ 2147483647 w 183"/>
                <a:gd name="T7" fmla="*/ 2147483647 h 108"/>
                <a:gd name="T8" fmla="*/ 2147483647 w 183"/>
                <a:gd name="T9" fmla="*/ 0 h 108"/>
                <a:gd name="T10" fmla="*/ 2147483647 w 183"/>
                <a:gd name="T11" fmla="*/ 0 h 108"/>
                <a:gd name="T12" fmla="*/ 2147483647 w 183"/>
                <a:gd name="T13" fmla="*/ 0 h 108"/>
                <a:gd name="T14" fmla="*/ 2147483647 w 183"/>
                <a:gd name="T15" fmla="*/ 2147483647 h 108"/>
                <a:gd name="T16" fmla="*/ 2147483647 w 183"/>
                <a:gd name="T17" fmla="*/ 2147483647 h 108"/>
                <a:gd name="T18" fmla="*/ 2147483647 w 183"/>
                <a:gd name="T19" fmla="*/ 2147483647 h 108"/>
                <a:gd name="T20" fmla="*/ 2147483647 w 183"/>
                <a:gd name="T21" fmla="*/ 2147483647 h 108"/>
                <a:gd name="T22" fmla="*/ 2147483647 w 183"/>
                <a:gd name="T23" fmla="*/ 2147483647 h 108"/>
                <a:gd name="T24" fmla="*/ 2147483647 w 183"/>
                <a:gd name="T25" fmla="*/ 2147483647 h 108"/>
                <a:gd name="T26" fmla="*/ 2147483647 w 183"/>
                <a:gd name="T27" fmla="*/ 2147483647 h 108"/>
                <a:gd name="T28" fmla="*/ 2147483647 w 183"/>
                <a:gd name="T29" fmla="*/ 2147483647 h 108"/>
                <a:gd name="T30" fmla="*/ 2147483647 w 183"/>
                <a:gd name="T31" fmla="*/ 2147483647 h 108"/>
                <a:gd name="T32" fmla="*/ 2147483647 w 183"/>
                <a:gd name="T33" fmla="*/ 2147483647 h 108"/>
                <a:gd name="T34" fmla="*/ 2147483647 w 183"/>
                <a:gd name="T35" fmla="*/ 2147483647 h 108"/>
                <a:gd name="T36" fmla="*/ 2147483647 w 183"/>
                <a:gd name="T37" fmla="*/ 2147483647 h 108"/>
                <a:gd name="T38" fmla="*/ 2147483647 w 183"/>
                <a:gd name="T39" fmla="*/ 2147483647 h 108"/>
                <a:gd name="T40" fmla="*/ 2147483647 w 183"/>
                <a:gd name="T41" fmla="*/ 2147483647 h 108"/>
                <a:gd name="T42" fmla="*/ 2147483647 w 183"/>
                <a:gd name="T43" fmla="*/ 0 h 108"/>
                <a:gd name="T44" fmla="*/ 2147483647 w 183"/>
                <a:gd name="T45" fmla="*/ 2147483647 h 108"/>
                <a:gd name="T46" fmla="*/ 2147483647 w 183"/>
                <a:gd name="T47" fmla="*/ 2147483647 h 108"/>
                <a:gd name="T48" fmla="*/ 2147483647 w 183"/>
                <a:gd name="T49" fmla="*/ 2147483647 h 108"/>
                <a:gd name="T50" fmla="*/ 0 w 183"/>
                <a:gd name="T51" fmla="*/ 2147483647 h 108"/>
                <a:gd name="T52" fmla="*/ 2147483647 w 183"/>
                <a:gd name="T53" fmla="*/ 2147483647 h 108"/>
                <a:gd name="T54" fmla="*/ 2147483647 w 183"/>
                <a:gd name="T55" fmla="*/ 2147483647 h 108"/>
                <a:gd name="T56" fmla="*/ 2147483647 w 183"/>
                <a:gd name="T57" fmla="*/ 2147483647 h 108"/>
                <a:gd name="T58" fmla="*/ 2147483647 w 183"/>
                <a:gd name="T59" fmla="*/ 2147483647 h 108"/>
                <a:gd name="T60" fmla="*/ 2147483647 w 183"/>
                <a:gd name="T61" fmla="*/ 2147483647 h 108"/>
                <a:gd name="T62" fmla="*/ 2147483647 w 183"/>
                <a:gd name="T63" fmla="*/ 2147483647 h 108"/>
                <a:gd name="T64" fmla="*/ 2147483647 w 183"/>
                <a:gd name="T65" fmla="*/ 2147483647 h 108"/>
                <a:gd name="T66" fmla="*/ 2147483647 w 183"/>
                <a:gd name="T67" fmla="*/ 2147483647 h 108"/>
                <a:gd name="T68" fmla="*/ 2147483647 w 183"/>
                <a:gd name="T69" fmla="*/ 2147483647 h 108"/>
                <a:gd name="T70" fmla="*/ 2147483647 w 183"/>
                <a:gd name="T71" fmla="*/ 2147483647 h 108"/>
                <a:gd name="T72" fmla="*/ 2147483647 w 183"/>
                <a:gd name="T73" fmla="*/ 2147483647 h 108"/>
                <a:gd name="T74" fmla="*/ 2147483647 w 183"/>
                <a:gd name="T75" fmla="*/ 2147483647 h 108"/>
                <a:gd name="T76" fmla="*/ 2147483647 w 183"/>
                <a:gd name="T77" fmla="*/ 2147483647 h 108"/>
                <a:gd name="T78" fmla="*/ 2147483647 w 183"/>
                <a:gd name="T79" fmla="*/ 0 h 108"/>
                <a:gd name="T80" fmla="*/ 2147483647 w 183"/>
                <a:gd name="T81" fmla="*/ 0 h 108"/>
                <a:gd name="T82" fmla="*/ 2147483647 w 183"/>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83" h="108">
                  <a:moveTo>
                    <a:pt x="183" y="54"/>
                  </a:moveTo>
                  <a:lnTo>
                    <a:pt x="180" y="39"/>
                  </a:lnTo>
                  <a:lnTo>
                    <a:pt x="178" y="26"/>
                  </a:lnTo>
                  <a:lnTo>
                    <a:pt x="172" y="13"/>
                  </a:lnTo>
                  <a:lnTo>
                    <a:pt x="165" y="0"/>
                  </a:lnTo>
                  <a:lnTo>
                    <a:pt x="162" y="0"/>
                  </a:lnTo>
                  <a:lnTo>
                    <a:pt x="157" y="0"/>
                  </a:lnTo>
                  <a:lnTo>
                    <a:pt x="167" y="13"/>
                  </a:lnTo>
                  <a:lnTo>
                    <a:pt x="172" y="26"/>
                  </a:lnTo>
                  <a:lnTo>
                    <a:pt x="175" y="39"/>
                  </a:lnTo>
                  <a:lnTo>
                    <a:pt x="178" y="54"/>
                  </a:lnTo>
                  <a:lnTo>
                    <a:pt x="175" y="70"/>
                  </a:lnTo>
                  <a:lnTo>
                    <a:pt x="172" y="82"/>
                  </a:lnTo>
                  <a:lnTo>
                    <a:pt x="167" y="95"/>
                  </a:lnTo>
                  <a:lnTo>
                    <a:pt x="157" y="108"/>
                  </a:lnTo>
                  <a:lnTo>
                    <a:pt x="162" y="108"/>
                  </a:lnTo>
                  <a:lnTo>
                    <a:pt x="165" y="108"/>
                  </a:lnTo>
                  <a:lnTo>
                    <a:pt x="172" y="95"/>
                  </a:lnTo>
                  <a:lnTo>
                    <a:pt x="178" y="82"/>
                  </a:lnTo>
                  <a:lnTo>
                    <a:pt x="180" y="70"/>
                  </a:lnTo>
                  <a:lnTo>
                    <a:pt x="183" y="54"/>
                  </a:lnTo>
                  <a:close/>
                  <a:moveTo>
                    <a:pt x="18" y="0"/>
                  </a:moveTo>
                  <a:lnTo>
                    <a:pt x="10" y="13"/>
                  </a:lnTo>
                  <a:lnTo>
                    <a:pt x="5" y="26"/>
                  </a:lnTo>
                  <a:lnTo>
                    <a:pt x="2" y="39"/>
                  </a:lnTo>
                  <a:lnTo>
                    <a:pt x="0" y="54"/>
                  </a:lnTo>
                  <a:lnTo>
                    <a:pt x="2" y="70"/>
                  </a:lnTo>
                  <a:lnTo>
                    <a:pt x="5" y="82"/>
                  </a:lnTo>
                  <a:lnTo>
                    <a:pt x="10" y="95"/>
                  </a:lnTo>
                  <a:lnTo>
                    <a:pt x="18" y="108"/>
                  </a:lnTo>
                  <a:lnTo>
                    <a:pt x="20" y="108"/>
                  </a:lnTo>
                  <a:lnTo>
                    <a:pt x="25" y="108"/>
                  </a:lnTo>
                  <a:lnTo>
                    <a:pt x="18" y="95"/>
                  </a:lnTo>
                  <a:lnTo>
                    <a:pt x="10" y="82"/>
                  </a:lnTo>
                  <a:lnTo>
                    <a:pt x="7" y="70"/>
                  </a:lnTo>
                  <a:lnTo>
                    <a:pt x="5" y="54"/>
                  </a:lnTo>
                  <a:lnTo>
                    <a:pt x="7" y="39"/>
                  </a:lnTo>
                  <a:lnTo>
                    <a:pt x="10" y="26"/>
                  </a:lnTo>
                  <a:lnTo>
                    <a:pt x="18" y="13"/>
                  </a:lnTo>
                  <a:lnTo>
                    <a:pt x="25" y="0"/>
                  </a:lnTo>
                  <a:lnTo>
                    <a:pt x="20" y="0"/>
                  </a:lnTo>
                  <a:lnTo>
                    <a:pt x="18" y="0"/>
                  </a:lnTo>
                  <a:close/>
                </a:path>
              </a:pathLst>
            </a:custGeom>
            <a:solidFill>
              <a:srgbClr val="B6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6" name="Freeform 1021"/>
            <p:cNvSpPr>
              <a:spLocks noEditPoints="1"/>
            </p:cNvSpPr>
            <p:nvPr/>
          </p:nvSpPr>
          <p:spPr bwMode="auto">
            <a:xfrm>
              <a:off x="1665" y="1393"/>
              <a:ext cx="178" cy="108"/>
            </a:xfrm>
            <a:custGeom>
              <a:avLst/>
              <a:gdLst>
                <a:gd name="T0" fmla="*/ 2147483647 w 178"/>
                <a:gd name="T1" fmla="*/ 2147483647 h 108"/>
                <a:gd name="T2" fmla="*/ 2147483647 w 178"/>
                <a:gd name="T3" fmla="*/ 2147483647 h 108"/>
                <a:gd name="T4" fmla="*/ 2147483647 w 178"/>
                <a:gd name="T5" fmla="*/ 2147483647 h 108"/>
                <a:gd name="T6" fmla="*/ 2147483647 w 178"/>
                <a:gd name="T7" fmla="*/ 2147483647 h 108"/>
                <a:gd name="T8" fmla="*/ 2147483647 w 178"/>
                <a:gd name="T9" fmla="*/ 0 h 108"/>
                <a:gd name="T10" fmla="*/ 2147483647 w 178"/>
                <a:gd name="T11" fmla="*/ 0 h 108"/>
                <a:gd name="T12" fmla="*/ 2147483647 w 178"/>
                <a:gd name="T13" fmla="*/ 0 h 108"/>
                <a:gd name="T14" fmla="*/ 2147483647 w 178"/>
                <a:gd name="T15" fmla="*/ 2147483647 h 108"/>
                <a:gd name="T16" fmla="*/ 2147483647 w 178"/>
                <a:gd name="T17" fmla="*/ 2147483647 h 108"/>
                <a:gd name="T18" fmla="*/ 2147483647 w 178"/>
                <a:gd name="T19" fmla="*/ 2147483647 h 108"/>
                <a:gd name="T20" fmla="*/ 2147483647 w 178"/>
                <a:gd name="T21" fmla="*/ 2147483647 h 108"/>
                <a:gd name="T22" fmla="*/ 2147483647 w 178"/>
                <a:gd name="T23" fmla="*/ 2147483647 h 108"/>
                <a:gd name="T24" fmla="*/ 2147483647 w 178"/>
                <a:gd name="T25" fmla="*/ 2147483647 h 108"/>
                <a:gd name="T26" fmla="*/ 2147483647 w 178"/>
                <a:gd name="T27" fmla="*/ 2147483647 h 108"/>
                <a:gd name="T28" fmla="*/ 2147483647 w 178"/>
                <a:gd name="T29" fmla="*/ 2147483647 h 108"/>
                <a:gd name="T30" fmla="*/ 2147483647 w 178"/>
                <a:gd name="T31" fmla="*/ 2147483647 h 108"/>
                <a:gd name="T32" fmla="*/ 2147483647 w 178"/>
                <a:gd name="T33" fmla="*/ 2147483647 h 108"/>
                <a:gd name="T34" fmla="*/ 2147483647 w 178"/>
                <a:gd name="T35" fmla="*/ 2147483647 h 108"/>
                <a:gd name="T36" fmla="*/ 2147483647 w 178"/>
                <a:gd name="T37" fmla="*/ 2147483647 h 108"/>
                <a:gd name="T38" fmla="*/ 2147483647 w 178"/>
                <a:gd name="T39" fmla="*/ 2147483647 h 108"/>
                <a:gd name="T40" fmla="*/ 2147483647 w 178"/>
                <a:gd name="T41" fmla="*/ 2147483647 h 108"/>
                <a:gd name="T42" fmla="*/ 2147483647 w 178"/>
                <a:gd name="T43" fmla="*/ 0 h 108"/>
                <a:gd name="T44" fmla="*/ 2147483647 w 178"/>
                <a:gd name="T45" fmla="*/ 2147483647 h 108"/>
                <a:gd name="T46" fmla="*/ 2147483647 w 178"/>
                <a:gd name="T47" fmla="*/ 2147483647 h 108"/>
                <a:gd name="T48" fmla="*/ 2147483647 w 178"/>
                <a:gd name="T49" fmla="*/ 2147483647 h 108"/>
                <a:gd name="T50" fmla="*/ 0 w 178"/>
                <a:gd name="T51" fmla="*/ 2147483647 h 108"/>
                <a:gd name="T52" fmla="*/ 2147483647 w 178"/>
                <a:gd name="T53" fmla="*/ 2147483647 h 108"/>
                <a:gd name="T54" fmla="*/ 2147483647 w 178"/>
                <a:gd name="T55" fmla="*/ 2147483647 h 108"/>
                <a:gd name="T56" fmla="*/ 2147483647 w 178"/>
                <a:gd name="T57" fmla="*/ 2147483647 h 108"/>
                <a:gd name="T58" fmla="*/ 2147483647 w 178"/>
                <a:gd name="T59" fmla="*/ 2147483647 h 108"/>
                <a:gd name="T60" fmla="*/ 2147483647 w 178"/>
                <a:gd name="T61" fmla="*/ 2147483647 h 108"/>
                <a:gd name="T62" fmla="*/ 2147483647 w 178"/>
                <a:gd name="T63" fmla="*/ 2147483647 h 108"/>
                <a:gd name="T64" fmla="*/ 2147483647 w 178"/>
                <a:gd name="T65" fmla="*/ 2147483647 h 108"/>
                <a:gd name="T66" fmla="*/ 2147483647 w 178"/>
                <a:gd name="T67" fmla="*/ 2147483647 h 108"/>
                <a:gd name="T68" fmla="*/ 2147483647 w 178"/>
                <a:gd name="T69" fmla="*/ 2147483647 h 108"/>
                <a:gd name="T70" fmla="*/ 2147483647 w 178"/>
                <a:gd name="T71" fmla="*/ 2147483647 h 108"/>
                <a:gd name="T72" fmla="*/ 2147483647 w 178"/>
                <a:gd name="T73" fmla="*/ 2147483647 h 108"/>
                <a:gd name="T74" fmla="*/ 2147483647 w 178"/>
                <a:gd name="T75" fmla="*/ 2147483647 h 108"/>
                <a:gd name="T76" fmla="*/ 2147483647 w 178"/>
                <a:gd name="T77" fmla="*/ 2147483647 h 108"/>
                <a:gd name="T78" fmla="*/ 2147483647 w 178"/>
                <a:gd name="T79" fmla="*/ 0 h 108"/>
                <a:gd name="T80" fmla="*/ 2147483647 w 178"/>
                <a:gd name="T81" fmla="*/ 0 h 108"/>
                <a:gd name="T82" fmla="*/ 2147483647 w 178"/>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8" h="108">
                  <a:moveTo>
                    <a:pt x="178" y="54"/>
                  </a:moveTo>
                  <a:lnTo>
                    <a:pt x="176" y="39"/>
                  </a:lnTo>
                  <a:lnTo>
                    <a:pt x="173" y="26"/>
                  </a:lnTo>
                  <a:lnTo>
                    <a:pt x="168" y="13"/>
                  </a:lnTo>
                  <a:lnTo>
                    <a:pt x="160" y="0"/>
                  </a:lnTo>
                  <a:lnTo>
                    <a:pt x="155" y="0"/>
                  </a:lnTo>
                  <a:lnTo>
                    <a:pt x="152" y="0"/>
                  </a:lnTo>
                  <a:lnTo>
                    <a:pt x="160" y="13"/>
                  </a:lnTo>
                  <a:lnTo>
                    <a:pt x="168" y="26"/>
                  </a:lnTo>
                  <a:lnTo>
                    <a:pt x="170" y="39"/>
                  </a:lnTo>
                  <a:lnTo>
                    <a:pt x="173" y="54"/>
                  </a:lnTo>
                  <a:lnTo>
                    <a:pt x="170" y="70"/>
                  </a:lnTo>
                  <a:lnTo>
                    <a:pt x="168" y="82"/>
                  </a:lnTo>
                  <a:lnTo>
                    <a:pt x="160" y="95"/>
                  </a:lnTo>
                  <a:lnTo>
                    <a:pt x="152" y="108"/>
                  </a:lnTo>
                  <a:lnTo>
                    <a:pt x="155" y="108"/>
                  </a:lnTo>
                  <a:lnTo>
                    <a:pt x="160" y="108"/>
                  </a:lnTo>
                  <a:lnTo>
                    <a:pt x="168" y="95"/>
                  </a:lnTo>
                  <a:lnTo>
                    <a:pt x="173" y="82"/>
                  </a:lnTo>
                  <a:lnTo>
                    <a:pt x="176" y="70"/>
                  </a:lnTo>
                  <a:lnTo>
                    <a:pt x="178" y="54"/>
                  </a:lnTo>
                  <a:close/>
                  <a:moveTo>
                    <a:pt x="18" y="0"/>
                  </a:moveTo>
                  <a:lnTo>
                    <a:pt x="10" y="13"/>
                  </a:lnTo>
                  <a:lnTo>
                    <a:pt x="5" y="26"/>
                  </a:lnTo>
                  <a:lnTo>
                    <a:pt x="3" y="39"/>
                  </a:lnTo>
                  <a:lnTo>
                    <a:pt x="0" y="54"/>
                  </a:lnTo>
                  <a:lnTo>
                    <a:pt x="3" y="70"/>
                  </a:lnTo>
                  <a:lnTo>
                    <a:pt x="5" y="82"/>
                  </a:lnTo>
                  <a:lnTo>
                    <a:pt x="10" y="95"/>
                  </a:lnTo>
                  <a:lnTo>
                    <a:pt x="18" y="108"/>
                  </a:lnTo>
                  <a:lnTo>
                    <a:pt x="23" y="108"/>
                  </a:lnTo>
                  <a:lnTo>
                    <a:pt x="26" y="108"/>
                  </a:lnTo>
                  <a:lnTo>
                    <a:pt x="18" y="95"/>
                  </a:lnTo>
                  <a:lnTo>
                    <a:pt x="10" y="82"/>
                  </a:lnTo>
                  <a:lnTo>
                    <a:pt x="8" y="70"/>
                  </a:lnTo>
                  <a:lnTo>
                    <a:pt x="5" y="54"/>
                  </a:lnTo>
                  <a:lnTo>
                    <a:pt x="8" y="39"/>
                  </a:lnTo>
                  <a:lnTo>
                    <a:pt x="10" y="26"/>
                  </a:lnTo>
                  <a:lnTo>
                    <a:pt x="18" y="13"/>
                  </a:lnTo>
                  <a:lnTo>
                    <a:pt x="26" y="0"/>
                  </a:lnTo>
                  <a:lnTo>
                    <a:pt x="23" y="0"/>
                  </a:lnTo>
                  <a:lnTo>
                    <a:pt x="18" y="0"/>
                  </a:lnTo>
                  <a:close/>
                </a:path>
              </a:pathLst>
            </a:custGeom>
            <a:solidFill>
              <a:srgbClr val="B6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7" name="Freeform 1022"/>
            <p:cNvSpPr>
              <a:spLocks noEditPoints="1"/>
            </p:cNvSpPr>
            <p:nvPr/>
          </p:nvSpPr>
          <p:spPr bwMode="auto">
            <a:xfrm>
              <a:off x="1668" y="1393"/>
              <a:ext cx="173" cy="108"/>
            </a:xfrm>
            <a:custGeom>
              <a:avLst/>
              <a:gdLst>
                <a:gd name="T0" fmla="*/ 2147483647 w 173"/>
                <a:gd name="T1" fmla="*/ 2147483647 h 108"/>
                <a:gd name="T2" fmla="*/ 2147483647 w 173"/>
                <a:gd name="T3" fmla="*/ 2147483647 h 108"/>
                <a:gd name="T4" fmla="*/ 2147483647 w 173"/>
                <a:gd name="T5" fmla="*/ 2147483647 h 108"/>
                <a:gd name="T6" fmla="*/ 2147483647 w 173"/>
                <a:gd name="T7" fmla="*/ 2147483647 h 108"/>
                <a:gd name="T8" fmla="*/ 2147483647 w 173"/>
                <a:gd name="T9" fmla="*/ 0 h 108"/>
                <a:gd name="T10" fmla="*/ 2147483647 w 173"/>
                <a:gd name="T11" fmla="*/ 0 h 108"/>
                <a:gd name="T12" fmla="*/ 2147483647 w 173"/>
                <a:gd name="T13" fmla="*/ 0 h 108"/>
                <a:gd name="T14" fmla="*/ 2147483647 w 173"/>
                <a:gd name="T15" fmla="*/ 2147483647 h 108"/>
                <a:gd name="T16" fmla="*/ 2147483647 w 173"/>
                <a:gd name="T17" fmla="*/ 2147483647 h 108"/>
                <a:gd name="T18" fmla="*/ 2147483647 w 173"/>
                <a:gd name="T19" fmla="*/ 2147483647 h 108"/>
                <a:gd name="T20" fmla="*/ 2147483647 w 173"/>
                <a:gd name="T21" fmla="*/ 2147483647 h 108"/>
                <a:gd name="T22" fmla="*/ 2147483647 w 173"/>
                <a:gd name="T23" fmla="*/ 2147483647 h 108"/>
                <a:gd name="T24" fmla="*/ 2147483647 w 173"/>
                <a:gd name="T25" fmla="*/ 2147483647 h 108"/>
                <a:gd name="T26" fmla="*/ 2147483647 w 173"/>
                <a:gd name="T27" fmla="*/ 2147483647 h 108"/>
                <a:gd name="T28" fmla="*/ 2147483647 w 173"/>
                <a:gd name="T29" fmla="*/ 2147483647 h 108"/>
                <a:gd name="T30" fmla="*/ 2147483647 w 173"/>
                <a:gd name="T31" fmla="*/ 2147483647 h 108"/>
                <a:gd name="T32" fmla="*/ 2147483647 w 173"/>
                <a:gd name="T33" fmla="*/ 2147483647 h 108"/>
                <a:gd name="T34" fmla="*/ 2147483647 w 173"/>
                <a:gd name="T35" fmla="*/ 2147483647 h 108"/>
                <a:gd name="T36" fmla="*/ 2147483647 w 173"/>
                <a:gd name="T37" fmla="*/ 2147483647 h 108"/>
                <a:gd name="T38" fmla="*/ 2147483647 w 173"/>
                <a:gd name="T39" fmla="*/ 2147483647 h 108"/>
                <a:gd name="T40" fmla="*/ 2147483647 w 173"/>
                <a:gd name="T41" fmla="*/ 2147483647 h 108"/>
                <a:gd name="T42" fmla="*/ 2147483647 w 173"/>
                <a:gd name="T43" fmla="*/ 0 h 108"/>
                <a:gd name="T44" fmla="*/ 2147483647 w 173"/>
                <a:gd name="T45" fmla="*/ 2147483647 h 108"/>
                <a:gd name="T46" fmla="*/ 2147483647 w 173"/>
                <a:gd name="T47" fmla="*/ 2147483647 h 108"/>
                <a:gd name="T48" fmla="*/ 2147483647 w 173"/>
                <a:gd name="T49" fmla="*/ 2147483647 h 108"/>
                <a:gd name="T50" fmla="*/ 0 w 173"/>
                <a:gd name="T51" fmla="*/ 2147483647 h 108"/>
                <a:gd name="T52" fmla="*/ 2147483647 w 173"/>
                <a:gd name="T53" fmla="*/ 2147483647 h 108"/>
                <a:gd name="T54" fmla="*/ 2147483647 w 173"/>
                <a:gd name="T55" fmla="*/ 2147483647 h 108"/>
                <a:gd name="T56" fmla="*/ 2147483647 w 173"/>
                <a:gd name="T57" fmla="*/ 2147483647 h 108"/>
                <a:gd name="T58" fmla="*/ 2147483647 w 173"/>
                <a:gd name="T59" fmla="*/ 2147483647 h 108"/>
                <a:gd name="T60" fmla="*/ 2147483647 w 173"/>
                <a:gd name="T61" fmla="*/ 2147483647 h 108"/>
                <a:gd name="T62" fmla="*/ 2147483647 w 173"/>
                <a:gd name="T63" fmla="*/ 2147483647 h 108"/>
                <a:gd name="T64" fmla="*/ 2147483647 w 173"/>
                <a:gd name="T65" fmla="*/ 2147483647 h 108"/>
                <a:gd name="T66" fmla="*/ 2147483647 w 173"/>
                <a:gd name="T67" fmla="*/ 2147483647 h 108"/>
                <a:gd name="T68" fmla="*/ 2147483647 w 173"/>
                <a:gd name="T69" fmla="*/ 2147483647 h 108"/>
                <a:gd name="T70" fmla="*/ 2147483647 w 173"/>
                <a:gd name="T71" fmla="*/ 2147483647 h 108"/>
                <a:gd name="T72" fmla="*/ 2147483647 w 173"/>
                <a:gd name="T73" fmla="*/ 2147483647 h 108"/>
                <a:gd name="T74" fmla="*/ 2147483647 w 173"/>
                <a:gd name="T75" fmla="*/ 2147483647 h 108"/>
                <a:gd name="T76" fmla="*/ 2147483647 w 173"/>
                <a:gd name="T77" fmla="*/ 2147483647 h 108"/>
                <a:gd name="T78" fmla="*/ 2147483647 w 173"/>
                <a:gd name="T79" fmla="*/ 0 h 108"/>
                <a:gd name="T80" fmla="*/ 2147483647 w 173"/>
                <a:gd name="T81" fmla="*/ 0 h 108"/>
                <a:gd name="T82" fmla="*/ 2147483647 w 173"/>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3" h="108">
                  <a:moveTo>
                    <a:pt x="173" y="54"/>
                  </a:moveTo>
                  <a:lnTo>
                    <a:pt x="170" y="39"/>
                  </a:lnTo>
                  <a:lnTo>
                    <a:pt x="167" y="26"/>
                  </a:lnTo>
                  <a:lnTo>
                    <a:pt x="162" y="13"/>
                  </a:lnTo>
                  <a:lnTo>
                    <a:pt x="152" y="0"/>
                  </a:lnTo>
                  <a:lnTo>
                    <a:pt x="149" y="0"/>
                  </a:lnTo>
                  <a:lnTo>
                    <a:pt x="147" y="0"/>
                  </a:lnTo>
                  <a:lnTo>
                    <a:pt x="155" y="13"/>
                  </a:lnTo>
                  <a:lnTo>
                    <a:pt x="162" y="26"/>
                  </a:lnTo>
                  <a:lnTo>
                    <a:pt x="165" y="39"/>
                  </a:lnTo>
                  <a:lnTo>
                    <a:pt x="167" y="54"/>
                  </a:lnTo>
                  <a:lnTo>
                    <a:pt x="165" y="70"/>
                  </a:lnTo>
                  <a:lnTo>
                    <a:pt x="162" y="82"/>
                  </a:lnTo>
                  <a:lnTo>
                    <a:pt x="155" y="95"/>
                  </a:lnTo>
                  <a:lnTo>
                    <a:pt x="147" y="108"/>
                  </a:lnTo>
                  <a:lnTo>
                    <a:pt x="149" y="108"/>
                  </a:lnTo>
                  <a:lnTo>
                    <a:pt x="152" y="108"/>
                  </a:lnTo>
                  <a:lnTo>
                    <a:pt x="162" y="95"/>
                  </a:lnTo>
                  <a:lnTo>
                    <a:pt x="167" y="82"/>
                  </a:lnTo>
                  <a:lnTo>
                    <a:pt x="170" y="70"/>
                  </a:lnTo>
                  <a:lnTo>
                    <a:pt x="173" y="54"/>
                  </a:lnTo>
                  <a:close/>
                  <a:moveTo>
                    <a:pt x="20" y="0"/>
                  </a:moveTo>
                  <a:lnTo>
                    <a:pt x="13" y="13"/>
                  </a:lnTo>
                  <a:lnTo>
                    <a:pt x="5" y="26"/>
                  </a:lnTo>
                  <a:lnTo>
                    <a:pt x="2" y="39"/>
                  </a:lnTo>
                  <a:lnTo>
                    <a:pt x="0" y="54"/>
                  </a:lnTo>
                  <a:lnTo>
                    <a:pt x="2" y="70"/>
                  </a:lnTo>
                  <a:lnTo>
                    <a:pt x="5" y="82"/>
                  </a:lnTo>
                  <a:lnTo>
                    <a:pt x="13" y="95"/>
                  </a:lnTo>
                  <a:lnTo>
                    <a:pt x="20" y="108"/>
                  </a:lnTo>
                  <a:lnTo>
                    <a:pt x="23" y="108"/>
                  </a:lnTo>
                  <a:lnTo>
                    <a:pt x="26" y="108"/>
                  </a:lnTo>
                  <a:lnTo>
                    <a:pt x="18" y="95"/>
                  </a:lnTo>
                  <a:lnTo>
                    <a:pt x="13" y="82"/>
                  </a:lnTo>
                  <a:lnTo>
                    <a:pt x="7" y="70"/>
                  </a:lnTo>
                  <a:lnTo>
                    <a:pt x="5" y="54"/>
                  </a:lnTo>
                  <a:lnTo>
                    <a:pt x="7" y="39"/>
                  </a:lnTo>
                  <a:lnTo>
                    <a:pt x="13" y="26"/>
                  </a:lnTo>
                  <a:lnTo>
                    <a:pt x="18" y="13"/>
                  </a:lnTo>
                  <a:lnTo>
                    <a:pt x="26" y="0"/>
                  </a:lnTo>
                  <a:lnTo>
                    <a:pt x="23" y="0"/>
                  </a:lnTo>
                  <a:lnTo>
                    <a:pt x="20" y="0"/>
                  </a:lnTo>
                  <a:close/>
                </a:path>
              </a:pathLst>
            </a:custGeom>
            <a:solidFill>
              <a:srgbClr val="B6B5B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8" name="Freeform 1023"/>
            <p:cNvSpPr>
              <a:spLocks noEditPoints="1"/>
            </p:cNvSpPr>
            <p:nvPr/>
          </p:nvSpPr>
          <p:spPr bwMode="auto">
            <a:xfrm>
              <a:off x="1670" y="1393"/>
              <a:ext cx="168" cy="108"/>
            </a:xfrm>
            <a:custGeom>
              <a:avLst/>
              <a:gdLst>
                <a:gd name="T0" fmla="*/ 2147483647 w 168"/>
                <a:gd name="T1" fmla="*/ 2147483647 h 108"/>
                <a:gd name="T2" fmla="*/ 2147483647 w 168"/>
                <a:gd name="T3" fmla="*/ 2147483647 h 108"/>
                <a:gd name="T4" fmla="*/ 2147483647 w 168"/>
                <a:gd name="T5" fmla="*/ 2147483647 h 108"/>
                <a:gd name="T6" fmla="*/ 2147483647 w 168"/>
                <a:gd name="T7" fmla="*/ 2147483647 h 108"/>
                <a:gd name="T8" fmla="*/ 2147483647 w 168"/>
                <a:gd name="T9" fmla="*/ 0 h 108"/>
                <a:gd name="T10" fmla="*/ 2147483647 w 168"/>
                <a:gd name="T11" fmla="*/ 0 h 108"/>
                <a:gd name="T12" fmla="*/ 2147483647 w 168"/>
                <a:gd name="T13" fmla="*/ 0 h 108"/>
                <a:gd name="T14" fmla="*/ 2147483647 w 168"/>
                <a:gd name="T15" fmla="*/ 2147483647 h 108"/>
                <a:gd name="T16" fmla="*/ 2147483647 w 168"/>
                <a:gd name="T17" fmla="*/ 2147483647 h 108"/>
                <a:gd name="T18" fmla="*/ 2147483647 w 168"/>
                <a:gd name="T19" fmla="*/ 2147483647 h 108"/>
                <a:gd name="T20" fmla="*/ 2147483647 w 168"/>
                <a:gd name="T21" fmla="*/ 2147483647 h 108"/>
                <a:gd name="T22" fmla="*/ 2147483647 w 168"/>
                <a:gd name="T23" fmla="*/ 2147483647 h 108"/>
                <a:gd name="T24" fmla="*/ 2147483647 w 168"/>
                <a:gd name="T25" fmla="*/ 2147483647 h 108"/>
                <a:gd name="T26" fmla="*/ 2147483647 w 168"/>
                <a:gd name="T27" fmla="*/ 2147483647 h 108"/>
                <a:gd name="T28" fmla="*/ 2147483647 w 168"/>
                <a:gd name="T29" fmla="*/ 2147483647 h 108"/>
                <a:gd name="T30" fmla="*/ 2147483647 w 168"/>
                <a:gd name="T31" fmla="*/ 2147483647 h 108"/>
                <a:gd name="T32" fmla="*/ 2147483647 w 168"/>
                <a:gd name="T33" fmla="*/ 2147483647 h 108"/>
                <a:gd name="T34" fmla="*/ 2147483647 w 168"/>
                <a:gd name="T35" fmla="*/ 2147483647 h 108"/>
                <a:gd name="T36" fmla="*/ 2147483647 w 168"/>
                <a:gd name="T37" fmla="*/ 2147483647 h 108"/>
                <a:gd name="T38" fmla="*/ 2147483647 w 168"/>
                <a:gd name="T39" fmla="*/ 2147483647 h 108"/>
                <a:gd name="T40" fmla="*/ 2147483647 w 168"/>
                <a:gd name="T41" fmla="*/ 2147483647 h 108"/>
                <a:gd name="T42" fmla="*/ 2147483647 w 168"/>
                <a:gd name="T43" fmla="*/ 0 h 108"/>
                <a:gd name="T44" fmla="*/ 2147483647 w 168"/>
                <a:gd name="T45" fmla="*/ 2147483647 h 108"/>
                <a:gd name="T46" fmla="*/ 2147483647 w 168"/>
                <a:gd name="T47" fmla="*/ 2147483647 h 108"/>
                <a:gd name="T48" fmla="*/ 2147483647 w 168"/>
                <a:gd name="T49" fmla="*/ 2147483647 h 108"/>
                <a:gd name="T50" fmla="*/ 0 w 168"/>
                <a:gd name="T51" fmla="*/ 2147483647 h 108"/>
                <a:gd name="T52" fmla="*/ 2147483647 w 168"/>
                <a:gd name="T53" fmla="*/ 2147483647 h 108"/>
                <a:gd name="T54" fmla="*/ 2147483647 w 168"/>
                <a:gd name="T55" fmla="*/ 2147483647 h 108"/>
                <a:gd name="T56" fmla="*/ 2147483647 w 168"/>
                <a:gd name="T57" fmla="*/ 2147483647 h 108"/>
                <a:gd name="T58" fmla="*/ 2147483647 w 168"/>
                <a:gd name="T59" fmla="*/ 2147483647 h 108"/>
                <a:gd name="T60" fmla="*/ 2147483647 w 168"/>
                <a:gd name="T61" fmla="*/ 2147483647 h 108"/>
                <a:gd name="T62" fmla="*/ 2147483647 w 168"/>
                <a:gd name="T63" fmla="*/ 2147483647 h 108"/>
                <a:gd name="T64" fmla="*/ 2147483647 w 168"/>
                <a:gd name="T65" fmla="*/ 2147483647 h 108"/>
                <a:gd name="T66" fmla="*/ 2147483647 w 168"/>
                <a:gd name="T67" fmla="*/ 2147483647 h 108"/>
                <a:gd name="T68" fmla="*/ 2147483647 w 168"/>
                <a:gd name="T69" fmla="*/ 2147483647 h 108"/>
                <a:gd name="T70" fmla="*/ 2147483647 w 168"/>
                <a:gd name="T71" fmla="*/ 2147483647 h 108"/>
                <a:gd name="T72" fmla="*/ 2147483647 w 168"/>
                <a:gd name="T73" fmla="*/ 2147483647 h 108"/>
                <a:gd name="T74" fmla="*/ 2147483647 w 168"/>
                <a:gd name="T75" fmla="*/ 2147483647 h 108"/>
                <a:gd name="T76" fmla="*/ 2147483647 w 168"/>
                <a:gd name="T77" fmla="*/ 2147483647 h 108"/>
                <a:gd name="T78" fmla="*/ 2147483647 w 168"/>
                <a:gd name="T79" fmla="*/ 0 h 108"/>
                <a:gd name="T80" fmla="*/ 2147483647 w 168"/>
                <a:gd name="T81" fmla="*/ 0 h 108"/>
                <a:gd name="T82" fmla="*/ 2147483647 w 168"/>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8" h="108">
                  <a:moveTo>
                    <a:pt x="168" y="54"/>
                  </a:moveTo>
                  <a:lnTo>
                    <a:pt x="165" y="39"/>
                  </a:lnTo>
                  <a:lnTo>
                    <a:pt x="163" y="26"/>
                  </a:lnTo>
                  <a:lnTo>
                    <a:pt x="155" y="13"/>
                  </a:lnTo>
                  <a:lnTo>
                    <a:pt x="147" y="0"/>
                  </a:lnTo>
                  <a:lnTo>
                    <a:pt x="145" y="0"/>
                  </a:lnTo>
                  <a:lnTo>
                    <a:pt x="140" y="0"/>
                  </a:lnTo>
                  <a:lnTo>
                    <a:pt x="150" y="10"/>
                  </a:lnTo>
                  <a:lnTo>
                    <a:pt x="155" y="23"/>
                  </a:lnTo>
                  <a:lnTo>
                    <a:pt x="160" y="39"/>
                  </a:lnTo>
                  <a:lnTo>
                    <a:pt x="163" y="54"/>
                  </a:lnTo>
                  <a:lnTo>
                    <a:pt x="160" y="70"/>
                  </a:lnTo>
                  <a:lnTo>
                    <a:pt x="155" y="82"/>
                  </a:lnTo>
                  <a:lnTo>
                    <a:pt x="150" y="95"/>
                  </a:lnTo>
                  <a:lnTo>
                    <a:pt x="140" y="108"/>
                  </a:lnTo>
                  <a:lnTo>
                    <a:pt x="145" y="108"/>
                  </a:lnTo>
                  <a:lnTo>
                    <a:pt x="147" y="108"/>
                  </a:lnTo>
                  <a:lnTo>
                    <a:pt x="155" y="95"/>
                  </a:lnTo>
                  <a:lnTo>
                    <a:pt x="163" y="82"/>
                  </a:lnTo>
                  <a:lnTo>
                    <a:pt x="165" y="70"/>
                  </a:lnTo>
                  <a:lnTo>
                    <a:pt x="168" y="54"/>
                  </a:lnTo>
                  <a:close/>
                  <a:moveTo>
                    <a:pt x="21" y="0"/>
                  </a:moveTo>
                  <a:lnTo>
                    <a:pt x="13" y="13"/>
                  </a:lnTo>
                  <a:lnTo>
                    <a:pt x="5" y="26"/>
                  </a:lnTo>
                  <a:lnTo>
                    <a:pt x="3" y="39"/>
                  </a:lnTo>
                  <a:lnTo>
                    <a:pt x="0" y="54"/>
                  </a:lnTo>
                  <a:lnTo>
                    <a:pt x="3" y="70"/>
                  </a:lnTo>
                  <a:lnTo>
                    <a:pt x="5" y="82"/>
                  </a:lnTo>
                  <a:lnTo>
                    <a:pt x="13" y="95"/>
                  </a:lnTo>
                  <a:lnTo>
                    <a:pt x="21" y="108"/>
                  </a:lnTo>
                  <a:lnTo>
                    <a:pt x="24" y="108"/>
                  </a:lnTo>
                  <a:lnTo>
                    <a:pt x="29" y="108"/>
                  </a:lnTo>
                  <a:lnTo>
                    <a:pt x="18" y="95"/>
                  </a:lnTo>
                  <a:lnTo>
                    <a:pt x="13" y="82"/>
                  </a:lnTo>
                  <a:lnTo>
                    <a:pt x="8" y="70"/>
                  </a:lnTo>
                  <a:lnTo>
                    <a:pt x="5" y="54"/>
                  </a:lnTo>
                  <a:lnTo>
                    <a:pt x="8" y="39"/>
                  </a:lnTo>
                  <a:lnTo>
                    <a:pt x="13" y="23"/>
                  </a:lnTo>
                  <a:lnTo>
                    <a:pt x="18" y="10"/>
                  </a:lnTo>
                  <a:lnTo>
                    <a:pt x="29" y="0"/>
                  </a:lnTo>
                  <a:lnTo>
                    <a:pt x="24" y="0"/>
                  </a:lnTo>
                  <a:lnTo>
                    <a:pt x="21" y="0"/>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49" name="Freeform 1024"/>
            <p:cNvSpPr>
              <a:spLocks noEditPoints="1"/>
            </p:cNvSpPr>
            <p:nvPr/>
          </p:nvSpPr>
          <p:spPr bwMode="auto">
            <a:xfrm>
              <a:off x="1673" y="1393"/>
              <a:ext cx="162" cy="108"/>
            </a:xfrm>
            <a:custGeom>
              <a:avLst/>
              <a:gdLst>
                <a:gd name="T0" fmla="*/ 2147483647 w 162"/>
                <a:gd name="T1" fmla="*/ 2147483647 h 108"/>
                <a:gd name="T2" fmla="*/ 2147483647 w 162"/>
                <a:gd name="T3" fmla="*/ 2147483647 h 108"/>
                <a:gd name="T4" fmla="*/ 2147483647 w 162"/>
                <a:gd name="T5" fmla="*/ 2147483647 h 108"/>
                <a:gd name="T6" fmla="*/ 2147483647 w 162"/>
                <a:gd name="T7" fmla="*/ 2147483647 h 108"/>
                <a:gd name="T8" fmla="*/ 2147483647 w 162"/>
                <a:gd name="T9" fmla="*/ 0 h 108"/>
                <a:gd name="T10" fmla="*/ 2147483647 w 162"/>
                <a:gd name="T11" fmla="*/ 0 h 108"/>
                <a:gd name="T12" fmla="*/ 2147483647 w 162"/>
                <a:gd name="T13" fmla="*/ 0 h 108"/>
                <a:gd name="T14" fmla="*/ 2147483647 w 162"/>
                <a:gd name="T15" fmla="*/ 2147483647 h 108"/>
                <a:gd name="T16" fmla="*/ 2147483647 w 162"/>
                <a:gd name="T17" fmla="*/ 2147483647 h 108"/>
                <a:gd name="T18" fmla="*/ 2147483647 w 162"/>
                <a:gd name="T19" fmla="*/ 2147483647 h 108"/>
                <a:gd name="T20" fmla="*/ 2147483647 w 162"/>
                <a:gd name="T21" fmla="*/ 2147483647 h 108"/>
                <a:gd name="T22" fmla="*/ 2147483647 w 162"/>
                <a:gd name="T23" fmla="*/ 2147483647 h 108"/>
                <a:gd name="T24" fmla="*/ 2147483647 w 162"/>
                <a:gd name="T25" fmla="*/ 2147483647 h 108"/>
                <a:gd name="T26" fmla="*/ 2147483647 w 162"/>
                <a:gd name="T27" fmla="*/ 2147483647 h 108"/>
                <a:gd name="T28" fmla="*/ 2147483647 w 162"/>
                <a:gd name="T29" fmla="*/ 2147483647 h 108"/>
                <a:gd name="T30" fmla="*/ 2147483647 w 162"/>
                <a:gd name="T31" fmla="*/ 2147483647 h 108"/>
                <a:gd name="T32" fmla="*/ 2147483647 w 162"/>
                <a:gd name="T33" fmla="*/ 2147483647 h 108"/>
                <a:gd name="T34" fmla="*/ 2147483647 w 162"/>
                <a:gd name="T35" fmla="*/ 2147483647 h 108"/>
                <a:gd name="T36" fmla="*/ 2147483647 w 162"/>
                <a:gd name="T37" fmla="*/ 2147483647 h 108"/>
                <a:gd name="T38" fmla="*/ 2147483647 w 162"/>
                <a:gd name="T39" fmla="*/ 2147483647 h 108"/>
                <a:gd name="T40" fmla="*/ 2147483647 w 162"/>
                <a:gd name="T41" fmla="*/ 2147483647 h 108"/>
                <a:gd name="T42" fmla="*/ 2147483647 w 162"/>
                <a:gd name="T43" fmla="*/ 0 h 108"/>
                <a:gd name="T44" fmla="*/ 2147483647 w 162"/>
                <a:gd name="T45" fmla="*/ 2147483647 h 108"/>
                <a:gd name="T46" fmla="*/ 2147483647 w 162"/>
                <a:gd name="T47" fmla="*/ 2147483647 h 108"/>
                <a:gd name="T48" fmla="*/ 2147483647 w 162"/>
                <a:gd name="T49" fmla="*/ 2147483647 h 108"/>
                <a:gd name="T50" fmla="*/ 0 w 162"/>
                <a:gd name="T51" fmla="*/ 2147483647 h 108"/>
                <a:gd name="T52" fmla="*/ 2147483647 w 162"/>
                <a:gd name="T53" fmla="*/ 2147483647 h 108"/>
                <a:gd name="T54" fmla="*/ 2147483647 w 162"/>
                <a:gd name="T55" fmla="*/ 2147483647 h 108"/>
                <a:gd name="T56" fmla="*/ 2147483647 w 162"/>
                <a:gd name="T57" fmla="*/ 2147483647 h 108"/>
                <a:gd name="T58" fmla="*/ 2147483647 w 162"/>
                <a:gd name="T59" fmla="*/ 2147483647 h 108"/>
                <a:gd name="T60" fmla="*/ 2147483647 w 162"/>
                <a:gd name="T61" fmla="*/ 2147483647 h 108"/>
                <a:gd name="T62" fmla="*/ 2147483647 w 162"/>
                <a:gd name="T63" fmla="*/ 2147483647 h 108"/>
                <a:gd name="T64" fmla="*/ 2147483647 w 162"/>
                <a:gd name="T65" fmla="*/ 2147483647 h 108"/>
                <a:gd name="T66" fmla="*/ 2147483647 w 162"/>
                <a:gd name="T67" fmla="*/ 2147483647 h 108"/>
                <a:gd name="T68" fmla="*/ 2147483647 w 162"/>
                <a:gd name="T69" fmla="*/ 2147483647 h 108"/>
                <a:gd name="T70" fmla="*/ 2147483647 w 162"/>
                <a:gd name="T71" fmla="*/ 2147483647 h 108"/>
                <a:gd name="T72" fmla="*/ 2147483647 w 162"/>
                <a:gd name="T73" fmla="*/ 2147483647 h 108"/>
                <a:gd name="T74" fmla="*/ 2147483647 w 162"/>
                <a:gd name="T75" fmla="*/ 2147483647 h 108"/>
                <a:gd name="T76" fmla="*/ 2147483647 w 162"/>
                <a:gd name="T77" fmla="*/ 2147483647 h 108"/>
                <a:gd name="T78" fmla="*/ 2147483647 w 162"/>
                <a:gd name="T79" fmla="*/ 0 h 108"/>
                <a:gd name="T80" fmla="*/ 2147483647 w 162"/>
                <a:gd name="T81" fmla="*/ 0 h 108"/>
                <a:gd name="T82" fmla="*/ 2147483647 w 162"/>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62" h="108">
                  <a:moveTo>
                    <a:pt x="162" y="54"/>
                  </a:moveTo>
                  <a:lnTo>
                    <a:pt x="160" y="39"/>
                  </a:lnTo>
                  <a:lnTo>
                    <a:pt x="157" y="26"/>
                  </a:lnTo>
                  <a:lnTo>
                    <a:pt x="150" y="13"/>
                  </a:lnTo>
                  <a:lnTo>
                    <a:pt x="142" y="0"/>
                  </a:lnTo>
                  <a:lnTo>
                    <a:pt x="137" y="0"/>
                  </a:lnTo>
                  <a:lnTo>
                    <a:pt x="134" y="0"/>
                  </a:lnTo>
                  <a:lnTo>
                    <a:pt x="144" y="10"/>
                  </a:lnTo>
                  <a:lnTo>
                    <a:pt x="150" y="23"/>
                  </a:lnTo>
                  <a:lnTo>
                    <a:pt x="155" y="39"/>
                  </a:lnTo>
                  <a:lnTo>
                    <a:pt x="157" y="54"/>
                  </a:lnTo>
                  <a:lnTo>
                    <a:pt x="155" y="70"/>
                  </a:lnTo>
                  <a:lnTo>
                    <a:pt x="150" y="82"/>
                  </a:lnTo>
                  <a:lnTo>
                    <a:pt x="144" y="95"/>
                  </a:lnTo>
                  <a:lnTo>
                    <a:pt x="134" y="108"/>
                  </a:lnTo>
                  <a:lnTo>
                    <a:pt x="137" y="108"/>
                  </a:lnTo>
                  <a:lnTo>
                    <a:pt x="142" y="108"/>
                  </a:lnTo>
                  <a:lnTo>
                    <a:pt x="150" y="95"/>
                  </a:lnTo>
                  <a:lnTo>
                    <a:pt x="157" y="82"/>
                  </a:lnTo>
                  <a:lnTo>
                    <a:pt x="160" y="70"/>
                  </a:lnTo>
                  <a:lnTo>
                    <a:pt x="162" y="54"/>
                  </a:lnTo>
                  <a:close/>
                  <a:moveTo>
                    <a:pt x="21" y="0"/>
                  </a:moveTo>
                  <a:lnTo>
                    <a:pt x="13" y="13"/>
                  </a:lnTo>
                  <a:lnTo>
                    <a:pt x="8" y="26"/>
                  </a:lnTo>
                  <a:lnTo>
                    <a:pt x="2" y="39"/>
                  </a:lnTo>
                  <a:lnTo>
                    <a:pt x="0" y="54"/>
                  </a:lnTo>
                  <a:lnTo>
                    <a:pt x="2" y="70"/>
                  </a:lnTo>
                  <a:lnTo>
                    <a:pt x="8" y="82"/>
                  </a:lnTo>
                  <a:lnTo>
                    <a:pt x="13" y="95"/>
                  </a:lnTo>
                  <a:lnTo>
                    <a:pt x="21" y="108"/>
                  </a:lnTo>
                  <a:lnTo>
                    <a:pt x="26" y="108"/>
                  </a:lnTo>
                  <a:lnTo>
                    <a:pt x="28" y="108"/>
                  </a:lnTo>
                  <a:lnTo>
                    <a:pt x="21" y="95"/>
                  </a:lnTo>
                  <a:lnTo>
                    <a:pt x="13" y="82"/>
                  </a:lnTo>
                  <a:lnTo>
                    <a:pt x="8" y="70"/>
                  </a:lnTo>
                  <a:lnTo>
                    <a:pt x="5" y="54"/>
                  </a:lnTo>
                  <a:lnTo>
                    <a:pt x="8" y="39"/>
                  </a:lnTo>
                  <a:lnTo>
                    <a:pt x="13" y="23"/>
                  </a:lnTo>
                  <a:lnTo>
                    <a:pt x="21" y="10"/>
                  </a:lnTo>
                  <a:lnTo>
                    <a:pt x="28" y="0"/>
                  </a:lnTo>
                  <a:lnTo>
                    <a:pt x="26" y="0"/>
                  </a:lnTo>
                  <a:lnTo>
                    <a:pt x="21" y="0"/>
                  </a:lnTo>
                  <a:close/>
                </a:path>
              </a:pathLst>
            </a:custGeom>
            <a:solidFill>
              <a:srgbClr val="B7B6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0" name="Freeform 1025"/>
            <p:cNvSpPr>
              <a:spLocks noEditPoints="1"/>
            </p:cNvSpPr>
            <p:nvPr/>
          </p:nvSpPr>
          <p:spPr bwMode="auto">
            <a:xfrm>
              <a:off x="1675" y="1393"/>
              <a:ext cx="158" cy="108"/>
            </a:xfrm>
            <a:custGeom>
              <a:avLst/>
              <a:gdLst>
                <a:gd name="T0" fmla="*/ 2147483647 w 158"/>
                <a:gd name="T1" fmla="*/ 2147483647 h 108"/>
                <a:gd name="T2" fmla="*/ 2147483647 w 158"/>
                <a:gd name="T3" fmla="*/ 2147483647 h 108"/>
                <a:gd name="T4" fmla="*/ 2147483647 w 158"/>
                <a:gd name="T5" fmla="*/ 2147483647 h 108"/>
                <a:gd name="T6" fmla="*/ 2147483647 w 158"/>
                <a:gd name="T7" fmla="*/ 2147483647 h 108"/>
                <a:gd name="T8" fmla="*/ 2147483647 w 158"/>
                <a:gd name="T9" fmla="*/ 0 h 108"/>
                <a:gd name="T10" fmla="*/ 2147483647 w 158"/>
                <a:gd name="T11" fmla="*/ 0 h 108"/>
                <a:gd name="T12" fmla="*/ 2147483647 w 158"/>
                <a:gd name="T13" fmla="*/ 0 h 108"/>
                <a:gd name="T14" fmla="*/ 2147483647 w 158"/>
                <a:gd name="T15" fmla="*/ 2147483647 h 108"/>
                <a:gd name="T16" fmla="*/ 2147483647 w 158"/>
                <a:gd name="T17" fmla="*/ 2147483647 h 108"/>
                <a:gd name="T18" fmla="*/ 2147483647 w 158"/>
                <a:gd name="T19" fmla="*/ 2147483647 h 108"/>
                <a:gd name="T20" fmla="*/ 2147483647 w 158"/>
                <a:gd name="T21" fmla="*/ 2147483647 h 108"/>
                <a:gd name="T22" fmla="*/ 2147483647 w 158"/>
                <a:gd name="T23" fmla="*/ 2147483647 h 108"/>
                <a:gd name="T24" fmla="*/ 2147483647 w 158"/>
                <a:gd name="T25" fmla="*/ 2147483647 h 108"/>
                <a:gd name="T26" fmla="*/ 2147483647 w 158"/>
                <a:gd name="T27" fmla="*/ 2147483647 h 108"/>
                <a:gd name="T28" fmla="*/ 2147483647 w 158"/>
                <a:gd name="T29" fmla="*/ 2147483647 h 108"/>
                <a:gd name="T30" fmla="*/ 2147483647 w 158"/>
                <a:gd name="T31" fmla="*/ 2147483647 h 108"/>
                <a:gd name="T32" fmla="*/ 2147483647 w 158"/>
                <a:gd name="T33" fmla="*/ 2147483647 h 108"/>
                <a:gd name="T34" fmla="*/ 2147483647 w 158"/>
                <a:gd name="T35" fmla="*/ 2147483647 h 108"/>
                <a:gd name="T36" fmla="*/ 2147483647 w 158"/>
                <a:gd name="T37" fmla="*/ 2147483647 h 108"/>
                <a:gd name="T38" fmla="*/ 2147483647 w 158"/>
                <a:gd name="T39" fmla="*/ 2147483647 h 108"/>
                <a:gd name="T40" fmla="*/ 2147483647 w 158"/>
                <a:gd name="T41" fmla="*/ 2147483647 h 108"/>
                <a:gd name="T42" fmla="*/ 2147483647 w 158"/>
                <a:gd name="T43" fmla="*/ 0 h 108"/>
                <a:gd name="T44" fmla="*/ 2147483647 w 158"/>
                <a:gd name="T45" fmla="*/ 2147483647 h 108"/>
                <a:gd name="T46" fmla="*/ 2147483647 w 158"/>
                <a:gd name="T47" fmla="*/ 2147483647 h 108"/>
                <a:gd name="T48" fmla="*/ 2147483647 w 158"/>
                <a:gd name="T49" fmla="*/ 2147483647 h 108"/>
                <a:gd name="T50" fmla="*/ 0 w 158"/>
                <a:gd name="T51" fmla="*/ 2147483647 h 108"/>
                <a:gd name="T52" fmla="*/ 2147483647 w 158"/>
                <a:gd name="T53" fmla="*/ 2147483647 h 108"/>
                <a:gd name="T54" fmla="*/ 2147483647 w 158"/>
                <a:gd name="T55" fmla="*/ 2147483647 h 108"/>
                <a:gd name="T56" fmla="*/ 2147483647 w 158"/>
                <a:gd name="T57" fmla="*/ 2147483647 h 108"/>
                <a:gd name="T58" fmla="*/ 2147483647 w 158"/>
                <a:gd name="T59" fmla="*/ 2147483647 h 108"/>
                <a:gd name="T60" fmla="*/ 2147483647 w 158"/>
                <a:gd name="T61" fmla="*/ 2147483647 h 108"/>
                <a:gd name="T62" fmla="*/ 2147483647 w 158"/>
                <a:gd name="T63" fmla="*/ 2147483647 h 108"/>
                <a:gd name="T64" fmla="*/ 2147483647 w 158"/>
                <a:gd name="T65" fmla="*/ 2147483647 h 108"/>
                <a:gd name="T66" fmla="*/ 2147483647 w 158"/>
                <a:gd name="T67" fmla="*/ 2147483647 h 108"/>
                <a:gd name="T68" fmla="*/ 2147483647 w 158"/>
                <a:gd name="T69" fmla="*/ 2147483647 h 108"/>
                <a:gd name="T70" fmla="*/ 2147483647 w 158"/>
                <a:gd name="T71" fmla="*/ 2147483647 h 108"/>
                <a:gd name="T72" fmla="*/ 2147483647 w 158"/>
                <a:gd name="T73" fmla="*/ 2147483647 h 108"/>
                <a:gd name="T74" fmla="*/ 2147483647 w 158"/>
                <a:gd name="T75" fmla="*/ 2147483647 h 108"/>
                <a:gd name="T76" fmla="*/ 2147483647 w 158"/>
                <a:gd name="T77" fmla="*/ 2147483647 h 108"/>
                <a:gd name="T78" fmla="*/ 2147483647 w 158"/>
                <a:gd name="T79" fmla="*/ 0 h 108"/>
                <a:gd name="T80" fmla="*/ 2147483647 w 158"/>
                <a:gd name="T81" fmla="*/ 0 h 108"/>
                <a:gd name="T82" fmla="*/ 2147483647 w 158"/>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8" h="108">
                  <a:moveTo>
                    <a:pt x="158" y="54"/>
                  </a:moveTo>
                  <a:lnTo>
                    <a:pt x="155" y="39"/>
                  </a:lnTo>
                  <a:lnTo>
                    <a:pt x="150" y="23"/>
                  </a:lnTo>
                  <a:lnTo>
                    <a:pt x="145" y="10"/>
                  </a:lnTo>
                  <a:lnTo>
                    <a:pt x="135" y="0"/>
                  </a:lnTo>
                  <a:lnTo>
                    <a:pt x="132" y="0"/>
                  </a:lnTo>
                  <a:lnTo>
                    <a:pt x="127" y="0"/>
                  </a:lnTo>
                  <a:lnTo>
                    <a:pt x="137" y="10"/>
                  </a:lnTo>
                  <a:lnTo>
                    <a:pt x="145" y="23"/>
                  </a:lnTo>
                  <a:lnTo>
                    <a:pt x="150" y="39"/>
                  </a:lnTo>
                  <a:lnTo>
                    <a:pt x="153" y="54"/>
                  </a:lnTo>
                  <a:lnTo>
                    <a:pt x="150" y="70"/>
                  </a:lnTo>
                  <a:lnTo>
                    <a:pt x="145" y="85"/>
                  </a:lnTo>
                  <a:lnTo>
                    <a:pt x="137" y="98"/>
                  </a:lnTo>
                  <a:lnTo>
                    <a:pt x="127" y="108"/>
                  </a:lnTo>
                  <a:lnTo>
                    <a:pt x="132" y="108"/>
                  </a:lnTo>
                  <a:lnTo>
                    <a:pt x="135" y="108"/>
                  </a:lnTo>
                  <a:lnTo>
                    <a:pt x="145" y="95"/>
                  </a:lnTo>
                  <a:lnTo>
                    <a:pt x="150" y="82"/>
                  </a:lnTo>
                  <a:lnTo>
                    <a:pt x="155" y="70"/>
                  </a:lnTo>
                  <a:lnTo>
                    <a:pt x="158" y="54"/>
                  </a:lnTo>
                  <a:close/>
                  <a:moveTo>
                    <a:pt x="24" y="0"/>
                  </a:moveTo>
                  <a:lnTo>
                    <a:pt x="13" y="10"/>
                  </a:lnTo>
                  <a:lnTo>
                    <a:pt x="8" y="23"/>
                  </a:lnTo>
                  <a:lnTo>
                    <a:pt x="3" y="39"/>
                  </a:lnTo>
                  <a:lnTo>
                    <a:pt x="0" y="54"/>
                  </a:lnTo>
                  <a:lnTo>
                    <a:pt x="3" y="70"/>
                  </a:lnTo>
                  <a:lnTo>
                    <a:pt x="8" y="82"/>
                  </a:lnTo>
                  <a:lnTo>
                    <a:pt x="13" y="95"/>
                  </a:lnTo>
                  <a:lnTo>
                    <a:pt x="24" y="108"/>
                  </a:lnTo>
                  <a:lnTo>
                    <a:pt x="26" y="108"/>
                  </a:lnTo>
                  <a:lnTo>
                    <a:pt x="31" y="108"/>
                  </a:lnTo>
                  <a:lnTo>
                    <a:pt x="21" y="98"/>
                  </a:lnTo>
                  <a:lnTo>
                    <a:pt x="13" y="85"/>
                  </a:lnTo>
                  <a:lnTo>
                    <a:pt x="8" y="70"/>
                  </a:lnTo>
                  <a:lnTo>
                    <a:pt x="6" y="54"/>
                  </a:lnTo>
                  <a:lnTo>
                    <a:pt x="8" y="39"/>
                  </a:lnTo>
                  <a:lnTo>
                    <a:pt x="13" y="23"/>
                  </a:lnTo>
                  <a:lnTo>
                    <a:pt x="21" y="10"/>
                  </a:lnTo>
                  <a:lnTo>
                    <a:pt x="31" y="0"/>
                  </a:lnTo>
                  <a:lnTo>
                    <a:pt x="26" y="0"/>
                  </a:lnTo>
                  <a:lnTo>
                    <a:pt x="24" y="0"/>
                  </a:lnTo>
                  <a:close/>
                </a:path>
              </a:pathLst>
            </a:custGeom>
            <a:solidFill>
              <a:srgbClr val="B8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1" name="Freeform 1026"/>
            <p:cNvSpPr>
              <a:spLocks noEditPoints="1"/>
            </p:cNvSpPr>
            <p:nvPr/>
          </p:nvSpPr>
          <p:spPr bwMode="auto">
            <a:xfrm>
              <a:off x="1678" y="1393"/>
              <a:ext cx="152" cy="108"/>
            </a:xfrm>
            <a:custGeom>
              <a:avLst/>
              <a:gdLst>
                <a:gd name="T0" fmla="*/ 2147483647 w 152"/>
                <a:gd name="T1" fmla="*/ 2147483647 h 108"/>
                <a:gd name="T2" fmla="*/ 2147483647 w 152"/>
                <a:gd name="T3" fmla="*/ 2147483647 h 108"/>
                <a:gd name="T4" fmla="*/ 2147483647 w 152"/>
                <a:gd name="T5" fmla="*/ 2147483647 h 108"/>
                <a:gd name="T6" fmla="*/ 2147483647 w 152"/>
                <a:gd name="T7" fmla="*/ 2147483647 h 108"/>
                <a:gd name="T8" fmla="*/ 2147483647 w 152"/>
                <a:gd name="T9" fmla="*/ 0 h 108"/>
                <a:gd name="T10" fmla="*/ 2147483647 w 152"/>
                <a:gd name="T11" fmla="*/ 0 h 108"/>
                <a:gd name="T12" fmla="*/ 2147483647 w 152"/>
                <a:gd name="T13" fmla="*/ 0 h 108"/>
                <a:gd name="T14" fmla="*/ 2147483647 w 152"/>
                <a:gd name="T15" fmla="*/ 2147483647 h 108"/>
                <a:gd name="T16" fmla="*/ 2147483647 w 152"/>
                <a:gd name="T17" fmla="*/ 2147483647 h 108"/>
                <a:gd name="T18" fmla="*/ 2147483647 w 152"/>
                <a:gd name="T19" fmla="*/ 2147483647 h 108"/>
                <a:gd name="T20" fmla="*/ 2147483647 w 152"/>
                <a:gd name="T21" fmla="*/ 2147483647 h 108"/>
                <a:gd name="T22" fmla="*/ 2147483647 w 152"/>
                <a:gd name="T23" fmla="*/ 2147483647 h 108"/>
                <a:gd name="T24" fmla="*/ 2147483647 w 152"/>
                <a:gd name="T25" fmla="*/ 2147483647 h 108"/>
                <a:gd name="T26" fmla="*/ 2147483647 w 152"/>
                <a:gd name="T27" fmla="*/ 2147483647 h 108"/>
                <a:gd name="T28" fmla="*/ 2147483647 w 152"/>
                <a:gd name="T29" fmla="*/ 2147483647 h 108"/>
                <a:gd name="T30" fmla="*/ 2147483647 w 152"/>
                <a:gd name="T31" fmla="*/ 2147483647 h 108"/>
                <a:gd name="T32" fmla="*/ 2147483647 w 152"/>
                <a:gd name="T33" fmla="*/ 2147483647 h 108"/>
                <a:gd name="T34" fmla="*/ 2147483647 w 152"/>
                <a:gd name="T35" fmla="*/ 2147483647 h 108"/>
                <a:gd name="T36" fmla="*/ 2147483647 w 152"/>
                <a:gd name="T37" fmla="*/ 2147483647 h 108"/>
                <a:gd name="T38" fmla="*/ 2147483647 w 152"/>
                <a:gd name="T39" fmla="*/ 2147483647 h 108"/>
                <a:gd name="T40" fmla="*/ 2147483647 w 152"/>
                <a:gd name="T41" fmla="*/ 2147483647 h 108"/>
                <a:gd name="T42" fmla="*/ 2147483647 w 152"/>
                <a:gd name="T43" fmla="*/ 0 h 108"/>
                <a:gd name="T44" fmla="*/ 2147483647 w 152"/>
                <a:gd name="T45" fmla="*/ 2147483647 h 108"/>
                <a:gd name="T46" fmla="*/ 2147483647 w 152"/>
                <a:gd name="T47" fmla="*/ 2147483647 h 108"/>
                <a:gd name="T48" fmla="*/ 2147483647 w 152"/>
                <a:gd name="T49" fmla="*/ 2147483647 h 108"/>
                <a:gd name="T50" fmla="*/ 0 w 152"/>
                <a:gd name="T51" fmla="*/ 2147483647 h 108"/>
                <a:gd name="T52" fmla="*/ 2147483647 w 152"/>
                <a:gd name="T53" fmla="*/ 2147483647 h 108"/>
                <a:gd name="T54" fmla="*/ 2147483647 w 152"/>
                <a:gd name="T55" fmla="*/ 2147483647 h 108"/>
                <a:gd name="T56" fmla="*/ 2147483647 w 152"/>
                <a:gd name="T57" fmla="*/ 2147483647 h 108"/>
                <a:gd name="T58" fmla="*/ 2147483647 w 152"/>
                <a:gd name="T59" fmla="*/ 2147483647 h 108"/>
                <a:gd name="T60" fmla="*/ 2147483647 w 152"/>
                <a:gd name="T61" fmla="*/ 2147483647 h 108"/>
                <a:gd name="T62" fmla="*/ 2147483647 w 152"/>
                <a:gd name="T63" fmla="*/ 2147483647 h 108"/>
                <a:gd name="T64" fmla="*/ 2147483647 w 152"/>
                <a:gd name="T65" fmla="*/ 2147483647 h 108"/>
                <a:gd name="T66" fmla="*/ 2147483647 w 152"/>
                <a:gd name="T67" fmla="*/ 2147483647 h 108"/>
                <a:gd name="T68" fmla="*/ 2147483647 w 152"/>
                <a:gd name="T69" fmla="*/ 2147483647 h 108"/>
                <a:gd name="T70" fmla="*/ 2147483647 w 152"/>
                <a:gd name="T71" fmla="*/ 2147483647 h 108"/>
                <a:gd name="T72" fmla="*/ 2147483647 w 152"/>
                <a:gd name="T73" fmla="*/ 2147483647 h 108"/>
                <a:gd name="T74" fmla="*/ 2147483647 w 152"/>
                <a:gd name="T75" fmla="*/ 2147483647 h 108"/>
                <a:gd name="T76" fmla="*/ 2147483647 w 152"/>
                <a:gd name="T77" fmla="*/ 2147483647 h 108"/>
                <a:gd name="T78" fmla="*/ 2147483647 w 152"/>
                <a:gd name="T79" fmla="*/ 0 h 108"/>
                <a:gd name="T80" fmla="*/ 2147483647 w 152"/>
                <a:gd name="T81" fmla="*/ 0 h 108"/>
                <a:gd name="T82" fmla="*/ 2147483647 w 152"/>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52" h="108">
                  <a:moveTo>
                    <a:pt x="152" y="54"/>
                  </a:moveTo>
                  <a:lnTo>
                    <a:pt x="150" y="39"/>
                  </a:lnTo>
                  <a:lnTo>
                    <a:pt x="145" y="23"/>
                  </a:lnTo>
                  <a:lnTo>
                    <a:pt x="139" y="10"/>
                  </a:lnTo>
                  <a:lnTo>
                    <a:pt x="129" y="0"/>
                  </a:lnTo>
                  <a:lnTo>
                    <a:pt x="124" y="0"/>
                  </a:lnTo>
                  <a:lnTo>
                    <a:pt x="121" y="0"/>
                  </a:lnTo>
                  <a:lnTo>
                    <a:pt x="132" y="10"/>
                  </a:lnTo>
                  <a:lnTo>
                    <a:pt x="139" y="23"/>
                  </a:lnTo>
                  <a:lnTo>
                    <a:pt x="145" y="39"/>
                  </a:lnTo>
                  <a:lnTo>
                    <a:pt x="147" y="54"/>
                  </a:lnTo>
                  <a:lnTo>
                    <a:pt x="145" y="70"/>
                  </a:lnTo>
                  <a:lnTo>
                    <a:pt x="139" y="85"/>
                  </a:lnTo>
                  <a:lnTo>
                    <a:pt x="132" y="98"/>
                  </a:lnTo>
                  <a:lnTo>
                    <a:pt x="121" y="108"/>
                  </a:lnTo>
                  <a:lnTo>
                    <a:pt x="124" y="108"/>
                  </a:lnTo>
                  <a:lnTo>
                    <a:pt x="129" y="108"/>
                  </a:lnTo>
                  <a:lnTo>
                    <a:pt x="139" y="95"/>
                  </a:lnTo>
                  <a:lnTo>
                    <a:pt x="145" y="82"/>
                  </a:lnTo>
                  <a:lnTo>
                    <a:pt x="150" y="70"/>
                  </a:lnTo>
                  <a:lnTo>
                    <a:pt x="152" y="54"/>
                  </a:lnTo>
                  <a:close/>
                  <a:moveTo>
                    <a:pt x="23" y="0"/>
                  </a:moveTo>
                  <a:lnTo>
                    <a:pt x="16" y="10"/>
                  </a:lnTo>
                  <a:lnTo>
                    <a:pt x="8" y="23"/>
                  </a:lnTo>
                  <a:lnTo>
                    <a:pt x="3" y="39"/>
                  </a:lnTo>
                  <a:lnTo>
                    <a:pt x="0" y="54"/>
                  </a:lnTo>
                  <a:lnTo>
                    <a:pt x="3" y="70"/>
                  </a:lnTo>
                  <a:lnTo>
                    <a:pt x="8" y="82"/>
                  </a:lnTo>
                  <a:lnTo>
                    <a:pt x="16" y="95"/>
                  </a:lnTo>
                  <a:lnTo>
                    <a:pt x="23" y="108"/>
                  </a:lnTo>
                  <a:lnTo>
                    <a:pt x="28" y="108"/>
                  </a:lnTo>
                  <a:lnTo>
                    <a:pt x="31" y="108"/>
                  </a:lnTo>
                  <a:lnTo>
                    <a:pt x="21" y="98"/>
                  </a:lnTo>
                  <a:lnTo>
                    <a:pt x="13" y="85"/>
                  </a:lnTo>
                  <a:lnTo>
                    <a:pt x="8" y="70"/>
                  </a:lnTo>
                  <a:lnTo>
                    <a:pt x="5" y="54"/>
                  </a:lnTo>
                  <a:lnTo>
                    <a:pt x="8" y="39"/>
                  </a:lnTo>
                  <a:lnTo>
                    <a:pt x="13" y="23"/>
                  </a:lnTo>
                  <a:lnTo>
                    <a:pt x="21" y="10"/>
                  </a:lnTo>
                  <a:lnTo>
                    <a:pt x="31" y="0"/>
                  </a:lnTo>
                  <a:lnTo>
                    <a:pt x="28" y="0"/>
                  </a:lnTo>
                  <a:lnTo>
                    <a:pt x="23" y="0"/>
                  </a:lnTo>
                  <a:close/>
                </a:path>
              </a:pathLst>
            </a:custGeom>
            <a:solidFill>
              <a:srgbClr val="B8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2" name="Freeform 1027"/>
            <p:cNvSpPr>
              <a:spLocks noEditPoints="1"/>
            </p:cNvSpPr>
            <p:nvPr/>
          </p:nvSpPr>
          <p:spPr bwMode="auto">
            <a:xfrm>
              <a:off x="1681" y="1393"/>
              <a:ext cx="147" cy="108"/>
            </a:xfrm>
            <a:custGeom>
              <a:avLst/>
              <a:gdLst>
                <a:gd name="T0" fmla="*/ 2147483647 w 147"/>
                <a:gd name="T1" fmla="*/ 2147483647 h 108"/>
                <a:gd name="T2" fmla="*/ 2147483647 w 147"/>
                <a:gd name="T3" fmla="*/ 2147483647 h 108"/>
                <a:gd name="T4" fmla="*/ 2147483647 w 147"/>
                <a:gd name="T5" fmla="*/ 2147483647 h 108"/>
                <a:gd name="T6" fmla="*/ 2147483647 w 147"/>
                <a:gd name="T7" fmla="*/ 2147483647 h 108"/>
                <a:gd name="T8" fmla="*/ 2147483647 w 147"/>
                <a:gd name="T9" fmla="*/ 0 h 108"/>
                <a:gd name="T10" fmla="*/ 2147483647 w 147"/>
                <a:gd name="T11" fmla="*/ 0 h 108"/>
                <a:gd name="T12" fmla="*/ 2147483647 w 147"/>
                <a:gd name="T13" fmla="*/ 0 h 108"/>
                <a:gd name="T14" fmla="*/ 2147483647 w 147"/>
                <a:gd name="T15" fmla="*/ 2147483647 h 108"/>
                <a:gd name="T16" fmla="*/ 2147483647 w 147"/>
                <a:gd name="T17" fmla="*/ 2147483647 h 108"/>
                <a:gd name="T18" fmla="*/ 2147483647 w 147"/>
                <a:gd name="T19" fmla="*/ 2147483647 h 108"/>
                <a:gd name="T20" fmla="*/ 2147483647 w 147"/>
                <a:gd name="T21" fmla="*/ 2147483647 h 108"/>
                <a:gd name="T22" fmla="*/ 2147483647 w 147"/>
                <a:gd name="T23" fmla="*/ 2147483647 h 108"/>
                <a:gd name="T24" fmla="*/ 2147483647 w 147"/>
                <a:gd name="T25" fmla="*/ 2147483647 h 108"/>
                <a:gd name="T26" fmla="*/ 2147483647 w 147"/>
                <a:gd name="T27" fmla="*/ 2147483647 h 108"/>
                <a:gd name="T28" fmla="*/ 2147483647 w 147"/>
                <a:gd name="T29" fmla="*/ 2147483647 h 108"/>
                <a:gd name="T30" fmla="*/ 2147483647 w 147"/>
                <a:gd name="T31" fmla="*/ 2147483647 h 108"/>
                <a:gd name="T32" fmla="*/ 2147483647 w 147"/>
                <a:gd name="T33" fmla="*/ 2147483647 h 108"/>
                <a:gd name="T34" fmla="*/ 2147483647 w 147"/>
                <a:gd name="T35" fmla="*/ 2147483647 h 108"/>
                <a:gd name="T36" fmla="*/ 2147483647 w 147"/>
                <a:gd name="T37" fmla="*/ 2147483647 h 108"/>
                <a:gd name="T38" fmla="*/ 2147483647 w 147"/>
                <a:gd name="T39" fmla="*/ 2147483647 h 108"/>
                <a:gd name="T40" fmla="*/ 2147483647 w 147"/>
                <a:gd name="T41" fmla="*/ 2147483647 h 108"/>
                <a:gd name="T42" fmla="*/ 2147483647 w 147"/>
                <a:gd name="T43" fmla="*/ 0 h 108"/>
                <a:gd name="T44" fmla="*/ 2147483647 w 147"/>
                <a:gd name="T45" fmla="*/ 2147483647 h 108"/>
                <a:gd name="T46" fmla="*/ 2147483647 w 147"/>
                <a:gd name="T47" fmla="*/ 2147483647 h 108"/>
                <a:gd name="T48" fmla="*/ 2147483647 w 147"/>
                <a:gd name="T49" fmla="*/ 2147483647 h 108"/>
                <a:gd name="T50" fmla="*/ 0 w 147"/>
                <a:gd name="T51" fmla="*/ 2147483647 h 108"/>
                <a:gd name="T52" fmla="*/ 2147483647 w 147"/>
                <a:gd name="T53" fmla="*/ 2147483647 h 108"/>
                <a:gd name="T54" fmla="*/ 2147483647 w 147"/>
                <a:gd name="T55" fmla="*/ 2147483647 h 108"/>
                <a:gd name="T56" fmla="*/ 2147483647 w 147"/>
                <a:gd name="T57" fmla="*/ 2147483647 h 108"/>
                <a:gd name="T58" fmla="*/ 2147483647 w 147"/>
                <a:gd name="T59" fmla="*/ 2147483647 h 108"/>
                <a:gd name="T60" fmla="*/ 2147483647 w 147"/>
                <a:gd name="T61" fmla="*/ 2147483647 h 108"/>
                <a:gd name="T62" fmla="*/ 2147483647 w 147"/>
                <a:gd name="T63" fmla="*/ 2147483647 h 108"/>
                <a:gd name="T64" fmla="*/ 2147483647 w 147"/>
                <a:gd name="T65" fmla="*/ 2147483647 h 108"/>
                <a:gd name="T66" fmla="*/ 2147483647 w 147"/>
                <a:gd name="T67" fmla="*/ 2147483647 h 108"/>
                <a:gd name="T68" fmla="*/ 2147483647 w 147"/>
                <a:gd name="T69" fmla="*/ 2147483647 h 108"/>
                <a:gd name="T70" fmla="*/ 2147483647 w 147"/>
                <a:gd name="T71" fmla="*/ 2147483647 h 108"/>
                <a:gd name="T72" fmla="*/ 2147483647 w 147"/>
                <a:gd name="T73" fmla="*/ 2147483647 h 108"/>
                <a:gd name="T74" fmla="*/ 2147483647 w 147"/>
                <a:gd name="T75" fmla="*/ 2147483647 h 108"/>
                <a:gd name="T76" fmla="*/ 2147483647 w 147"/>
                <a:gd name="T77" fmla="*/ 2147483647 h 108"/>
                <a:gd name="T78" fmla="*/ 2147483647 w 147"/>
                <a:gd name="T79" fmla="*/ 0 h 108"/>
                <a:gd name="T80" fmla="*/ 2147483647 w 147"/>
                <a:gd name="T81" fmla="*/ 0 h 108"/>
                <a:gd name="T82" fmla="*/ 2147483647 w 147"/>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7" h="108">
                  <a:moveTo>
                    <a:pt x="147" y="54"/>
                  </a:moveTo>
                  <a:lnTo>
                    <a:pt x="144" y="39"/>
                  </a:lnTo>
                  <a:lnTo>
                    <a:pt x="139" y="23"/>
                  </a:lnTo>
                  <a:lnTo>
                    <a:pt x="131" y="10"/>
                  </a:lnTo>
                  <a:lnTo>
                    <a:pt x="121" y="0"/>
                  </a:lnTo>
                  <a:lnTo>
                    <a:pt x="118" y="0"/>
                  </a:lnTo>
                  <a:lnTo>
                    <a:pt x="113" y="0"/>
                  </a:lnTo>
                  <a:lnTo>
                    <a:pt x="124" y="10"/>
                  </a:lnTo>
                  <a:lnTo>
                    <a:pt x="134" y="23"/>
                  </a:lnTo>
                  <a:lnTo>
                    <a:pt x="139" y="39"/>
                  </a:lnTo>
                  <a:lnTo>
                    <a:pt x="142" y="54"/>
                  </a:lnTo>
                  <a:lnTo>
                    <a:pt x="139" y="70"/>
                  </a:lnTo>
                  <a:lnTo>
                    <a:pt x="134" y="85"/>
                  </a:lnTo>
                  <a:lnTo>
                    <a:pt x="124" y="98"/>
                  </a:lnTo>
                  <a:lnTo>
                    <a:pt x="113" y="108"/>
                  </a:lnTo>
                  <a:lnTo>
                    <a:pt x="118" y="108"/>
                  </a:lnTo>
                  <a:lnTo>
                    <a:pt x="121" y="108"/>
                  </a:lnTo>
                  <a:lnTo>
                    <a:pt x="131" y="98"/>
                  </a:lnTo>
                  <a:lnTo>
                    <a:pt x="139" y="85"/>
                  </a:lnTo>
                  <a:lnTo>
                    <a:pt x="144" y="70"/>
                  </a:lnTo>
                  <a:lnTo>
                    <a:pt x="147" y="54"/>
                  </a:lnTo>
                  <a:close/>
                  <a:moveTo>
                    <a:pt x="25" y="0"/>
                  </a:moveTo>
                  <a:lnTo>
                    <a:pt x="15" y="10"/>
                  </a:lnTo>
                  <a:lnTo>
                    <a:pt x="7" y="23"/>
                  </a:lnTo>
                  <a:lnTo>
                    <a:pt x="2" y="39"/>
                  </a:lnTo>
                  <a:lnTo>
                    <a:pt x="0" y="54"/>
                  </a:lnTo>
                  <a:lnTo>
                    <a:pt x="2" y="70"/>
                  </a:lnTo>
                  <a:lnTo>
                    <a:pt x="7" y="85"/>
                  </a:lnTo>
                  <a:lnTo>
                    <a:pt x="15" y="98"/>
                  </a:lnTo>
                  <a:lnTo>
                    <a:pt x="25" y="108"/>
                  </a:lnTo>
                  <a:lnTo>
                    <a:pt x="28" y="108"/>
                  </a:lnTo>
                  <a:lnTo>
                    <a:pt x="33" y="108"/>
                  </a:lnTo>
                  <a:lnTo>
                    <a:pt x="23" y="98"/>
                  </a:lnTo>
                  <a:lnTo>
                    <a:pt x="13" y="85"/>
                  </a:lnTo>
                  <a:lnTo>
                    <a:pt x="7" y="70"/>
                  </a:lnTo>
                  <a:lnTo>
                    <a:pt x="5" y="54"/>
                  </a:lnTo>
                  <a:lnTo>
                    <a:pt x="7" y="39"/>
                  </a:lnTo>
                  <a:lnTo>
                    <a:pt x="13" y="23"/>
                  </a:lnTo>
                  <a:lnTo>
                    <a:pt x="23" y="10"/>
                  </a:lnTo>
                  <a:lnTo>
                    <a:pt x="33" y="0"/>
                  </a:lnTo>
                  <a:lnTo>
                    <a:pt x="28" y="0"/>
                  </a:lnTo>
                  <a:lnTo>
                    <a:pt x="25" y="0"/>
                  </a:lnTo>
                  <a:close/>
                </a:path>
              </a:pathLst>
            </a:custGeom>
            <a:solidFill>
              <a:srgbClr val="B8B7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3" name="Freeform 1028"/>
            <p:cNvSpPr>
              <a:spLocks noEditPoints="1"/>
            </p:cNvSpPr>
            <p:nvPr/>
          </p:nvSpPr>
          <p:spPr bwMode="auto">
            <a:xfrm>
              <a:off x="1683" y="1393"/>
              <a:ext cx="142" cy="108"/>
            </a:xfrm>
            <a:custGeom>
              <a:avLst/>
              <a:gdLst>
                <a:gd name="T0" fmla="*/ 2147483647 w 142"/>
                <a:gd name="T1" fmla="*/ 2147483647 h 108"/>
                <a:gd name="T2" fmla="*/ 2147483647 w 142"/>
                <a:gd name="T3" fmla="*/ 2147483647 h 108"/>
                <a:gd name="T4" fmla="*/ 2147483647 w 142"/>
                <a:gd name="T5" fmla="*/ 2147483647 h 108"/>
                <a:gd name="T6" fmla="*/ 2147483647 w 142"/>
                <a:gd name="T7" fmla="*/ 2147483647 h 108"/>
                <a:gd name="T8" fmla="*/ 2147483647 w 142"/>
                <a:gd name="T9" fmla="*/ 0 h 108"/>
                <a:gd name="T10" fmla="*/ 2147483647 w 142"/>
                <a:gd name="T11" fmla="*/ 0 h 108"/>
                <a:gd name="T12" fmla="*/ 2147483647 w 142"/>
                <a:gd name="T13" fmla="*/ 0 h 108"/>
                <a:gd name="T14" fmla="*/ 2147483647 w 142"/>
                <a:gd name="T15" fmla="*/ 2147483647 h 108"/>
                <a:gd name="T16" fmla="*/ 2147483647 w 142"/>
                <a:gd name="T17" fmla="*/ 2147483647 h 108"/>
                <a:gd name="T18" fmla="*/ 2147483647 w 142"/>
                <a:gd name="T19" fmla="*/ 2147483647 h 108"/>
                <a:gd name="T20" fmla="*/ 2147483647 w 142"/>
                <a:gd name="T21" fmla="*/ 2147483647 h 108"/>
                <a:gd name="T22" fmla="*/ 2147483647 w 142"/>
                <a:gd name="T23" fmla="*/ 2147483647 h 108"/>
                <a:gd name="T24" fmla="*/ 2147483647 w 142"/>
                <a:gd name="T25" fmla="*/ 2147483647 h 108"/>
                <a:gd name="T26" fmla="*/ 2147483647 w 142"/>
                <a:gd name="T27" fmla="*/ 2147483647 h 108"/>
                <a:gd name="T28" fmla="*/ 2147483647 w 142"/>
                <a:gd name="T29" fmla="*/ 2147483647 h 108"/>
                <a:gd name="T30" fmla="*/ 2147483647 w 142"/>
                <a:gd name="T31" fmla="*/ 2147483647 h 108"/>
                <a:gd name="T32" fmla="*/ 2147483647 w 142"/>
                <a:gd name="T33" fmla="*/ 2147483647 h 108"/>
                <a:gd name="T34" fmla="*/ 2147483647 w 142"/>
                <a:gd name="T35" fmla="*/ 2147483647 h 108"/>
                <a:gd name="T36" fmla="*/ 2147483647 w 142"/>
                <a:gd name="T37" fmla="*/ 2147483647 h 108"/>
                <a:gd name="T38" fmla="*/ 2147483647 w 142"/>
                <a:gd name="T39" fmla="*/ 2147483647 h 108"/>
                <a:gd name="T40" fmla="*/ 2147483647 w 142"/>
                <a:gd name="T41" fmla="*/ 2147483647 h 108"/>
                <a:gd name="T42" fmla="*/ 2147483647 w 142"/>
                <a:gd name="T43" fmla="*/ 0 h 108"/>
                <a:gd name="T44" fmla="*/ 2147483647 w 142"/>
                <a:gd name="T45" fmla="*/ 2147483647 h 108"/>
                <a:gd name="T46" fmla="*/ 2147483647 w 142"/>
                <a:gd name="T47" fmla="*/ 2147483647 h 108"/>
                <a:gd name="T48" fmla="*/ 2147483647 w 142"/>
                <a:gd name="T49" fmla="*/ 2147483647 h 108"/>
                <a:gd name="T50" fmla="*/ 0 w 142"/>
                <a:gd name="T51" fmla="*/ 2147483647 h 108"/>
                <a:gd name="T52" fmla="*/ 2147483647 w 142"/>
                <a:gd name="T53" fmla="*/ 2147483647 h 108"/>
                <a:gd name="T54" fmla="*/ 2147483647 w 142"/>
                <a:gd name="T55" fmla="*/ 2147483647 h 108"/>
                <a:gd name="T56" fmla="*/ 2147483647 w 142"/>
                <a:gd name="T57" fmla="*/ 2147483647 h 108"/>
                <a:gd name="T58" fmla="*/ 2147483647 w 142"/>
                <a:gd name="T59" fmla="*/ 2147483647 h 108"/>
                <a:gd name="T60" fmla="*/ 2147483647 w 142"/>
                <a:gd name="T61" fmla="*/ 2147483647 h 108"/>
                <a:gd name="T62" fmla="*/ 2147483647 w 142"/>
                <a:gd name="T63" fmla="*/ 2147483647 h 108"/>
                <a:gd name="T64" fmla="*/ 2147483647 w 142"/>
                <a:gd name="T65" fmla="*/ 2147483647 h 108"/>
                <a:gd name="T66" fmla="*/ 2147483647 w 142"/>
                <a:gd name="T67" fmla="*/ 2147483647 h 108"/>
                <a:gd name="T68" fmla="*/ 2147483647 w 142"/>
                <a:gd name="T69" fmla="*/ 2147483647 h 108"/>
                <a:gd name="T70" fmla="*/ 2147483647 w 142"/>
                <a:gd name="T71" fmla="*/ 2147483647 h 108"/>
                <a:gd name="T72" fmla="*/ 2147483647 w 142"/>
                <a:gd name="T73" fmla="*/ 2147483647 h 108"/>
                <a:gd name="T74" fmla="*/ 2147483647 w 142"/>
                <a:gd name="T75" fmla="*/ 2147483647 h 108"/>
                <a:gd name="T76" fmla="*/ 2147483647 w 142"/>
                <a:gd name="T77" fmla="*/ 2147483647 h 108"/>
                <a:gd name="T78" fmla="*/ 2147483647 w 142"/>
                <a:gd name="T79" fmla="*/ 0 h 108"/>
                <a:gd name="T80" fmla="*/ 2147483647 w 142"/>
                <a:gd name="T81" fmla="*/ 0 h 108"/>
                <a:gd name="T82" fmla="*/ 2147483647 w 142"/>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2" h="108">
                  <a:moveTo>
                    <a:pt x="142" y="54"/>
                  </a:moveTo>
                  <a:lnTo>
                    <a:pt x="140" y="39"/>
                  </a:lnTo>
                  <a:lnTo>
                    <a:pt x="134" y="23"/>
                  </a:lnTo>
                  <a:lnTo>
                    <a:pt x="127" y="10"/>
                  </a:lnTo>
                  <a:lnTo>
                    <a:pt x="116" y="0"/>
                  </a:lnTo>
                  <a:lnTo>
                    <a:pt x="111" y="0"/>
                  </a:lnTo>
                  <a:lnTo>
                    <a:pt x="106" y="0"/>
                  </a:lnTo>
                  <a:lnTo>
                    <a:pt x="119" y="10"/>
                  </a:lnTo>
                  <a:lnTo>
                    <a:pt x="129" y="23"/>
                  </a:lnTo>
                  <a:lnTo>
                    <a:pt x="134" y="39"/>
                  </a:lnTo>
                  <a:lnTo>
                    <a:pt x="137" y="54"/>
                  </a:lnTo>
                  <a:lnTo>
                    <a:pt x="134" y="70"/>
                  </a:lnTo>
                  <a:lnTo>
                    <a:pt x="129" y="85"/>
                  </a:lnTo>
                  <a:lnTo>
                    <a:pt x="119" y="98"/>
                  </a:lnTo>
                  <a:lnTo>
                    <a:pt x="106" y="108"/>
                  </a:lnTo>
                  <a:lnTo>
                    <a:pt x="111" y="108"/>
                  </a:lnTo>
                  <a:lnTo>
                    <a:pt x="116" y="108"/>
                  </a:lnTo>
                  <a:lnTo>
                    <a:pt x="127" y="98"/>
                  </a:lnTo>
                  <a:lnTo>
                    <a:pt x="134" y="85"/>
                  </a:lnTo>
                  <a:lnTo>
                    <a:pt x="140" y="70"/>
                  </a:lnTo>
                  <a:lnTo>
                    <a:pt x="142" y="54"/>
                  </a:lnTo>
                  <a:close/>
                  <a:moveTo>
                    <a:pt x="26" y="0"/>
                  </a:moveTo>
                  <a:lnTo>
                    <a:pt x="16" y="10"/>
                  </a:lnTo>
                  <a:lnTo>
                    <a:pt x="8" y="23"/>
                  </a:lnTo>
                  <a:lnTo>
                    <a:pt x="3" y="39"/>
                  </a:lnTo>
                  <a:lnTo>
                    <a:pt x="0" y="54"/>
                  </a:lnTo>
                  <a:lnTo>
                    <a:pt x="3" y="70"/>
                  </a:lnTo>
                  <a:lnTo>
                    <a:pt x="8" y="85"/>
                  </a:lnTo>
                  <a:lnTo>
                    <a:pt x="16" y="98"/>
                  </a:lnTo>
                  <a:lnTo>
                    <a:pt x="26" y="108"/>
                  </a:lnTo>
                  <a:lnTo>
                    <a:pt x="31" y="108"/>
                  </a:lnTo>
                  <a:lnTo>
                    <a:pt x="36" y="108"/>
                  </a:lnTo>
                  <a:lnTo>
                    <a:pt x="23" y="98"/>
                  </a:lnTo>
                  <a:lnTo>
                    <a:pt x="16" y="85"/>
                  </a:lnTo>
                  <a:lnTo>
                    <a:pt x="8" y="70"/>
                  </a:lnTo>
                  <a:lnTo>
                    <a:pt x="5" y="54"/>
                  </a:lnTo>
                  <a:lnTo>
                    <a:pt x="8" y="39"/>
                  </a:lnTo>
                  <a:lnTo>
                    <a:pt x="16" y="23"/>
                  </a:lnTo>
                  <a:lnTo>
                    <a:pt x="23" y="10"/>
                  </a:lnTo>
                  <a:lnTo>
                    <a:pt x="36" y="0"/>
                  </a:lnTo>
                  <a:lnTo>
                    <a:pt x="31" y="0"/>
                  </a:lnTo>
                  <a:lnTo>
                    <a:pt x="26" y="0"/>
                  </a:lnTo>
                  <a:close/>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4" name="Freeform 1029"/>
            <p:cNvSpPr>
              <a:spLocks noEditPoints="1"/>
            </p:cNvSpPr>
            <p:nvPr/>
          </p:nvSpPr>
          <p:spPr bwMode="auto">
            <a:xfrm>
              <a:off x="1686" y="1393"/>
              <a:ext cx="137" cy="108"/>
            </a:xfrm>
            <a:custGeom>
              <a:avLst/>
              <a:gdLst>
                <a:gd name="T0" fmla="*/ 2147483647 w 137"/>
                <a:gd name="T1" fmla="*/ 2147483647 h 108"/>
                <a:gd name="T2" fmla="*/ 2147483647 w 137"/>
                <a:gd name="T3" fmla="*/ 2147483647 h 108"/>
                <a:gd name="T4" fmla="*/ 2147483647 w 137"/>
                <a:gd name="T5" fmla="*/ 2147483647 h 108"/>
                <a:gd name="T6" fmla="*/ 2147483647 w 137"/>
                <a:gd name="T7" fmla="*/ 2147483647 h 108"/>
                <a:gd name="T8" fmla="*/ 2147483647 w 137"/>
                <a:gd name="T9" fmla="*/ 0 h 108"/>
                <a:gd name="T10" fmla="*/ 2147483647 w 137"/>
                <a:gd name="T11" fmla="*/ 0 h 108"/>
                <a:gd name="T12" fmla="*/ 2147483647 w 137"/>
                <a:gd name="T13" fmla="*/ 0 h 108"/>
                <a:gd name="T14" fmla="*/ 2147483647 w 137"/>
                <a:gd name="T15" fmla="*/ 2147483647 h 108"/>
                <a:gd name="T16" fmla="*/ 2147483647 w 137"/>
                <a:gd name="T17" fmla="*/ 2147483647 h 108"/>
                <a:gd name="T18" fmla="*/ 2147483647 w 137"/>
                <a:gd name="T19" fmla="*/ 2147483647 h 108"/>
                <a:gd name="T20" fmla="*/ 2147483647 w 137"/>
                <a:gd name="T21" fmla="*/ 2147483647 h 108"/>
                <a:gd name="T22" fmla="*/ 2147483647 w 137"/>
                <a:gd name="T23" fmla="*/ 2147483647 h 108"/>
                <a:gd name="T24" fmla="*/ 2147483647 w 137"/>
                <a:gd name="T25" fmla="*/ 2147483647 h 108"/>
                <a:gd name="T26" fmla="*/ 2147483647 w 137"/>
                <a:gd name="T27" fmla="*/ 2147483647 h 108"/>
                <a:gd name="T28" fmla="*/ 2147483647 w 137"/>
                <a:gd name="T29" fmla="*/ 2147483647 h 108"/>
                <a:gd name="T30" fmla="*/ 2147483647 w 137"/>
                <a:gd name="T31" fmla="*/ 2147483647 h 108"/>
                <a:gd name="T32" fmla="*/ 2147483647 w 137"/>
                <a:gd name="T33" fmla="*/ 2147483647 h 108"/>
                <a:gd name="T34" fmla="*/ 2147483647 w 137"/>
                <a:gd name="T35" fmla="*/ 2147483647 h 108"/>
                <a:gd name="T36" fmla="*/ 2147483647 w 137"/>
                <a:gd name="T37" fmla="*/ 2147483647 h 108"/>
                <a:gd name="T38" fmla="*/ 2147483647 w 137"/>
                <a:gd name="T39" fmla="*/ 2147483647 h 108"/>
                <a:gd name="T40" fmla="*/ 2147483647 w 137"/>
                <a:gd name="T41" fmla="*/ 2147483647 h 108"/>
                <a:gd name="T42" fmla="*/ 2147483647 w 137"/>
                <a:gd name="T43" fmla="*/ 0 h 108"/>
                <a:gd name="T44" fmla="*/ 2147483647 w 137"/>
                <a:gd name="T45" fmla="*/ 2147483647 h 108"/>
                <a:gd name="T46" fmla="*/ 2147483647 w 137"/>
                <a:gd name="T47" fmla="*/ 2147483647 h 108"/>
                <a:gd name="T48" fmla="*/ 2147483647 w 137"/>
                <a:gd name="T49" fmla="*/ 2147483647 h 108"/>
                <a:gd name="T50" fmla="*/ 0 w 137"/>
                <a:gd name="T51" fmla="*/ 2147483647 h 108"/>
                <a:gd name="T52" fmla="*/ 2147483647 w 137"/>
                <a:gd name="T53" fmla="*/ 2147483647 h 108"/>
                <a:gd name="T54" fmla="*/ 2147483647 w 137"/>
                <a:gd name="T55" fmla="*/ 2147483647 h 108"/>
                <a:gd name="T56" fmla="*/ 2147483647 w 137"/>
                <a:gd name="T57" fmla="*/ 2147483647 h 108"/>
                <a:gd name="T58" fmla="*/ 2147483647 w 137"/>
                <a:gd name="T59" fmla="*/ 2147483647 h 108"/>
                <a:gd name="T60" fmla="*/ 2147483647 w 137"/>
                <a:gd name="T61" fmla="*/ 2147483647 h 108"/>
                <a:gd name="T62" fmla="*/ 2147483647 w 137"/>
                <a:gd name="T63" fmla="*/ 2147483647 h 108"/>
                <a:gd name="T64" fmla="*/ 2147483647 w 137"/>
                <a:gd name="T65" fmla="*/ 2147483647 h 108"/>
                <a:gd name="T66" fmla="*/ 2147483647 w 137"/>
                <a:gd name="T67" fmla="*/ 2147483647 h 108"/>
                <a:gd name="T68" fmla="*/ 2147483647 w 137"/>
                <a:gd name="T69" fmla="*/ 2147483647 h 108"/>
                <a:gd name="T70" fmla="*/ 2147483647 w 137"/>
                <a:gd name="T71" fmla="*/ 2147483647 h 108"/>
                <a:gd name="T72" fmla="*/ 2147483647 w 137"/>
                <a:gd name="T73" fmla="*/ 2147483647 h 108"/>
                <a:gd name="T74" fmla="*/ 2147483647 w 137"/>
                <a:gd name="T75" fmla="*/ 2147483647 h 108"/>
                <a:gd name="T76" fmla="*/ 2147483647 w 137"/>
                <a:gd name="T77" fmla="*/ 2147483647 h 108"/>
                <a:gd name="T78" fmla="*/ 2147483647 w 137"/>
                <a:gd name="T79" fmla="*/ 0 h 108"/>
                <a:gd name="T80" fmla="*/ 2147483647 w 137"/>
                <a:gd name="T81" fmla="*/ 0 h 108"/>
                <a:gd name="T82" fmla="*/ 2147483647 w 137"/>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7" h="108">
                  <a:moveTo>
                    <a:pt x="137" y="54"/>
                  </a:moveTo>
                  <a:lnTo>
                    <a:pt x="134" y="39"/>
                  </a:lnTo>
                  <a:lnTo>
                    <a:pt x="129" y="23"/>
                  </a:lnTo>
                  <a:lnTo>
                    <a:pt x="119" y="10"/>
                  </a:lnTo>
                  <a:lnTo>
                    <a:pt x="108" y="0"/>
                  </a:lnTo>
                  <a:lnTo>
                    <a:pt x="103" y="0"/>
                  </a:lnTo>
                  <a:lnTo>
                    <a:pt x="98" y="0"/>
                  </a:lnTo>
                  <a:lnTo>
                    <a:pt x="111" y="10"/>
                  </a:lnTo>
                  <a:lnTo>
                    <a:pt x="121" y="23"/>
                  </a:lnTo>
                  <a:lnTo>
                    <a:pt x="129" y="36"/>
                  </a:lnTo>
                  <a:lnTo>
                    <a:pt x="131" y="54"/>
                  </a:lnTo>
                  <a:lnTo>
                    <a:pt x="129" y="70"/>
                  </a:lnTo>
                  <a:lnTo>
                    <a:pt x="121" y="85"/>
                  </a:lnTo>
                  <a:lnTo>
                    <a:pt x="111" y="98"/>
                  </a:lnTo>
                  <a:lnTo>
                    <a:pt x="98" y="108"/>
                  </a:lnTo>
                  <a:lnTo>
                    <a:pt x="103" y="108"/>
                  </a:lnTo>
                  <a:lnTo>
                    <a:pt x="108" y="108"/>
                  </a:lnTo>
                  <a:lnTo>
                    <a:pt x="119" y="98"/>
                  </a:lnTo>
                  <a:lnTo>
                    <a:pt x="129" y="85"/>
                  </a:lnTo>
                  <a:lnTo>
                    <a:pt x="134" y="70"/>
                  </a:lnTo>
                  <a:lnTo>
                    <a:pt x="137" y="54"/>
                  </a:lnTo>
                  <a:close/>
                  <a:moveTo>
                    <a:pt x="28" y="0"/>
                  </a:moveTo>
                  <a:lnTo>
                    <a:pt x="18" y="10"/>
                  </a:lnTo>
                  <a:lnTo>
                    <a:pt x="8" y="23"/>
                  </a:lnTo>
                  <a:lnTo>
                    <a:pt x="2" y="39"/>
                  </a:lnTo>
                  <a:lnTo>
                    <a:pt x="0" y="54"/>
                  </a:lnTo>
                  <a:lnTo>
                    <a:pt x="2" y="70"/>
                  </a:lnTo>
                  <a:lnTo>
                    <a:pt x="8" y="85"/>
                  </a:lnTo>
                  <a:lnTo>
                    <a:pt x="18" y="98"/>
                  </a:lnTo>
                  <a:lnTo>
                    <a:pt x="28" y="108"/>
                  </a:lnTo>
                  <a:lnTo>
                    <a:pt x="33" y="108"/>
                  </a:lnTo>
                  <a:lnTo>
                    <a:pt x="39" y="108"/>
                  </a:lnTo>
                  <a:lnTo>
                    <a:pt x="26" y="98"/>
                  </a:lnTo>
                  <a:lnTo>
                    <a:pt x="15" y="85"/>
                  </a:lnTo>
                  <a:lnTo>
                    <a:pt x="8" y="70"/>
                  </a:lnTo>
                  <a:lnTo>
                    <a:pt x="5" y="54"/>
                  </a:lnTo>
                  <a:lnTo>
                    <a:pt x="8" y="36"/>
                  </a:lnTo>
                  <a:lnTo>
                    <a:pt x="15" y="23"/>
                  </a:lnTo>
                  <a:lnTo>
                    <a:pt x="26" y="10"/>
                  </a:lnTo>
                  <a:lnTo>
                    <a:pt x="39" y="0"/>
                  </a:lnTo>
                  <a:lnTo>
                    <a:pt x="33" y="0"/>
                  </a:lnTo>
                  <a:lnTo>
                    <a:pt x="28" y="0"/>
                  </a:lnTo>
                  <a:close/>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5" name="Freeform 1030"/>
            <p:cNvSpPr>
              <a:spLocks noEditPoints="1"/>
            </p:cNvSpPr>
            <p:nvPr/>
          </p:nvSpPr>
          <p:spPr bwMode="auto">
            <a:xfrm>
              <a:off x="1688" y="1393"/>
              <a:ext cx="132" cy="108"/>
            </a:xfrm>
            <a:custGeom>
              <a:avLst/>
              <a:gdLst>
                <a:gd name="T0" fmla="*/ 2147483647 w 132"/>
                <a:gd name="T1" fmla="*/ 2147483647 h 108"/>
                <a:gd name="T2" fmla="*/ 2147483647 w 132"/>
                <a:gd name="T3" fmla="*/ 2147483647 h 108"/>
                <a:gd name="T4" fmla="*/ 2147483647 w 132"/>
                <a:gd name="T5" fmla="*/ 2147483647 h 108"/>
                <a:gd name="T6" fmla="*/ 2147483647 w 132"/>
                <a:gd name="T7" fmla="*/ 2147483647 h 108"/>
                <a:gd name="T8" fmla="*/ 2147483647 w 132"/>
                <a:gd name="T9" fmla="*/ 0 h 108"/>
                <a:gd name="T10" fmla="*/ 2147483647 w 132"/>
                <a:gd name="T11" fmla="*/ 0 h 108"/>
                <a:gd name="T12" fmla="*/ 2147483647 w 132"/>
                <a:gd name="T13" fmla="*/ 0 h 108"/>
                <a:gd name="T14" fmla="*/ 2147483647 w 132"/>
                <a:gd name="T15" fmla="*/ 2147483647 h 108"/>
                <a:gd name="T16" fmla="*/ 2147483647 w 132"/>
                <a:gd name="T17" fmla="*/ 2147483647 h 108"/>
                <a:gd name="T18" fmla="*/ 2147483647 w 132"/>
                <a:gd name="T19" fmla="*/ 2147483647 h 108"/>
                <a:gd name="T20" fmla="*/ 2147483647 w 132"/>
                <a:gd name="T21" fmla="*/ 2147483647 h 108"/>
                <a:gd name="T22" fmla="*/ 2147483647 w 132"/>
                <a:gd name="T23" fmla="*/ 2147483647 h 108"/>
                <a:gd name="T24" fmla="*/ 2147483647 w 132"/>
                <a:gd name="T25" fmla="*/ 2147483647 h 108"/>
                <a:gd name="T26" fmla="*/ 2147483647 w 132"/>
                <a:gd name="T27" fmla="*/ 2147483647 h 108"/>
                <a:gd name="T28" fmla="*/ 2147483647 w 132"/>
                <a:gd name="T29" fmla="*/ 2147483647 h 108"/>
                <a:gd name="T30" fmla="*/ 2147483647 w 132"/>
                <a:gd name="T31" fmla="*/ 2147483647 h 108"/>
                <a:gd name="T32" fmla="*/ 2147483647 w 132"/>
                <a:gd name="T33" fmla="*/ 2147483647 h 108"/>
                <a:gd name="T34" fmla="*/ 2147483647 w 132"/>
                <a:gd name="T35" fmla="*/ 2147483647 h 108"/>
                <a:gd name="T36" fmla="*/ 2147483647 w 132"/>
                <a:gd name="T37" fmla="*/ 2147483647 h 108"/>
                <a:gd name="T38" fmla="*/ 2147483647 w 132"/>
                <a:gd name="T39" fmla="*/ 2147483647 h 108"/>
                <a:gd name="T40" fmla="*/ 2147483647 w 132"/>
                <a:gd name="T41" fmla="*/ 2147483647 h 108"/>
                <a:gd name="T42" fmla="*/ 2147483647 w 132"/>
                <a:gd name="T43" fmla="*/ 0 h 108"/>
                <a:gd name="T44" fmla="*/ 2147483647 w 132"/>
                <a:gd name="T45" fmla="*/ 2147483647 h 108"/>
                <a:gd name="T46" fmla="*/ 2147483647 w 132"/>
                <a:gd name="T47" fmla="*/ 2147483647 h 108"/>
                <a:gd name="T48" fmla="*/ 2147483647 w 132"/>
                <a:gd name="T49" fmla="*/ 2147483647 h 108"/>
                <a:gd name="T50" fmla="*/ 0 w 132"/>
                <a:gd name="T51" fmla="*/ 2147483647 h 108"/>
                <a:gd name="T52" fmla="*/ 2147483647 w 132"/>
                <a:gd name="T53" fmla="*/ 2147483647 h 108"/>
                <a:gd name="T54" fmla="*/ 2147483647 w 132"/>
                <a:gd name="T55" fmla="*/ 2147483647 h 108"/>
                <a:gd name="T56" fmla="*/ 2147483647 w 132"/>
                <a:gd name="T57" fmla="*/ 2147483647 h 108"/>
                <a:gd name="T58" fmla="*/ 2147483647 w 132"/>
                <a:gd name="T59" fmla="*/ 2147483647 h 108"/>
                <a:gd name="T60" fmla="*/ 2147483647 w 132"/>
                <a:gd name="T61" fmla="*/ 2147483647 h 108"/>
                <a:gd name="T62" fmla="*/ 2147483647 w 132"/>
                <a:gd name="T63" fmla="*/ 2147483647 h 108"/>
                <a:gd name="T64" fmla="*/ 2147483647 w 132"/>
                <a:gd name="T65" fmla="*/ 2147483647 h 108"/>
                <a:gd name="T66" fmla="*/ 2147483647 w 132"/>
                <a:gd name="T67" fmla="*/ 2147483647 h 108"/>
                <a:gd name="T68" fmla="*/ 2147483647 w 132"/>
                <a:gd name="T69" fmla="*/ 2147483647 h 108"/>
                <a:gd name="T70" fmla="*/ 2147483647 w 132"/>
                <a:gd name="T71" fmla="*/ 2147483647 h 108"/>
                <a:gd name="T72" fmla="*/ 2147483647 w 132"/>
                <a:gd name="T73" fmla="*/ 2147483647 h 108"/>
                <a:gd name="T74" fmla="*/ 2147483647 w 132"/>
                <a:gd name="T75" fmla="*/ 2147483647 h 108"/>
                <a:gd name="T76" fmla="*/ 2147483647 w 132"/>
                <a:gd name="T77" fmla="*/ 2147483647 h 108"/>
                <a:gd name="T78" fmla="*/ 2147483647 w 132"/>
                <a:gd name="T79" fmla="*/ 0 h 108"/>
                <a:gd name="T80" fmla="*/ 2147483647 w 132"/>
                <a:gd name="T81" fmla="*/ 0 h 108"/>
                <a:gd name="T82" fmla="*/ 2147483647 w 132"/>
                <a:gd name="T83" fmla="*/ 0 h 10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08">
                  <a:moveTo>
                    <a:pt x="132" y="54"/>
                  </a:moveTo>
                  <a:lnTo>
                    <a:pt x="129" y="39"/>
                  </a:lnTo>
                  <a:lnTo>
                    <a:pt x="124" y="23"/>
                  </a:lnTo>
                  <a:lnTo>
                    <a:pt x="114" y="10"/>
                  </a:lnTo>
                  <a:lnTo>
                    <a:pt x="101" y="0"/>
                  </a:lnTo>
                  <a:lnTo>
                    <a:pt x="96" y="0"/>
                  </a:lnTo>
                  <a:lnTo>
                    <a:pt x="91" y="0"/>
                  </a:lnTo>
                  <a:lnTo>
                    <a:pt x="106" y="8"/>
                  </a:lnTo>
                  <a:lnTo>
                    <a:pt x="117" y="21"/>
                  </a:lnTo>
                  <a:lnTo>
                    <a:pt x="124" y="36"/>
                  </a:lnTo>
                  <a:lnTo>
                    <a:pt x="127" y="54"/>
                  </a:lnTo>
                  <a:lnTo>
                    <a:pt x="124" y="72"/>
                  </a:lnTo>
                  <a:lnTo>
                    <a:pt x="117" y="88"/>
                  </a:lnTo>
                  <a:lnTo>
                    <a:pt x="106" y="98"/>
                  </a:lnTo>
                  <a:lnTo>
                    <a:pt x="91" y="108"/>
                  </a:lnTo>
                  <a:lnTo>
                    <a:pt x="96" y="108"/>
                  </a:lnTo>
                  <a:lnTo>
                    <a:pt x="101" y="108"/>
                  </a:lnTo>
                  <a:lnTo>
                    <a:pt x="114" y="98"/>
                  </a:lnTo>
                  <a:lnTo>
                    <a:pt x="124" y="85"/>
                  </a:lnTo>
                  <a:lnTo>
                    <a:pt x="129" y="70"/>
                  </a:lnTo>
                  <a:lnTo>
                    <a:pt x="132" y="54"/>
                  </a:lnTo>
                  <a:close/>
                  <a:moveTo>
                    <a:pt x="31" y="0"/>
                  </a:moveTo>
                  <a:lnTo>
                    <a:pt x="18" y="10"/>
                  </a:lnTo>
                  <a:lnTo>
                    <a:pt x="11" y="23"/>
                  </a:lnTo>
                  <a:lnTo>
                    <a:pt x="3" y="39"/>
                  </a:lnTo>
                  <a:lnTo>
                    <a:pt x="0" y="54"/>
                  </a:lnTo>
                  <a:lnTo>
                    <a:pt x="3" y="70"/>
                  </a:lnTo>
                  <a:lnTo>
                    <a:pt x="11" y="85"/>
                  </a:lnTo>
                  <a:lnTo>
                    <a:pt x="18" y="98"/>
                  </a:lnTo>
                  <a:lnTo>
                    <a:pt x="31" y="108"/>
                  </a:lnTo>
                  <a:lnTo>
                    <a:pt x="37" y="108"/>
                  </a:lnTo>
                  <a:lnTo>
                    <a:pt x="42" y="108"/>
                  </a:lnTo>
                  <a:lnTo>
                    <a:pt x="29" y="98"/>
                  </a:lnTo>
                  <a:lnTo>
                    <a:pt x="16" y="88"/>
                  </a:lnTo>
                  <a:lnTo>
                    <a:pt x="8" y="72"/>
                  </a:lnTo>
                  <a:lnTo>
                    <a:pt x="6" y="54"/>
                  </a:lnTo>
                  <a:lnTo>
                    <a:pt x="8" y="36"/>
                  </a:lnTo>
                  <a:lnTo>
                    <a:pt x="16" y="21"/>
                  </a:lnTo>
                  <a:lnTo>
                    <a:pt x="29" y="8"/>
                  </a:lnTo>
                  <a:lnTo>
                    <a:pt x="42" y="0"/>
                  </a:lnTo>
                  <a:lnTo>
                    <a:pt x="37" y="0"/>
                  </a:lnTo>
                  <a:lnTo>
                    <a:pt x="31" y="0"/>
                  </a:lnTo>
                  <a:close/>
                </a:path>
              </a:pathLst>
            </a:custGeom>
            <a:solidFill>
              <a:srgbClr val="B9B8B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6" name="Freeform 1031"/>
            <p:cNvSpPr>
              <a:spLocks noEditPoints="1"/>
            </p:cNvSpPr>
            <p:nvPr/>
          </p:nvSpPr>
          <p:spPr bwMode="auto">
            <a:xfrm>
              <a:off x="1691" y="1393"/>
              <a:ext cx="126" cy="108"/>
            </a:xfrm>
            <a:custGeom>
              <a:avLst/>
              <a:gdLst>
                <a:gd name="T0" fmla="*/ 2147483647 w 126"/>
                <a:gd name="T1" fmla="*/ 2147483647 h 108"/>
                <a:gd name="T2" fmla="*/ 2147483647 w 126"/>
                <a:gd name="T3" fmla="*/ 2147483647 h 108"/>
                <a:gd name="T4" fmla="*/ 2147483647 w 126"/>
                <a:gd name="T5" fmla="*/ 2147483647 h 108"/>
                <a:gd name="T6" fmla="*/ 2147483647 w 126"/>
                <a:gd name="T7" fmla="*/ 2147483647 h 108"/>
                <a:gd name="T8" fmla="*/ 2147483647 w 126"/>
                <a:gd name="T9" fmla="*/ 0 h 108"/>
                <a:gd name="T10" fmla="*/ 2147483647 w 126"/>
                <a:gd name="T11" fmla="*/ 0 h 108"/>
                <a:gd name="T12" fmla="*/ 2147483647 w 126"/>
                <a:gd name="T13" fmla="*/ 0 h 108"/>
                <a:gd name="T14" fmla="*/ 2147483647 w 126"/>
                <a:gd name="T15" fmla="*/ 2147483647 h 108"/>
                <a:gd name="T16" fmla="*/ 2147483647 w 126"/>
                <a:gd name="T17" fmla="*/ 2147483647 h 108"/>
                <a:gd name="T18" fmla="*/ 2147483647 w 126"/>
                <a:gd name="T19" fmla="*/ 2147483647 h 108"/>
                <a:gd name="T20" fmla="*/ 2147483647 w 126"/>
                <a:gd name="T21" fmla="*/ 2147483647 h 108"/>
                <a:gd name="T22" fmla="*/ 2147483647 w 126"/>
                <a:gd name="T23" fmla="*/ 2147483647 h 108"/>
                <a:gd name="T24" fmla="*/ 2147483647 w 126"/>
                <a:gd name="T25" fmla="*/ 2147483647 h 108"/>
                <a:gd name="T26" fmla="*/ 2147483647 w 126"/>
                <a:gd name="T27" fmla="*/ 2147483647 h 108"/>
                <a:gd name="T28" fmla="*/ 2147483647 w 126"/>
                <a:gd name="T29" fmla="*/ 2147483647 h 108"/>
                <a:gd name="T30" fmla="*/ 2147483647 w 126"/>
                <a:gd name="T31" fmla="*/ 2147483647 h 108"/>
                <a:gd name="T32" fmla="*/ 2147483647 w 126"/>
                <a:gd name="T33" fmla="*/ 2147483647 h 108"/>
                <a:gd name="T34" fmla="*/ 2147483647 w 126"/>
                <a:gd name="T35" fmla="*/ 2147483647 h 108"/>
                <a:gd name="T36" fmla="*/ 2147483647 w 126"/>
                <a:gd name="T37" fmla="*/ 2147483647 h 108"/>
                <a:gd name="T38" fmla="*/ 2147483647 w 126"/>
                <a:gd name="T39" fmla="*/ 2147483647 h 108"/>
                <a:gd name="T40" fmla="*/ 2147483647 w 126"/>
                <a:gd name="T41" fmla="*/ 2147483647 h 108"/>
                <a:gd name="T42" fmla="*/ 2147483647 w 126"/>
                <a:gd name="T43" fmla="*/ 2147483647 h 108"/>
                <a:gd name="T44" fmla="*/ 2147483647 w 126"/>
                <a:gd name="T45" fmla="*/ 2147483647 h 108"/>
                <a:gd name="T46" fmla="*/ 2147483647 w 126"/>
                <a:gd name="T47" fmla="*/ 2147483647 h 108"/>
                <a:gd name="T48" fmla="*/ 2147483647 w 126"/>
                <a:gd name="T49" fmla="*/ 2147483647 h 108"/>
                <a:gd name="T50" fmla="*/ 2147483647 w 126"/>
                <a:gd name="T51" fmla="*/ 2147483647 h 108"/>
                <a:gd name="T52" fmla="*/ 2147483647 w 126"/>
                <a:gd name="T53" fmla="*/ 2147483647 h 108"/>
                <a:gd name="T54" fmla="*/ 2147483647 w 126"/>
                <a:gd name="T55" fmla="*/ 2147483647 h 108"/>
                <a:gd name="T56" fmla="*/ 2147483647 w 126"/>
                <a:gd name="T57" fmla="*/ 2147483647 h 108"/>
                <a:gd name="T58" fmla="*/ 2147483647 w 126"/>
                <a:gd name="T59" fmla="*/ 0 h 108"/>
                <a:gd name="T60" fmla="*/ 2147483647 w 126"/>
                <a:gd name="T61" fmla="*/ 2147483647 h 108"/>
                <a:gd name="T62" fmla="*/ 2147483647 w 126"/>
                <a:gd name="T63" fmla="*/ 2147483647 h 108"/>
                <a:gd name="T64" fmla="*/ 2147483647 w 126"/>
                <a:gd name="T65" fmla="*/ 2147483647 h 108"/>
                <a:gd name="T66" fmla="*/ 0 w 126"/>
                <a:gd name="T67" fmla="*/ 2147483647 h 108"/>
                <a:gd name="T68" fmla="*/ 2147483647 w 126"/>
                <a:gd name="T69" fmla="*/ 2147483647 h 108"/>
                <a:gd name="T70" fmla="*/ 2147483647 w 126"/>
                <a:gd name="T71" fmla="*/ 2147483647 h 108"/>
                <a:gd name="T72" fmla="*/ 2147483647 w 126"/>
                <a:gd name="T73" fmla="*/ 2147483647 h 108"/>
                <a:gd name="T74" fmla="*/ 2147483647 w 126"/>
                <a:gd name="T75" fmla="*/ 2147483647 h 108"/>
                <a:gd name="T76" fmla="*/ 2147483647 w 126"/>
                <a:gd name="T77" fmla="*/ 2147483647 h 108"/>
                <a:gd name="T78" fmla="*/ 2147483647 w 126"/>
                <a:gd name="T79" fmla="*/ 2147483647 h 108"/>
                <a:gd name="T80" fmla="*/ 2147483647 w 126"/>
                <a:gd name="T81" fmla="*/ 2147483647 h 108"/>
                <a:gd name="T82" fmla="*/ 2147483647 w 126"/>
                <a:gd name="T83" fmla="*/ 2147483647 h 108"/>
                <a:gd name="T84" fmla="*/ 2147483647 w 126"/>
                <a:gd name="T85" fmla="*/ 2147483647 h 108"/>
                <a:gd name="T86" fmla="*/ 2147483647 w 126"/>
                <a:gd name="T87" fmla="*/ 2147483647 h 108"/>
                <a:gd name="T88" fmla="*/ 2147483647 w 126"/>
                <a:gd name="T89" fmla="*/ 2147483647 h 108"/>
                <a:gd name="T90" fmla="*/ 2147483647 w 126"/>
                <a:gd name="T91" fmla="*/ 2147483647 h 108"/>
                <a:gd name="T92" fmla="*/ 2147483647 w 126"/>
                <a:gd name="T93" fmla="*/ 2147483647 h 108"/>
                <a:gd name="T94" fmla="*/ 2147483647 w 126"/>
                <a:gd name="T95" fmla="*/ 2147483647 h 108"/>
                <a:gd name="T96" fmla="*/ 2147483647 w 126"/>
                <a:gd name="T97" fmla="*/ 2147483647 h 108"/>
                <a:gd name="T98" fmla="*/ 2147483647 w 126"/>
                <a:gd name="T99" fmla="*/ 2147483647 h 108"/>
                <a:gd name="T100" fmla="*/ 2147483647 w 126"/>
                <a:gd name="T101" fmla="*/ 2147483647 h 108"/>
                <a:gd name="T102" fmla="*/ 2147483647 w 126"/>
                <a:gd name="T103" fmla="*/ 2147483647 h 108"/>
                <a:gd name="T104" fmla="*/ 2147483647 w 126"/>
                <a:gd name="T105" fmla="*/ 2147483647 h 108"/>
                <a:gd name="T106" fmla="*/ 2147483647 w 126"/>
                <a:gd name="T107" fmla="*/ 2147483647 h 108"/>
                <a:gd name="T108" fmla="*/ 2147483647 w 126"/>
                <a:gd name="T109" fmla="*/ 2147483647 h 108"/>
                <a:gd name="T110" fmla="*/ 2147483647 w 126"/>
                <a:gd name="T111" fmla="*/ 0 h 108"/>
                <a:gd name="T112" fmla="*/ 2147483647 w 126"/>
                <a:gd name="T113" fmla="*/ 0 h 108"/>
                <a:gd name="T114" fmla="*/ 2147483647 w 126"/>
                <a:gd name="T115" fmla="*/ 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6" h="108">
                  <a:moveTo>
                    <a:pt x="126" y="54"/>
                  </a:moveTo>
                  <a:lnTo>
                    <a:pt x="124" y="36"/>
                  </a:lnTo>
                  <a:lnTo>
                    <a:pt x="116" y="23"/>
                  </a:lnTo>
                  <a:lnTo>
                    <a:pt x="106" y="10"/>
                  </a:lnTo>
                  <a:lnTo>
                    <a:pt x="93" y="0"/>
                  </a:lnTo>
                  <a:lnTo>
                    <a:pt x="88" y="0"/>
                  </a:lnTo>
                  <a:lnTo>
                    <a:pt x="80" y="0"/>
                  </a:lnTo>
                  <a:lnTo>
                    <a:pt x="88" y="2"/>
                  </a:lnTo>
                  <a:lnTo>
                    <a:pt x="95" y="8"/>
                  </a:lnTo>
                  <a:lnTo>
                    <a:pt x="103" y="13"/>
                  </a:lnTo>
                  <a:lnTo>
                    <a:pt x="108" y="21"/>
                  </a:lnTo>
                  <a:lnTo>
                    <a:pt x="114" y="28"/>
                  </a:lnTo>
                  <a:lnTo>
                    <a:pt x="119" y="36"/>
                  </a:lnTo>
                  <a:lnTo>
                    <a:pt x="119" y="44"/>
                  </a:lnTo>
                  <a:lnTo>
                    <a:pt x="121" y="54"/>
                  </a:lnTo>
                  <a:lnTo>
                    <a:pt x="119" y="64"/>
                  </a:lnTo>
                  <a:lnTo>
                    <a:pt x="119" y="72"/>
                  </a:lnTo>
                  <a:lnTo>
                    <a:pt x="114" y="80"/>
                  </a:lnTo>
                  <a:lnTo>
                    <a:pt x="108" y="88"/>
                  </a:lnTo>
                  <a:lnTo>
                    <a:pt x="103" y="95"/>
                  </a:lnTo>
                  <a:lnTo>
                    <a:pt x="95" y="101"/>
                  </a:lnTo>
                  <a:lnTo>
                    <a:pt x="88" y="106"/>
                  </a:lnTo>
                  <a:lnTo>
                    <a:pt x="80" y="108"/>
                  </a:lnTo>
                  <a:lnTo>
                    <a:pt x="88" y="108"/>
                  </a:lnTo>
                  <a:lnTo>
                    <a:pt x="93" y="108"/>
                  </a:lnTo>
                  <a:lnTo>
                    <a:pt x="106" y="98"/>
                  </a:lnTo>
                  <a:lnTo>
                    <a:pt x="116" y="85"/>
                  </a:lnTo>
                  <a:lnTo>
                    <a:pt x="124" y="70"/>
                  </a:lnTo>
                  <a:lnTo>
                    <a:pt x="126" y="54"/>
                  </a:lnTo>
                  <a:close/>
                  <a:moveTo>
                    <a:pt x="34" y="0"/>
                  </a:moveTo>
                  <a:lnTo>
                    <a:pt x="21" y="10"/>
                  </a:lnTo>
                  <a:lnTo>
                    <a:pt x="10" y="23"/>
                  </a:lnTo>
                  <a:lnTo>
                    <a:pt x="3" y="36"/>
                  </a:lnTo>
                  <a:lnTo>
                    <a:pt x="0" y="54"/>
                  </a:lnTo>
                  <a:lnTo>
                    <a:pt x="3" y="70"/>
                  </a:lnTo>
                  <a:lnTo>
                    <a:pt x="10" y="85"/>
                  </a:lnTo>
                  <a:lnTo>
                    <a:pt x="21" y="98"/>
                  </a:lnTo>
                  <a:lnTo>
                    <a:pt x="34" y="108"/>
                  </a:lnTo>
                  <a:lnTo>
                    <a:pt x="39" y="108"/>
                  </a:lnTo>
                  <a:lnTo>
                    <a:pt x="46" y="108"/>
                  </a:lnTo>
                  <a:lnTo>
                    <a:pt x="39" y="106"/>
                  </a:lnTo>
                  <a:lnTo>
                    <a:pt x="31" y="101"/>
                  </a:lnTo>
                  <a:lnTo>
                    <a:pt x="23" y="95"/>
                  </a:lnTo>
                  <a:lnTo>
                    <a:pt x="18" y="88"/>
                  </a:lnTo>
                  <a:lnTo>
                    <a:pt x="13" y="80"/>
                  </a:lnTo>
                  <a:lnTo>
                    <a:pt x="10" y="72"/>
                  </a:lnTo>
                  <a:lnTo>
                    <a:pt x="8" y="64"/>
                  </a:lnTo>
                  <a:lnTo>
                    <a:pt x="5" y="54"/>
                  </a:lnTo>
                  <a:lnTo>
                    <a:pt x="8" y="44"/>
                  </a:lnTo>
                  <a:lnTo>
                    <a:pt x="10" y="36"/>
                  </a:lnTo>
                  <a:lnTo>
                    <a:pt x="13" y="28"/>
                  </a:lnTo>
                  <a:lnTo>
                    <a:pt x="18" y="21"/>
                  </a:lnTo>
                  <a:lnTo>
                    <a:pt x="23" y="13"/>
                  </a:lnTo>
                  <a:lnTo>
                    <a:pt x="31" y="8"/>
                  </a:lnTo>
                  <a:lnTo>
                    <a:pt x="39" y="2"/>
                  </a:lnTo>
                  <a:lnTo>
                    <a:pt x="46" y="0"/>
                  </a:lnTo>
                  <a:lnTo>
                    <a:pt x="39" y="0"/>
                  </a:lnTo>
                  <a:lnTo>
                    <a:pt x="34" y="0"/>
                  </a:lnTo>
                  <a:close/>
                </a:path>
              </a:pathLst>
            </a:custGeom>
            <a:solidFill>
              <a:srgbClr val="B9B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7" name="Freeform 1032"/>
            <p:cNvSpPr>
              <a:spLocks noEditPoints="1"/>
            </p:cNvSpPr>
            <p:nvPr/>
          </p:nvSpPr>
          <p:spPr bwMode="auto">
            <a:xfrm>
              <a:off x="1694" y="1393"/>
              <a:ext cx="121" cy="108"/>
            </a:xfrm>
            <a:custGeom>
              <a:avLst/>
              <a:gdLst>
                <a:gd name="T0" fmla="*/ 2147483647 w 121"/>
                <a:gd name="T1" fmla="*/ 2147483647 h 108"/>
                <a:gd name="T2" fmla="*/ 2147483647 w 121"/>
                <a:gd name="T3" fmla="*/ 2147483647 h 108"/>
                <a:gd name="T4" fmla="*/ 2147483647 w 121"/>
                <a:gd name="T5" fmla="*/ 2147483647 h 108"/>
                <a:gd name="T6" fmla="*/ 2147483647 w 121"/>
                <a:gd name="T7" fmla="*/ 2147483647 h 108"/>
                <a:gd name="T8" fmla="*/ 2147483647 w 121"/>
                <a:gd name="T9" fmla="*/ 0 h 108"/>
                <a:gd name="T10" fmla="*/ 2147483647 w 121"/>
                <a:gd name="T11" fmla="*/ 0 h 108"/>
                <a:gd name="T12" fmla="*/ 2147483647 w 121"/>
                <a:gd name="T13" fmla="*/ 0 h 108"/>
                <a:gd name="T14" fmla="*/ 2147483647 w 121"/>
                <a:gd name="T15" fmla="*/ 0 h 108"/>
                <a:gd name="T16" fmla="*/ 2147483647 w 121"/>
                <a:gd name="T17" fmla="*/ 0 h 108"/>
                <a:gd name="T18" fmla="*/ 2147483647 w 121"/>
                <a:gd name="T19" fmla="*/ 2147483647 h 108"/>
                <a:gd name="T20" fmla="*/ 2147483647 w 121"/>
                <a:gd name="T21" fmla="*/ 2147483647 h 108"/>
                <a:gd name="T22" fmla="*/ 2147483647 w 121"/>
                <a:gd name="T23" fmla="*/ 2147483647 h 108"/>
                <a:gd name="T24" fmla="*/ 0 w 121"/>
                <a:gd name="T25" fmla="*/ 2147483647 h 108"/>
                <a:gd name="T26" fmla="*/ 2147483647 w 121"/>
                <a:gd name="T27" fmla="*/ 2147483647 h 108"/>
                <a:gd name="T28" fmla="*/ 2147483647 w 121"/>
                <a:gd name="T29" fmla="*/ 2147483647 h 108"/>
                <a:gd name="T30" fmla="*/ 2147483647 w 121"/>
                <a:gd name="T31" fmla="*/ 2147483647 h 108"/>
                <a:gd name="T32" fmla="*/ 2147483647 w 121"/>
                <a:gd name="T33" fmla="*/ 2147483647 h 108"/>
                <a:gd name="T34" fmla="*/ 2147483647 w 121"/>
                <a:gd name="T35" fmla="*/ 2147483647 h 108"/>
                <a:gd name="T36" fmla="*/ 2147483647 w 121"/>
                <a:gd name="T37" fmla="*/ 2147483647 h 108"/>
                <a:gd name="T38" fmla="*/ 2147483647 w 121"/>
                <a:gd name="T39" fmla="*/ 2147483647 h 108"/>
                <a:gd name="T40" fmla="*/ 2147483647 w 121"/>
                <a:gd name="T41" fmla="*/ 2147483647 h 108"/>
                <a:gd name="T42" fmla="*/ 2147483647 w 121"/>
                <a:gd name="T43" fmla="*/ 2147483647 h 108"/>
                <a:gd name="T44" fmla="*/ 2147483647 w 121"/>
                <a:gd name="T45" fmla="*/ 2147483647 h 108"/>
                <a:gd name="T46" fmla="*/ 2147483647 w 121"/>
                <a:gd name="T47" fmla="*/ 2147483647 h 108"/>
                <a:gd name="T48" fmla="*/ 2147483647 w 121"/>
                <a:gd name="T49" fmla="*/ 2147483647 h 108"/>
                <a:gd name="T50" fmla="*/ 2147483647 w 121"/>
                <a:gd name="T51" fmla="*/ 2147483647 h 108"/>
                <a:gd name="T52" fmla="*/ 2147483647 w 121"/>
                <a:gd name="T53" fmla="*/ 2147483647 h 108"/>
                <a:gd name="T54" fmla="*/ 2147483647 w 121"/>
                <a:gd name="T55" fmla="*/ 2147483647 h 108"/>
                <a:gd name="T56" fmla="*/ 2147483647 w 121"/>
                <a:gd name="T57" fmla="*/ 2147483647 h 108"/>
                <a:gd name="T58" fmla="*/ 2147483647 w 121"/>
                <a:gd name="T59" fmla="*/ 2147483647 h 108"/>
                <a:gd name="T60" fmla="*/ 2147483647 w 121"/>
                <a:gd name="T61" fmla="*/ 2147483647 h 108"/>
                <a:gd name="T62" fmla="*/ 2147483647 w 121"/>
                <a:gd name="T63" fmla="*/ 2147483647 h 108"/>
                <a:gd name="T64" fmla="*/ 2147483647 w 121"/>
                <a:gd name="T65" fmla="*/ 2147483647 h 108"/>
                <a:gd name="T66" fmla="*/ 2147483647 w 121"/>
                <a:gd name="T67" fmla="*/ 2147483647 h 108"/>
                <a:gd name="T68" fmla="*/ 2147483647 w 121"/>
                <a:gd name="T69" fmla="*/ 2147483647 h 108"/>
                <a:gd name="T70" fmla="*/ 2147483647 w 121"/>
                <a:gd name="T71" fmla="*/ 2147483647 h 108"/>
                <a:gd name="T72" fmla="*/ 2147483647 w 121"/>
                <a:gd name="T73" fmla="*/ 2147483647 h 108"/>
                <a:gd name="T74" fmla="*/ 2147483647 w 121"/>
                <a:gd name="T75" fmla="*/ 2147483647 h 108"/>
                <a:gd name="T76" fmla="*/ 2147483647 w 121"/>
                <a:gd name="T77" fmla="*/ 2147483647 h 108"/>
                <a:gd name="T78" fmla="*/ 2147483647 w 121"/>
                <a:gd name="T79" fmla="*/ 2147483647 h 108"/>
                <a:gd name="T80" fmla="*/ 2147483647 w 121"/>
                <a:gd name="T81" fmla="*/ 2147483647 h 108"/>
                <a:gd name="T82" fmla="*/ 2147483647 w 121"/>
                <a:gd name="T83" fmla="*/ 2147483647 h 108"/>
                <a:gd name="T84" fmla="*/ 2147483647 w 121"/>
                <a:gd name="T85" fmla="*/ 2147483647 h 108"/>
                <a:gd name="T86" fmla="*/ 2147483647 w 121"/>
                <a:gd name="T87" fmla="*/ 2147483647 h 108"/>
                <a:gd name="T88" fmla="*/ 2147483647 w 121"/>
                <a:gd name="T89" fmla="*/ 2147483647 h 108"/>
                <a:gd name="T90" fmla="*/ 2147483647 w 121"/>
                <a:gd name="T91" fmla="*/ 2147483647 h 108"/>
                <a:gd name="T92" fmla="*/ 2147483647 w 121"/>
                <a:gd name="T93" fmla="*/ 2147483647 h 108"/>
                <a:gd name="T94" fmla="*/ 2147483647 w 121"/>
                <a:gd name="T95" fmla="*/ 2147483647 h 108"/>
                <a:gd name="T96" fmla="*/ 2147483647 w 121"/>
                <a:gd name="T97" fmla="*/ 0 h 108"/>
                <a:gd name="T98" fmla="*/ 2147483647 w 121"/>
                <a:gd name="T99" fmla="*/ 0 h 108"/>
                <a:gd name="T100" fmla="*/ 2147483647 w 121"/>
                <a:gd name="T101" fmla="*/ 0 h 108"/>
                <a:gd name="T102" fmla="*/ 2147483647 w 121"/>
                <a:gd name="T103" fmla="*/ 2147483647 h 108"/>
                <a:gd name="T104" fmla="*/ 2147483647 w 121"/>
                <a:gd name="T105" fmla="*/ 2147483647 h 108"/>
                <a:gd name="T106" fmla="*/ 2147483647 w 121"/>
                <a:gd name="T107" fmla="*/ 2147483647 h 108"/>
                <a:gd name="T108" fmla="*/ 2147483647 w 121"/>
                <a:gd name="T109" fmla="*/ 2147483647 h 108"/>
                <a:gd name="T110" fmla="*/ 2147483647 w 121"/>
                <a:gd name="T111" fmla="*/ 2147483647 h 108"/>
                <a:gd name="T112" fmla="*/ 2147483647 w 121"/>
                <a:gd name="T113" fmla="*/ 2147483647 h 108"/>
                <a:gd name="T114" fmla="*/ 2147483647 w 121"/>
                <a:gd name="T115" fmla="*/ 2147483647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1" h="108">
                  <a:moveTo>
                    <a:pt x="121" y="54"/>
                  </a:moveTo>
                  <a:lnTo>
                    <a:pt x="118" y="36"/>
                  </a:lnTo>
                  <a:lnTo>
                    <a:pt x="111" y="21"/>
                  </a:lnTo>
                  <a:lnTo>
                    <a:pt x="100" y="8"/>
                  </a:lnTo>
                  <a:lnTo>
                    <a:pt x="85" y="0"/>
                  </a:lnTo>
                  <a:lnTo>
                    <a:pt x="72" y="0"/>
                  </a:lnTo>
                  <a:lnTo>
                    <a:pt x="61" y="0"/>
                  </a:lnTo>
                  <a:lnTo>
                    <a:pt x="49" y="0"/>
                  </a:lnTo>
                  <a:lnTo>
                    <a:pt x="36" y="0"/>
                  </a:lnTo>
                  <a:lnTo>
                    <a:pt x="23" y="8"/>
                  </a:lnTo>
                  <a:lnTo>
                    <a:pt x="10" y="21"/>
                  </a:lnTo>
                  <a:lnTo>
                    <a:pt x="2" y="36"/>
                  </a:lnTo>
                  <a:lnTo>
                    <a:pt x="0" y="54"/>
                  </a:lnTo>
                  <a:lnTo>
                    <a:pt x="2" y="72"/>
                  </a:lnTo>
                  <a:lnTo>
                    <a:pt x="10" y="88"/>
                  </a:lnTo>
                  <a:lnTo>
                    <a:pt x="23" y="98"/>
                  </a:lnTo>
                  <a:lnTo>
                    <a:pt x="36" y="108"/>
                  </a:lnTo>
                  <a:lnTo>
                    <a:pt x="49" y="108"/>
                  </a:lnTo>
                  <a:lnTo>
                    <a:pt x="61" y="108"/>
                  </a:lnTo>
                  <a:lnTo>
                    <a:pt x="72" y="108"/>
                  </a:lnTo>
                  <a:lnTo>
                    <a:pt x="85" y="108"/>
                  </a:lnTo>
                  <a:lnTo>
                    <a:pt x="100" y="98"/>
                  </a:lnTo>
                  <a:lnTo>
                    <a:pt x="111" y="88"/>
                  </a:lnTo>
                  <a:lnTo>
                    <a:pt x="118" y="72"/>
                  </a:lnTo>
                  <a:lnTo>
                    <a:pt x="121" y="54"/>
                  </a:lnTo>
                  <a:close/>
                  <a:moveTo>
                    <a:pt x="116" y="54"/>
                  </a:moveTo>
                  <a:lnTo>
                    <a:pt x="113" y="64"/>
                  </a:lnTo>
                  <a:lnTo>
                    <a:pt x="111" y="75"/>
                  </a:lnTo>
                  <a:lnTo>
                    <a:pt x="105" y="85"/>
                  </a:lnTo>
                  <a:lnTo>
                    <a:pt x="100" y="93"/>
                  </a:lnTo>
                  <a:lnTo>
                    <a:pt x="90" y="98"/>
                  </a:lnTo>
                  <a:lnTo>
                    <a:pt x="82" y="103"/>
                  </a:lnTo>
                  <a:lnTo>
                    <a:pt x="72" y="108"/>
                  </a:lnTo>
                  <a:lnTo>
                    <a:pt x="61" y="108"/>
                  </a:lnTo>
                  <a:lnTo>
                    <a:pt x="49" y="108"/>
                  </a:lnTo>
                  <a:lnTo>
                    <a:pt x="38" y="103"/>
                  </a:lnTo>
                  <a:lnTo>
                    <a:pt x="31" y="98"/>
                  </a:lnTo>
                  <a:lnTo>
                    <a:pt x="23" y="93"/>
                  </a:lnTo>
                  <a:lnTo>
                    <a:pt x="15" y="85"/>
                  </a:lnTo>
                  <a:lnTo>
                    <a:pt x="10" y="75"/>
                  </a:lnTo>
                  <a:lnTo>
                    <a:pt x="7" y="64"/>
                  </a:lnTo>
                  <a:lnTo>
                    <a:pt x="5" y="54"/>
                  </a:lnTo>
                  <a:lnTo>
                    <a:pt x="7" y="44"/>
                  </a:lnTo>
                  <a:lnTo>
                    <a:pt x="10" y="33"/>
                  </a:lnTo>
                  <a:lnTo>
                    <a:pt x="15" y="23"/>
                  </a:lnTo>
                  <a:lnTo>
                    <a:pt x="23" y="15"/>
                  </a:lnTo>
                  <a:lnTo>
                    <a:pt x="31" y="8"/>
                  </a:lnTo>
                  <a:lnTo>
                    <a:pt x="38" y="2"/>
                  </a:lnTo>
                  <a:lnTo>
                    <a:pt x="49" y="0"/>
                  </a:lnTo>
                  <a:lnTo>
                    <a:pt x="61" y="0"/>
                  </a:lnTo>
                  <a:lnTo>
                    <a:pt x="72" y="0"/>
                  </a:lnTo>
                  <a:lnTo>
                    <a:pt x="82" y="2"/>
                  </a:lnTo>
                  <a:lnTo>
                    <a:pt x="90" y="8"/>
                  </a:lnTo>
                  <a:lnTo>
                    <a:pt x="100" y="15"/>
                  </a:lnTo>
                  <a:lnTo>
                    <a:pt x="105" y="23"/>
                  </a:lnTo>
                  <a:lnTo>
                    <a:pt x="111" y="33"/>
                  </a:lnTo>
                  <a:lnTo>
                    <a:pt x="113" y="44"/>
                  </a:lnTo>
                  <a:lnTo>
                    <a:pt x="116" y="54"/>
                  </a:lnTo>
                  <a:close/>
                </a:path>
              </a:pathLst>
            </a:custGeom>
            <a:solidFill>
              <a:srgbClr val="B9B9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8" name="Freeform 1033"/>
            <p:cNvSpPr>
              <a:spLocks noEditPoints="1"/>
            </p:cNvSpPr>
            <p:nvPr/>
          </p:nvSpPr>
          <p:spPr bwMode="auto">
            <a:xfrm>
              <a:off x="1696" y="1393"/>
              <a:ext cx="116" cy="108"/>
            </a:xfrm>
            <a:custGeom>
              <a:avLst/>
              <a:gdLst>
                <a:gd name="T0" fmla="*/ 2147483647 w 116"/>
                <a:gd name="T1" fmla="*/ 2147483647 h 108"/>
                <a:gd name="T2" fmla="*/ 2147483647 w 116"/>
                <a:gd name="T3" fmla="*/ 2147483647 h 108"/>
                <a:gd name="T4" fmla="*/ 2147483647 w 116"/>
                <a:gd name="T5" fmla="*/ 2147483647 h 108"/>
                <a:gd name="T6" fmla="*/ 2147483647 w 116"/>
                <a:gd name="T7" fmla="*/ 2147483647 h 108"/>
                <a:gd name="T8" fmla="*/ 2147483647 w 116"/>
                <a:gd name="T9" fmla="*/ 0 h 108"/>
                <a:gd name="T10" fmla="*/ 2147483647 w 116"/>
                <a:gd name="T11" fmla="*/ 0 h 108"/>
                <a:gd name="T12" fmla="*/ 2147483647 w 116"/>
                <a:gd name="T13" fmla="*/ 2147483647 h 108"/>
                <a:gd name="T14" fmla="*/ 2147483647 w 116"/>
                <a:gd name="T15" fmla="*/ 2147483647 h 108"/>
                <a:gd name="T16" fmla="*/ 2147483647 w 116"/>
                <a:gd name="T17" fmla="*/ 2147483647 h 108"/>
                <a:gd name="T18" fmla="*/ 2147483647 w 116"/>
                <a:gd name="T19" fmla="*/ 2147483647 h 108"/>
                <a:gd name="T20" fmla="*/ 2147483647 w 116"/>
                <a:gd name="T21" fmla="*/ 2147483647 h 108"/>
                <a:gd name="T22" fmla="*/ 2147483647 w 116"/>
                <a:gd name="T23" fmla="*/ 2147483647 h 108"/>
                <a:gd name="T24" fmla="*/ 2147483647 w 116"/>
                <a:gd name="T25" fmla="*/ 2147483647 h 108"/>
                <a:gd name="T26" fmla="*/ 2147483647 w 116"/>
                <a:gd name="T27" fmla="*/ 2147483647 h 108"/>
                <a:gd name="T28" fmla="*/ 2147483647 w 116"/>
                <a:gd name="T29" fmla="*/ 2147483647 h 108"/>
                <a:gd name="T30" fmla="*/ 2147483647 w 116"/>
                <a:gd name="T31" fmla="*/ 2147483647 h 108"/>
                <a:gd name="T32" fmla="*/ 2147483647 w 116"/>
                <a:gd name="T33" fmla="*/ 2147483647 h 108"/>
                <a:gd name="T34" fmla="*/ 2147483647 w 116"/>
                <a:gd name="T35" fmla="*/ 2147483647 h 108"/>
                <a:gd name="T36" fmla="*/ 2147483647 w 116"/>
                <a:gd name="T37" fmla="*/ 2147483647 h 108"/>
                <a:gd name="T38" fmla="*/ 2147483647 w 116"/>
                <a:gd name="T39" fmla="*/ 2147483647 h 108"/>
                <a:gd name="T40" fmla="*/ 2147483647 w 116"/>
                <a:gd name="T41" fmla="*/ 2147483647 h 108"/>
                <a:gd name="T42" fmla="*/ 2147483647 w 116"/>
                <a:gd name="T43" fmla="*/ 2147483647 h 108"/>
                <a:gd name="T44" fmla="*/ 2147483647 w 116"/>
                <a:gd name="T45" fmla="*/ 2147483647 h 108"/>
                <a:gd name="T46" fmla="*/ 2147483647 w 116"/>
                <a:gd name="T47" fmla="*/ 2147483647 h 108"/>
                <a:gd name="T48" fmla="*/ 2147483647 w 116"/>
                <a:gd name="T49" fmla="*/ 2147483647 h 108"/>
                <a:gd name="T50" fmla="*/ 2147483647 w 116"/>
                <a:gd name="T51" fmla="*/ 2147483647 h 108"/>
                <a:gd name="T52" fmla="*/ 2147483647 w 116"/>
                <a:gd name="T53" fmla="*/ 2147483647 h 108"/>
                <a:gd name="T54" fmla="*/ 2147483647 w 116"/>
                <a:gd name="T55" fmla="*/ 2147483647 h 108"/>
                <a:gd name="T56" fmla="*/ 2147483647 w 116"/>
                <a:gd name="T57" fmla="*/ 2147483647 h 108"/>
                <a:gd name="T58" fmla="*/ 2147483647 w 116"/>
                <a:gd name="T59" fmla="*/ 2147483647 h 108"/>
                <a:gd name="T60" fmla="*/ 2147483647 w 116"/>
                <a:gd name="T61" fmla="*/ 2147483647 h 108"/>
                <a:gd name="T62" fmla="*/ 2147483647 w 116"/>
                <a:gd name="T63" fmla="*/ 2147483647 h 108"/>
                <a:gd name="T64" fmla="*/ 2147483647 w 116"/>
                <a:gd name="T65" fmla="*/ 2147483647 h 108"/>
                <a:gd name="T66" fmla="*/ 2147483647 w 116"/>
                <a:gd name="T67" fmla="*/ 2147483647 h 108"/>
                <a:gd name="T68" fmla="*/ 2147483647 w 116"/>
                <a:gd name="T69" fmla="*/ 2147483647 h 108"/>
                <a:gd name="T70" fmla="*/ 2147483647 w 116"/>
                <a:gd name="T71" fmla="*/ 2147483647 h 108"/>
                <a:gd name="T72" fmla="*/ 2147483647 w 116"/>
                <a:gd name="T73" fmla="*/ 2147483647 h 1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6" h="108">
                  <a:moveTo>
                    <a:pt x="116" y="54"/>
                  </a:moveTo>
                  <a:lnTo>
                    <a:pt x="114" y="44"/>
                  </a:lnTo>
                  <a:lnTo>
                    <a:pt x="114" y="36"/>
                  </a:lnTo>
                  <a:lnTo>
                    <a:pt x="109" y="28"/>
                  </a:lnTo>
                  <a:lnTo>
                    <a:pt x="103" y="21"/>
                  </a:lnTo>
                  <a:lnTo>
                    <a:pt x="98" y="13"/>
                  </a:lnTo>
                  <a:lnTo>
                    <a:pt x="90" y="8"/>
                  </a:lnTo>
                  <a:lnTo>
                    <a:pt x="83" y="2"/>
                  </a:lnTo>
                  <a:lnTo>
                    <a:pt x="75" y="0"/>
                  </a:lnTo>
                  <a:lnTo>
                    <a:pt x="67" y="0"/>
                  </a:lnTo>
                  <a:lnTo>
                    <a:pt x="59" y="0"/>
                  </a:lnTo>
                  <a:lnTo>
                    <a:pt x="49" y="0"/>
                  </a:lnTo>
                  <a:lnTo>
                    <a:pt x="41" y="0"/>
                  </a:lnTo>
                  <a:lnTo>
                    <a:pt x="34" y="2"/>
                  </a:lnTo>
                  <a:lnTo>
                    <a:pt x="26" y="8"/>
                  </a:lnTo>
                  <a:lnTo>
                    <a:pt x="18" y="13"/>
                  </a:lnTo>
                  <a:lnTo>
                    <a:pt x="13" y="21"/>
                  </a:lnTo>
                  <a:lnTo>
                    <a:pt x="8" y="28"/>
                  </a:lnTo>
                  <a:lnTo>
                    <a:pt x="5" y="36"/>
                  </a:lnTo>
                  <a:lnTo>
                    <a:pt x="3" y="44"/>
                  </a:lnTo>
                  <a:lnTo>
                    <a:pt x="0" y="54"/>
                  </a:lnTo>
                  <a:lnTo>
                    <a:pt x="3" y="64"/>
                  </a:lnTo>
                  <a:lnTo>
                    <a:pt x="5" y="72"/>
                  </a:lnTo>
                  <a:lnTo>
                    <a:pt x="8" y="80"/>
                  </a:lnTo>
                  <a:lnTo>
                    <a:pt x="13" y="88"/>
                  </a:lnTo>
                  <a:lnTo>
                    <a:pt x="18" y="95"/>
                  </a:lnTo>
                  <a:lnTo>
                    <a:pt x="26" y="101"/>
                  </a:lnTo>
                  <a:lnTo>
                    <a:pt x="34" y="106"/>
                  </a:lnTo>
                  <a:lnTo>
                    <a:pt x="41" y="108"/>
                  </a:lnTo>
                  <a:lnTo>
                    <a:pt x="49" y="108"/>
                  </a:lnTo>
                  <a:lnTo>
                    <a:pt x="59" y="108"/>
                  </a:lnTo>
                  <a:lnTo>
                    <a:pt x="67" y="108"/>
                  </a:lnTo>
                  <a:lnTo>
                    <a:pt x="75" y="108"/>
                  </a:lnTo>
                  <a:lnTo>
                    <a:pt x="83" y="106"/>
                  </a:lnTo>
                  <a:lnTo>
                    <a:pt x="90" y="101"/>
                  </a:lnTo>
                  <a:lnTo>
                    <a:pt x="98" y="95"/>
                  </a:lnTo>
                  <a:lnTo>
                    <a:pt x="103" y="88"/>
                  </a:lnTo>
                  <a:lnTo>
                    <a:pt x="109" y="80"/>
                  </a:lnTo>
                  <a:lnTo>
                    <a:pt x="114" y="72"/>
                  </a:lnTo>
                  <a:lnTo>
                    <a:pt x="114" y="64"/>
                  </a:lnTo>
                  <a:lnTo>
                    <a:pt x="116" y="54"/>
                  </a:lnTo>
                  <a:close/>
                  <a:moveTo>
                    <a:pt x="111" y="54"/>
                  </a:moveTo>
                  <a:lnTo>
                    <a:pt x="109" y="64"/>
                  </a:lnTo>
                  <a:lnTo>
                    <a:pt x="106" y="75"/>
                  </a:lnTo>
                  <a:lnTo>
                    <a:pt x="101" y="82"/>
                  </a:lnTo>
                  <a:lnTo>
                    <a:pt x="96" y="90"/>
                  </a:lnTo>
                  <a:lnTo>
                    <a:pt x="88" y="98"/>
                  </a:lnTo>
                  <a:lnTo>
                    <a:pt x="78" y="101"/>
                  </a:lnTo>
                  <a:lnTo>
                    <a:pt x="70" y="106"/>
                  </a:lnTo>
                  <a:lnTo>
                    <a:pt x="59" y="106"/>
                  </a:lnTo>
                  <a:lnTo>
                    <a:pt x="49" y="106"/>
                  </a:lnTo>
                  <a:lnTo>
                    <a:pt x="39" y="101"/>
                  </a:lnTo>
                  <a:lnTo>
                    <a:pt x="29" y="98"/>
                  </a:lnTo>
                  <a:lnTo>
                    <a:pt x="21" y="90"/>
                  </a:lnTo>
                  <a:lnTo>
                    <a:pt x="16" y="82"/>
                  </a:lnTo>
                  <a:lnTo>
                    <a:pt x="10" y="75"/>
                  </a:lnTo>
                  <a:lnTo>
                    <a:pt x="8" y="64"/>
                  </a:lnTo>
                  <a:lnTo>
                    <a:pt x="8" y="54"/>
                  </a:lnTo>
                  <a:lnTo>
                    <a:pt x="8" y="44"/>
                  </a:lnTo>
                  <a:lnTo>
                    <a:pt x="10" y="33"/>
                  </a:lnTo>
                  <a:lnTo>
                    <a:pt x="16" y="26"/>
                  </a:lnTo>
                  <a:lnTo>
                    <a:pt x="21" y="18"/>
                  </a:lnTo>
                  <a:lnTo>
                    <a:pt x="29" y="10"/>
                  </a:lnTo>
                  <a:lnTo>
                    <a:pt x="39" y="5"/>
                  </a:lnTo>
                  <a:lnTo>
                    <a:pt x="49" y="2"/>
                  </a:lnTo>
                  <a:lnTo>
                    <a:pt x="59" y="2"/>
                  </a:lnTo>
                  <a:lnTo>
                    <a:pt x="70" y="2"/>
                  </a:lnTo>
                  <a:lnTo>
                    <a:pt x="78" y="5"/>
                  </a:lnTo>
                  <a:lnTo>
                    <a:pt x="88" y="10"/>
                  </a:lnTo>
                  <a:lnTo>
                    <a:pt x="96" y="18"/>
                  </a:lnTo>
                  <a:lnTo>
                    <a:pt x="101" y="26"/>
                  </a:lnTo>
                  <a:lnTo>
                    <a:pt x="106" y="33"/>
                  </a:lnTo>
                  <a:lnTo>
                    <a:pt x="109" y="44"/>
                  </a:lnTo>
                  <a:lnTo>
                    <a:pt x="111" y="54"/>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59" name="Freeform 1034"/>
            <p:cNvSpPr>
              <a:spLocks noEditPoints="1"/>
            </p:cNvSpPr>
            <p:nvPr/>
          </p:nvSpPr>
          <p:spPr bwMode="auto">
            <a:xfrm>
              <a:off x="1701" y="1393"/>
              <a:ext cx="109" cy="108"/>
            </a:xfrm>
            <a:custGeom>
              <a:avLst/>
              <a:gdLst>
                <a:gd name="T0" fmla="*/ 2147483647 w 109"/>
                <a:gd name="T1" fmla="*/ 2147483647 h 108"/>
                <a:gd name="T2" fmla="*/ 2147483647 w 109"/>
                <a:gd name="T3" fmla="*/ 2147483647 h 108"/>
                <a:gd name="T4" fmla="*/ 2147483647 w 109"/>
                <a:gd name="T5" fmla="*/ 2147483647 h 108"/>
                <a:gd name="T6" fmla="*/ 2147483647 w 109"/>
                <a:gd name="T7" fmla="*/ 0 h 108"/>
                <a:gd name="T8" fmla="*/ 2147483647 w 109"/>
                <a:gd name="T9" fmla="*/ 0 h 108"/>
                <a:gd name="T10" fmla="*/ 2147483647 w 109"/>
                <a:gd name="T11" fmla="*/ 2147483647 h 108"/>
                <a:gd name="T12" fmla="*/ 2147483647 w 109"/>
                <a:gd name="T13" fmla="*/ 2147483647 h 108"/>
                <a:gd name="T14" fmla="*/ 0 w 109"/>
                <a:gd name="T15" fmla="*/ 2147483647 h 108"/>
                <a:gd name="T16" fmla="*/ 0 w 109"/>
                <a:gd name="T17" fmla="*/ 2147483647 h 108"/>
                <a:gd name="T18" fmla="*/ 2147483647 w 109"/>
                <a:gd name="T19" fmla="*/ 2147483647 h 108"/>
                <a:gd name="T20" fmla="*/ 2147483647 w 109"/>
                <a:gd name="T21" fmla="*/ 2147483647 h 108"/>
                <a:gd name="T22" fmla="*/ 2147483647 w 109"/>
                <a:gd name="T23" fmla="*/ 2147483647 h 108"/>
                <a:gd name="T24" fmla="*/ 2147483647 w 109"/>
                <a:gd name="T25" fmla="*/ 2147483647 h 108"/>
                <a:gd name="T26" fmla="*/ 2147483647 w 109"/>
                <a:gd name="T27" fmla="*/ 2147483647 h 108"/>
                <a:gd name="T28" fmla="*/ 2147483647 w 109"/>
                <a:gd name="T29" fmla="*/ 2147483647 h 108"/>
                <a:gd name="T30" fmla="*/ 2147483647 w 109"/>
                <a:gd name="T31" fmla="*/ 2147483647 h 108"/>
                <a:gd name="T32" fmla="*/ 2147483647 w 109"/>
                <a:gd name="T33" fmla="*/ 2147483647 h 108"/>
                <a:gd name="T34" fmla="*/ 2147483647 w 109"/>
                <a:gd name="T35" fmla="*/ 2147483647 h 108"/>
                <a:gd name="T36" fmla="*/ 2147483647 w 109"/>
                <a:gd name="T37" fmla="*/ 2147483647 h 108"/>
                <a:gd name="T38" fmla="*/ 2147483647 w 109"/>
                <a:gd name="T39" fmla="*/ 2147483647 h 108"/>
                <a:gd name="T40" fmla="*/ 2147483647 w 109"/>
                <a:gd name="T41" fmla="*/ 2147483647 h 108"/>
                <a:gd name="T42" fmla="*/ 2147483647 w 109"/>
                <a:gd name="T43" fmla="*/ 2147483647 h 108"/>
                <a:gd name="T44" fmla="*/ 2147483647 w 109"/>
                <a:gd name="T45" fmla="*/ 2147483647 h 108"/>
                <a:gd name="T46" fmla="*/ 2147483647 w 109"/>
                <a:gd name="T47" fmla="*/ 2147483647 h 108"/>
                <a:gd name="T48" fmla="*/ 2147483647 w 109"/>
                <a:gd name="T49" fmla="*/ 2147483647 h 108"/>
                <a:gd name="T50" fmla="*/ 2147483647 w 109"/>
                <a:gd name="T51" fmla="*/ 2147483647 h 108"/>
                <a:gd name="T52" fmla="*/ 2147483647 w 109"/>
                <a:gd name="T53" fmla="*/ 2147483647 h 108"/>
                <a:gd name="T54" fmla="*/ 2147483647 w 109"/>
                <a:gd name="T55" fmla="*/ 2147483647 h 108"/>
                <a:gd name="T56" fmla="*/ 2147483647 w 109"/>
                <a:gd name="T57" fmla="*/ 2147483647 h 108"/>
                <a:gd name="T58" fmla="*/ 2147483647 w 109"/>
                <a:gd name="T59" fmla="*/ 2147483647 h 108"/>
                <a:gd name="T60" fmla="*/ 2147483647 w 109"/>
                <a:gd name="T61" fmla="*/ 2147483647 h 108"/>
                <a:gd name="T62" fmla="*/ 2147483647 w 109"/>
                <a:gd name="T63" fmla="*/ 2147483647 h 108"/>
                <a:gd name="T64" fmla="*/ 2147483647 w 109"/>
                <a:gd name="T65" fmla="*/ 2147483647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9" h="108">
                  <a:moveTo>
                    <a:pt x="109" y="54"/>
                  </a:moveTo>
                  <a:lnTo>
                    <a:pt x="106" y="44"/>
                  </a:lnTo>
                  <a:lnTo>
                    <a:pt x="104" y="33"/>
                  </a:lnTo>
                  <a:lnTo>
                    <a:pt x="98" y="23"/>
                  </a:lnTo>
                  <a:lnTo>
                    <a:pt x="91" y="15"/>
                  </a:lnTo>
                  <a:lnTo>
                    <a:pt x="83" y="8"/>
                  </a:lnTo>
                  <a:lnTo>
                    <a:pt x="75" y="2"/>
                  </a:lnTo>
                  <a:lnTo>
                    <a:pt x="65" y="0"/>
                  </a:lnTo>
                  <a:lnTo>
                    <a:pt x="54" y="0"/>
                  </a:lnTo>
                  <a:lnTo>
                    <a:pt x="42" y="0"/>
                  </a:lnTo>
                  <a:lnTo>
                    <a:pt x="31" y="2"/>
                  </a:lnTo>
                  <a:lnTo>
                    <a:pt x="24" y="8"/>
                  </a:lnTo>
                  <a:lnTo>
                    <a:pt x="16" y="15"/>
                  </a:lnTo>
                  <a:lnTo>
                    <a:pt x="8" y="23"/>
                  </a:lnTo>
                  <a:lnTo>
                    <a:pt x="3" y="33"/>
                  </a:lnTo>
                  <a:lnTo>
                    <a:pt x="0" y="44"/>
                  </a:lnTo>
                  <a:lnTo>
                    <a:pt x="0" y="54"/>
                  </a:lnTo>
                  <a:lnTo>
                    <a:pt x="0" y="64"/>
                  </a:lnTo>
                  <a:lnTo>
                    <a:pt x="3" y="75"/>
                  </a:lnTo>
                  <a:lnTo>
                    <a:pt x="8" y="85"/>
                  </a:lnTo>
                  <a:lnTo>
                    <a:pt x="16" y="93"/>
                  </a:lnTo>
                  <a:lnTo>
                    <a:pt x="24" y="98"/>
                  </a:lnTo>
                  <a:lnTo>
                    <a:pt x="31" y="103"/>
                  </a:lnTo>
                  <a:lnTo>
                    <a:pt x="42" y="108"/>
                  </a:lnTo>
                  <a:lnTo>
                    <a:pt x="54" y="108"/>
                  </a:lnTo>
                  <a:lnTo>
                    <a:pt x="65" y="108"/>
                  </a:lnTo>
                  <a:lnTo>
                    <a:pt x="75" y="103"/>
                  </a:lnTo>
                  <a:lnTo>
                    <a:pt x="83" y="98"/>
                  </a:lnTo>
                  <a:lnTo>
                    <a:pt x="91" y="93"/>
                  </a:lnTo>
                  <a:lnTo>
                    <a:pt x="98" y="85"/>
                  </a:lnTo>
                  <a:lnTo>
                    <a:pt x="104" y="75"/>
                  </a:lnTo>
                  <a:lnTo>
                    <a:pt x="106" y="64"/>
                  </a:lnTo>
                  <a:lnTo>
                    <a:pt x="109" y="54"/>
                  </a:lnTo>
                  <a:close/>
                  <a:moveTo>
                    <a:pt x="104" y="54"/>
                  </a:moveTo>
                  <a:lnTo>
                    <a:pt x="101" y="64"/>
                  </a:lnTo>
                  <a:lnTo>
                    <a:pt x="98" y="72"/>
                  </a:lnTo>
                  <a:lnTo>
                    <a:pt x="93" y="82"/>
                  </a:lnTo>
                  <a:lnTo>
                    <a:pt x="88" y="88"/>
                  </a:lnTo>
                  <a:lnTo>
                    <a:pt x="80" y="95"/>
                  </a:lnTo>
                  <a:lnTo>
                    <a:pt x="73" y="98"/>
                  </a:lnTo>
                  <a:lnTo>
                    <a:pt x="62" y="103"/>
                  </a:lnTo>
                  <a:lnTo>
                    <a:pt x="54" y="103"/>
                  </a:lnTo>
                  <a:lnTo>
                    <a:pt x="44" y="103"/>
                  </a:lnTo>
                  <a:lnTo>
                    <a:pt x="34" y="98"/>
                  </a:lnTo>
                  <a:lnTo>
                    <a:pt x="26" y="95"/>
                  </a:lnTo>
                  <a:lnTo>
                    <a:pt x="18" y="88"/>
                  </a:lnTo>
                  <a:lnTo>
                    <a:pt x="13" y="82"/>
                  </a:lnTo>
                  <a:lnTo>
                    <a:pt x="8" y="72"/>
                  </a:lnTo>
                  <a:lnTo>
                    <a:pt x="5" y="64"/>
                  </a:lnTo>
                  <a:lnTo>
                    <a:pt x="5" y="54"/>
                  </a:lnTo>
                  <a:lnTo>
                    <a:pt x="5" y="44"/>
                  </a:lnTo>
                  <a:lnTo>
                    <a:pt x="8" y="33"/>
                  </a:lnTo>
                  <a:lnTo>
                    <a:pt x="13" y="26"/>
                  </a:lnTo>
                  <a:lnTo>
                    <a:pt x="18" y="18"/>
                  </a:lnTo>
                  <a:lnTo>
                    <a:pt x="26" y="13"/>
                  </a:lnTo>
                  <a:lnTo>
                    <a:pt x="34" y="8"/>
                  </a:lnTo>
                  <a:lnTo>
                    <a:pt x="44" y="5"/>
                  </a:lnTo>
                  <a:lnTo>
                    <a:pt x="54" y="5"/>
                  </a:lnTo>
                  <a:lnTo>
                    <a:pt x="62" y="5"/>
                  </a:lnTo>
                  <a:lnTo>
                    <a:pt x="73" y="8"/>
                  </a:lnTo>
                  <a:lnTo>
                    <a:pt x="80" y="13"/>
                  </a:lnTo>
                  <a:lnTo>
                    <a:pt x="88" y="18"/>
                  </a:lnTo>
                  <a:lnTo>
                    <a:pt x="93" y="26"/>
                  </a:lnTo>
                  <a:lnTo>
                    <a:pt x="98" y="33"/>
                  </a:lnTo>
                  <a:lnTo>
                    <a:pt x="101" y="44"/>
                  </a:lnTo>
                  <a:lnTo>
                    <a:pt x="104" y="54"/>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0" name="Freeform 1035"/>
            <p:cNvSpPr>
              <a:spLocks noEditPoints="1"/>
            </p:cNvSpPr>
            <p:nvPr/>
          </p:nvSpPr>
          <p:spPr bwMode="auto">
            <a:xfrm>
              <a:off x="1704" y="1395"/>
              <a:ext cx="103" cy="104"/>
            </a:xfrm>
            <a:custGeom>
              <a:avLst/>
              <a:gdLst>
                <a:gd name="T0" fmla="*/ 2147483647 w 103"/>
                <a:gd name="T1" fmla="*/ 2147483647 h 104"/>
                <a:gd name="T2" fmla="*/ 2147483647 w 103"/>
                <a:gd name="T3" fmla="*/ 2147483647 h 104"/>
                <a:gd name="T4" fmla="*/ 2147483647 w 103"/>
                <a:gd name="T5" fmla="*/ 2147483647 h 104"/>
                <a:gd name="T6" fmla="*/ 2147483647 w 103"/>
                <a:gd name="T7" fmla="*/ 0 h 104"/>
                <a:gd name="T8" fmla="*/ 2147483647 w 103"/>
                <a:gd name="T9" fmla="*/ 0 h 104"/>
                <a:gd name="T10" fmla="*/ 2147483647 w 103"/>
                <a:gd name="T11" fmla="*/ 2147483647 h 104"/>
                <a:gd name="T12" fmla="*/ 2147483647 w 103"/>
                <a:gd name="T13" fmla="*/ 2147483647 h 104"/>
                <a:gd name="T14" fmla="*/ 0 w 103"/>
                <a:gd name="T15" fmla="*/ 2147483647 h 104"/>
                <a:gd name="T16" fmla="*/ 0 w 103"/>
                <a:gd name="T17" fmla="*/ 2147483647 h 104"/>
                <a:gd name="T18" fmla="*/ 2147483647 w 103"/>
                <a:gd name="T19" fmla="*/ 2147483647 h 104"/>
                <a:gd name="T20" fmla="*/ 2147483647 w 103"/>
                <a:gd name="T21" fmla="*/ 2147483647 h 104"/>
                <a:gd name="T22" fmla="*/ 2147483647 w 103"/>
                <a:gd name="T23" fmla="*/ 2147483647 h 104"/>
                <a:gd name="T24" fmla="*/ 2147483647 w 103"/>
                <a:gd name="T25" fmla="*/ 2147483647 h 104"/>
                <a:gd name="T26" fmla="*/ 2147483647 w 103"/>
                <a:gd name="T27" fmla="*/ 2147483647 h 104"/>
                <a:gd name="T28" fmla="*/ 2147483647 w 103"/>
                <a:gd name="T29" fmla="*/ 2147483647 h 104"/>
                <a:gd name="T30" fmla="*/ 2147483647 w 103"/>
                <a:gd name="T31" fmla="*/ 2147483647 h 104"/>
                <a:gd name="T32" fmla="*/ 2147483647 w 103"/>
                <a:gd name="T33" fmla="*/ 2147483647 h 104"/>
                <a:gd name="T34" fmla="*/ 2147483647 w 103"/>
                <a:gd name="T35" fmla="*/ 2147483647 h 104"/>
                <a:gd name="T36" fmla="*/ 2147483647 w 103"/>
                <a:gd name="T37" fmla="*/ 2147483647 h 104"/>
                <a:gd name="T38" fmla="*/ 2147483647 w 103"/>
                <a:gd name="T39" fmla="*/ 2147483647 h 104"/>
                <a:gd name="T40" fmla="*/ 2147483647 w 103"/>
                <a:gd name="T41" fmla="*/ 2147483647 h 104"/>
                <a:gd name="T42" fmla="*/ 2147483647 w 103"/>
                <a:gd name="T43" fmla="*/ 2147483647 h 104"/>
                <a:gd name="T44" fmla="*/ 2147483647 w 103"/>
                <a:gd name="T45" fmla="*/ 2147483647 h 104"/>
                <a:gd name="T46" fmla="*/ 2147483647 w 103"/>
                <a:gd name="T47" fmla="*/ 2147483647 h 104"/>
                <a:gd name="T48" fmla="*/ 2147483647 w 103"/>
                <a:gd name="T49" fmla="*/ 2147483647 h 104"/>
                <a:gd name="T50" fmla="*/ 2147483647 w 103"/>
                <a:gd name="T51" fmla="*/ 2147483647 h 104"/>
                <a:gd name="T52" fmla="*/ 2147483647 w 103"/>
                <a:gd name="T53" fmla="*/ 2147483647 h 104"/>
                <a:gd name="T54" fmla="*/ 2147483647 w 103"/>
                <a:gd name="T55" fmla="*/ 2147483647 h 104"/>
                <a:gd name="T56" fmla="*/ 2147483647 w 103"/>
                <a:gd name="T57" fmla="*/ 2147483647 h 104"/>
                <a:gd name="T58" fmla="*/ 2147483647 w 103"/>
                <a:gd name="T59" fmla="*/ 2147483647 h 104"/>
                <a:gd name="T60" fmla="*/ 2147483647 w 103"/>
                <a:gd name="T61" fmla="*/ 2147483647 h 104"/>
                <a:gd name="T62" fmla="*/ 2147483647 w 103"/>
                <a:gd name="T63" fmla="*/ 2147483647 h 104"/>
                <a:gd name="T64" fmla="*/ 2147483647 w 103"/>
                <a:gd name="T65" fmla="*/ 2147483647 h 10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3" h="104">
                  <a:moveTo>
                    <a:pt x="103" y="52"/>
                  </a:moveTo>
                  <a:lnTo>
                    <a:pt x="101" y="42"/>
                  </a:lnTo>
                  <a:lnTo>
                    <a:pt x="98" y="31"/>
                  </a:lnTo>
                  <a:lnTo>
                    <a:pt x="93" y="24"/>
                  </a:lnTo>
                  <a:lnTo>
                    <a:pt x="88" y="16"/>
                  </a:lnTo>
                  <a:lnTo>
                    <a:pt x="80" y="8"/>
                  </a:lnTo>
                  <a:lnTo>
                    <a:pt x="70" y="3"/>
                  </a:lnTo>
                  <a:lnTo>
                    <a:pt x="62" y="0"/>
                  </a:lnTo>
                  <a:lnTo>
                    <a:pt x="51" y="0"/>
                  </a:lnTo>
                  <a:lnTo>
                    <a:pt x="41" y="0"/>
                  </a:lnTo>
                  <a:lnTo>
                    <a:pt x="31" y="3"/>
                  </a:lnTo>
                  <a:lnTo>
                    <a:pt x="21" y="8"/>
                  </a:lnTo>
                  <a:lnTo>
                    <a:pt x="13" y="16"/>
                  </a:lnTo>
                  <a:lnTo>
                    <a:pt x="8" y="24"/>
                  </a:lnTo>
                  <a:lnTo>
                    <a:pt x="2" y="31"/>
                  </a:lnTo>
                  <a:lnTo>
                    <a:pt x="0" y="42"/>
                  </a:lnTo>
                  <a:lnTo>
                    <a:pt x="0" y="52"/>
                  </a:lnTo>
                  <a:lnTo>
                    <a:pt x="0" y="62"/>
                  </a:lnTo>
                  <a:lnTo>
                    <a:pt x="2" y="73"/>
                  </a:lnTo>
                  <a:lnTo>
                    <a:pt x="8" y="80"/>
                  </a:lnTo>
                  <a:lnTo>
                    <a:pt x="13" y="88"/>
                  </a:lnTo>
                  <a:lnTo>
                    <a:pt x="21" y="96"/>
                  </a:lnTo>
                  <a:lnTo>
                    <a:pt x="31" y="99"/>
                  </a:lnTo>
                  <a:lnTo>
                    <a:pt x="41" y="104"/>
                  </a:lnTo>
                  <a:lnTo>
                    <a:pt x="51" y="104"/>
                  </a:lnTo>
                  <a:lnTo>
                    <a:pt x="62" y="104"/>
                  </a:lnTo>
                  <a:lnTo>
                    <a:pt x="70" y="99"/>
                  </a:lnTo>
                  <a:lnTo>
                    <a:pt x="80" y="96"/>
                  </a:lnTo>
                  <a:lnTo>
                    <a:pt x="88" y="88"/>
                  </a:lnTo>
                  <a:lnTo>
                    <a:pt x="93" y="80"/>
                  </a:lnTo>
                  <a:lnTo>
                    <a:pt x="98" y="73"/>
                  </a:lnTo>
                  <a:lnTo>
                    <a:pt x="101" y="62"/>
                  </a:lnTo>
                  <a:lnTo>
                    <a:pt x="103" y="52"/>
                  </a:lnTo>
                  <a:close/>
                  <a:moveTo>
                    <a:pt x="98" y="52"/>
                  </a:moveTo>
                  <a:lnTo>
                    <a:pt x="95" y="62"/>
                  </a:lnTo>
                  <a:lnTo>
                    <a:pt x="93" y="70"/>
                  </a:lnTo>
                  <a:lnTo>
                    <a:pt x="90" y="78"/>
                  </a:lnTo>
                  <a:lnTo>
                    <a:pt x="82" y="86"/>
                  </a:lnTo>
                  <a:lnTo>
                    <a:pt x="77" y="91"/>
                  </a:lnTo>
                  <a:lnTo>
                    <a:pt x="70" y="96"/>
                  </a:lnTo>
                  <a:lnTo>
                    <a:pt x="59" y="99"/>
                  </a:lnTo>
                  <a:lnTo>
                    <a:pt x="51" y="99"/>
                  </a:lnTo>
                  <a:lnTo>
                    <a:pt x="41" y="99"/>
                  </a:lnTo>
                  <a:lnTo>
                    <a:pt x="33" y="96"/>
                  </a:lnTo>
                  <a:lnTo>
                    <a:pt x="23" y="91"/>
                  </a:lnTo>
                  <a:lnTo>
                    <a:pt x="18" y="86"/>
                  </a:lnTo>
                  <a:lnTo>
                    <a:pt x="13" y="78"/>
                  </a:lnTo>
                  <a:lnTo>
                    <a:pt x="8" y="70"/>
                  </a:lnTo>
                  <a:lnTo>
                    <a:pt x="5" y="62"/>
                  </a:lnTo>
                  <a:lnTo>
                    <a:pt x="5" y="52"/>
                  </a:lnTo>
                  <a:lnTo>
                    <a:pt x="5" y="42"/>
                  </a:lnTo>
                  <a:lnTo>
                    <a:pt x="8" y="34"/>
                  </a:lnTo>
                  <a:lnTo>
                    <a:pt x="13" y="26"/>
                  </a:lnTo>
                  <a:lnTo>
                    <a:pt x="18" y="19"/>
                  </a:lnTo>
                  <a:lnTo>
                    <a:pt x="23" y="13"/>
                  </a:lnTo>
                  <a:lnTo>
                    <a:pt x="33" y="8"/>
                  </a:lnTo>
                  <a:lnTo>
                    <a:pt x="41" y="6"/>
                  </a:lnTo>
                  <a:lnTo>
                    <a:pt x="51" y="6"/>
                  </a:lnTo>
                  <a:lnTo>
                    <a:pt x="59" y="6"/>
                  </a:lnTo>
                  <a:lnTo>
                    <a:pt x="70" y="8"/>
                  </a:lnTo>
                  <a:lnTo>
                    <a:pt x="77" y="13"/>
                  </a:lnTo>
                  <a:lnTo>
                    <a:pt x="82" y="19"/>
                  </a:lnTo>
                  <a:lnTo>
                    <a:pt x="90" y="26"/>
                  </a:lnTo>
                  <a:lnTo>
                    <a:pt x="93" y="34"/>
                  </a:lnTo>
                  <a:lnTo>
                    <a:pt x="95" y="42"/>
                  </a:lnTo>
                  <a:lnTo>
                    <a:pt x="98" y="52"/>
                  </a:lnTo>
                  <a:close/>
                </a:path>
              </a:pathLst>
            </a:custGeom>
            <a:solidFill>
              <a:srgbClr val="BABAB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1" name="Freeform 1036"/>
            <p:cNvSpPr>
              <a:spLocks noEditPoints="1"/>
            </p:cNvSpPr>
            <p:nvPr/>
          </p:nvSpPr>
          <p:spPr bwMode="auto">
            <a:xfrm>
              <a:off x="1706" y="1398"/>
              <a:ext cx="99" cy="98"/>
            </a:xfrm>
            <a:custGeom>
              <a:avLst/>
              <a:gdLst>
                <a:gd name="T0" fmla="*/ 2147483647 w 99"/>
                <a:gd name="T1" fmla="*/ 2147483647 h 98"/>
                <a:gd name="T2" fmla="*/ 2147483647 w 99"/>
                <a:gd name="T3" fmla="*/ 2147483647 h 98"/>
                <a:gd name="T4" fmla="*/ 2147483647 w 99"/>
                <a:gd name="T5" fmla="*/ 2147483647 h 98"/>
                <a:gd name="T6" fmla="*/ 2147483647 w 99"/>
                <a:gd name="T7" fmla="*/ 0 h 98"/>
                <a:gd name="T8" fmla="*/ 2147483647 w 99"/>
                <a:gd name="T9" fmla="*/ 0 h 98"/>
                <a:gd name="T10" fmla="*/ 2147483647 w 99"/>
                <a:gd name="T11" fmla="*/ 2147483647 h 98"/>
                <a:gd name="T12" fmla="*/ 2147483647 w 99"/>
                <a:gd name="T13" fmla="*/ 2147483647 h 98"/>
                <a:gd name="T14" fmla="*/ 0 w 99"/>
                <a:gd name="T15" fmla="*/ 2147483647 h 98"/>
                <a:gd name="T16" fmla="*/ 0 w 99"/>
                <a:gd name="T17" fmla="*/ 2147483647 h 98"/>
                <a:gd name="T18" fmla="*/ 2147483647 w 99"/>
                <a:gd name="T19" fmla="*/ 2147483647 h 98"/>
                <a:gd name="T20" fmla="*/ 2147483647 w 99"/>
                <a:gd name="T21" fmla="*/ 2147483647 h 98"/>
                <a:gd name="T22" fmla="*/ 2147483647 w 99"/>
                <a:gd name="T23" fmla="*/ 2147483647 h 98"/>
                <a:gd name="T24" fmla="*/ 2147483647 w 99"/>
                <a:gd name="T25" fmla="*/ 2147483647 h 98"/>
                <a:gd name="T26" fmla="*/ 2147483647 w 99"/>
                <a:gd name="T27" fmla="*/ 2147483647 h 98"/>
                <a:gd name="T28" fmla="*/ 2147483647 w 99"/>
                <a:gd name="T29" fmla="*/ 2147483647 h 98"/>
                <a:gd name="T30" fmla="*/ 2147483647 w 99"/>
                <a:gd name="T31" fmla="*/ 2147483647 h 98"/>
                <a:gd name="T32" fmla="*/ 2147483647 w 99"/>
                <a:gd name="T33" fmla="*/ 2147483647 h 98"/>
                <a:gd name="T34" fmla="*/ 2147483647 w 99"/>
                <a:gd name="T35" fmla="*/ 2147483647 h 98"/>
                <a:gd name="T36" fmla="*/ 2147483647 w 99"/>
                <a:gd name="T37" fmla="*/ 2147483647 h 98"/>
                <a:gd name="T38" fmla="*/ 2147483647 w 99"/>
                <a:gd name="T39" fmla="*/ 2147483647 h 98"/>
                <a:gd name="T40" fmla="*/ 2147483647 w 99"/>
                <a:gd name="T41" fmla="*/ 2147483647 h 98"/>
                <a:gd name="T42" fmla="*/ 2147483647 w 99"/>
                <a:gd name="T43" fmla="*/ 2147483647 h 98"/>
                <a:gd name="T44" fmla="*/ 2147483647 w 99"/>
                <a:gd name="T45" fmla="*/ 2147483647 h 98"/>
                <a:gd name="T46" fmla="*/ 2147483647 w 99"/>
                <a:gd name="T47" fmla="*/ 2147483647 h 98"/>
                <a:gd name="T48" fmla="*/ 2147483647 w 99"/>
                <a:gd name="T49" fmla="*/ 2147483647 h 98"/>
                <a:gd name="T50" fmla="*/ 2147483647 w 99"/>
                <a:gd name="T51" fmla="*/ 2147483647 h 98"/>
                <a:gd name="T52" fmla="*/ 2147483647 w 99"/>
                <a:gd name="T53" fmla="*/ 2147483647 h 98"/>
                <a:gd name="T54" fmla="*/ 2147483647 w 99"/>
                <a:gd name="T55" fmla="*/ 2147483647 h 98"/>
                <a:gd name="T56" fmla="*/ 2147483647 w 99"/>
                <a:gd name="T57" fmla="*/ 2147483647 h 98"/>
                <a:gd name="T58" fmla="*/ 2147483647 w 99"/>
                <a:gd name="T59" fmla="*/ 2147483647 h 98"/>
                <a:gd name="T60" fmla="*/ 2147483647 w 99"/>
                <a:gd name="T61" fmla="*/ 2147483647 h 98"/>
                <a:gd name="T62" fmla="*/ 2147483647 w 99"/>
                <a:gd name="T63" fmla="*/ 2147483647 h 98"/>
                <a:gd name="T64" fmla="*/ 2147483647 w 99"/>
                <a:gd name="T65" fmla="*/ 2147483647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9" h="98">
                  <a:moveTo>
                    <a:pt x="99" y="49"/>
                  </a:moveTo>
                  <a:lnTo>
                    <a:pt x="96" y="39"/>
                  </a:lnTo>
                  <a:lnTo>
                    <a:pt x="93" y="28"/>
                  </a:lnTo>
                  <a:lnTo>
                    <a:pt x="88" y="21"/>
                  </a:lnTo>
                  <a:lnTo>
                    <a:pt x="83" y="13"/>
                  </a:lnTo>
                  <a:lnTo>
                    <a:pt x="75" y="8"/>
                  </a:lnTo>
                  <a:lnTo>
                    <a:pt x="68" y="3"/>
                  </a:lnTo>
                  <a:lnTo>
                    <a:pt x="57" y="0"/>
                  </a:lnTo>
                  <a:lnTo>
                    <a:pt x="49" y="0"/>
                  </a:lnTo>
                  <a:lnTo>
                    <a:pt x="39" y="0"/>
                  </a:lnTo>
                  <a:lnTo>
                    <a:pt x="29" y="3"/>
                  </a:lnTo>
                  <a:lnTo>
                    <a:pt x="21" y="8"/>
                  </a:lnTo>
                  <a:lnTo>
                    <a:pt x="13" y="13"/>
                  </a:lnTo>
                  <a:lnTo>
                    <a:pt x="8" y="21"/>
                  </a:lnTo>
                  <a:lnTo>
                    <a:pt x="3" y="28"/>
                  </a:lnTo>
                  <a:lnTo>
                    <a:pt x="0" y="39"/>
                  </a:lnTo>
                  <a:lnTo>
                    <a:pt x="0" y="49"/>
                  </a:lnTo>
                  <a:lnTo>
                    <a:pt x="0" y="59"/>
                  </a:lnTo>
                  <a:lnTo>
                    <a:pt x="3" y="67"/>
                  </a:lnTo>
                  <a:lnTo>
                    <a:pt x="8" y="77"/>
                  </a:lnTo>
                  <a:lnTo>
                    <a:pt x="13" y="83"/>
                  </a:lnTo>
                  <a:lnTo>
                    <a:pt x="21" y="90"/>
                  </a:lnTo>
                  <a:lnTo>
                    <a:pt x="29" y="93"/>
                  </a:lnTo>
                  <a:lnTo>
                    <a:pt x="39" y="98"/>
                  </a:lnTo>
                  <a:lnTo>
                    <a:pt x="49" y="98"/>
                  </a:lnTo>
                  <a:lnTo>
                    <a:pt x="57" y="98"/>
                  </a:lnTo>
                  <a:lnTo>
                    <a:pt x="68" y="93"/>
                  </a:lnTo>
                  <a:lnTo>
                    <a:pt x="75" y="90"/>
                  </a:lnTo>
                  <a:lnTo>
                    <a:pt x="83" y="83"/>
                  </a:lnTo>
                  <a:lnTo>
                    <a:pt x="88" y="77"/>
                  </a:lnTo>
                  <a:lnTo>
                    <a:pt x="93" y="67"/>
                  </a:lnTo>
                  <a:lnTo>
                    <a:pt x="96" y="59"/>
                  </a:lnTo>
                  <a:lnTo>
                    <a:pt x="99" y="49"/>
                  </a:lnTo>
                  <a:close/>
                  <a:moveTo>
                    <a:pt x="93" y="49"/>
                  </a:moveTo>
                  <a:lnTo>
                    <a:pt x="91" y="57"/>
                  </a:lnTo>
                  <a:lnTo>
                    <a:pt x="88" y="67"/>
                  </a:lnTo>
                  <a:lnTo>
                    <a:pt x="86" y="72"/>
                  </a:lnTo>
                  <a:lnTo>
                    <a:pt x="80" y="80"/>
                  </a:lnTo>
                  <a:lnTo>
                    <a:pt x="73" y="85"/>
                  </a:lnTo>
                  <a:lnTo>
                    <a:pt x="65" y="90"/>
                  </a:lnTo>
                  <a:lnTo>
                    <a:pt x="57" y="93"/>
                  </a:lnTo>
                  <a:lnTo>
                    <a:pt x="49" y="93"/>
                  </a:lnTo>
                  <a:lnTo>
                    <a:pt x="39" y="93"/>
                  </a:lnTo>
                  <a:lnTo>
                    <a:pt x="31" y="90"/>
                  </a:lnTo>
                  <a:lnTo>
                    <a:pt x="24" y="85"/>
                  </a:lnTo>
                  <a:lnTo>
                    <a:pt x="19" y="80"/>
                  </a:lnTo>
                  <a:lnTo>
                    <a:pt x="11" y="72"/>
                  </a:lnTo>
                  <a:lnTo>
                    <a:pt x="8" y="67"/>
                  </a:lnTo>
                  <a:lnTo>
                    <a:pt x="6" y="57"/>
                  </a:lnTo>
                  <a:lnTo>
                    <a:pt x="6" y="49"/>
                  </a:lnTo>
                  <a:lnTo>
                    <a:pt x="6" y="39"/>
                  </a:lnTo>
                  <a:lnTo>
                    <a:pt x="8" y="31"/>
                  </a:lnTo>
                  <a:lnTo>
                    <a:pt x="11" y="23"/>
                  </a:lnTo>
                  <a:lnTo>
                    <a:pt x="19" y="18"/>
                  </a:lnTo>
                  <a:lnTo>
                    <a:pt x="24" y="13"/>
                  </a:lnTo>
                  <a:lnTo>
                    <a:pt x="31" y="8"/>
                  </a:lnTo>
                  <a:lnTo>
                    <a:pt x="39" y="5"/>
                  </a:lnTo>
                  <a:lnTo>
                    <a:pt x="49" y="5"/>
                  </a:lnTo>
                  <a:lnTo>
                    <a:pt x="57" y="5"/>
                  </a:lnTo>
                  <a:lnTo>
                    <a:pt x="65" y="8"/>
                  </a:lnTo>
                  <a:lnTo>
                    <a:pt x="73" y="13"/>
                  </a:lnTo>
                  <a:lnTo>
                    <a:pt x="80" y="18"/>
                  </a:lnTo>
                  <a:lnTo>
                    <a:pt x="86" y="23"/>
                  </a:lnTo>
                  <a:lnTo>
                    <a:pt x="88" y="31"/>
                  </a:lnTo>
                  <a:lnTo>
                    <a:pt x="91" y="39"/>
                  </a:lnTo>
                  <a:lnTo>
                    <a:pt x="93" y="49"/>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2" name="Freeform 1037"/>
            <p:cNvSpPr>
              <a:spLocks noEditPoints="1"/>
            </p:cNvSpPr>
            <p:nvPr/>
          </p:nvSpPr>
          <p:spPr bwMode="auto">
            <a:xfrm>
              <a:off x="1709" y="1401"/>
              <a:ext cx="93" cy="93"/>
            </a:xfrm>
            <a:custGeom>
              <a:avLst/>
              <a:gdLst>
                <a:gd name="T0" fmla="*/ 2147483647 w 93"/>
                <a:gd name="T1" fmla="*/ 2147483647 h 93"/>
                <a:gd name="T2" fmla="*/ 2147483647 w 93"/>
                <a:gd name="T3" fmla="*/ 2147483647 h 93"/>
                <a:gd name="T4" fmla="*/ 2147483647 w 93"/>
                <a:gd name="T5" fmla="*/ 2147483647 h 93"/>
                <a:gd name="T6" fmla="*/ 2147483647 w 93"/>
                <a:gd name="T7" fmla="*/ 0 h 93"/>
                <a:gd name="T8" fmla="*/ 2147483647 w 93"/>
                <a:gd name="T9" fmla="*/ 0 h 93"/>
                <a:gd name="T10" fmla="*/ 2147483647 w 93"/>
                <a:gd name="T11" fmla="*/ 2147483647 h 93"/>
                <a:gd name="T12" fmla="*/ 2147483647 w 93"/>
                <a:gd name="T13" fmla="*/ 2147483647 h 93"/>
                <a:gd name="T14" fmla="*/ 0 w 93"/>
                <a:gd name="T15" fmla="*/ 2147483647 h 93"/>
                <a:gd name="T16" fmla="*/ 0 w 93"/>
                <a:gd name="T17" fmla="*/ 2147483647 h 93"/>
                <a:gd name="T18" fmla="*/ 2147483647 w 93"/>
                <a:gd name="T19" fmla="*/ 2147483647 h 93"/>
                <a:gd name="T20" fmla="*/ 2147483647 w 93"/>
                <a:gd name="T21" fmla="*/ 2147483647 h 93"/>
                <a:gd name="T22" fmla="*/ 2147483647 w 93"/>
                <a:gd name="T23" fmla="*/ 2147483647 h 93"/>
                <a:gd name="T24" fmla="*/ 2147483647 w 93"/>
                <a:gd name="T25" fmla="*/ 2147483647 h 93"/>
                <a:gd name="T26" fmla="*/ 2147483647 w 93"/>
                <a:gd name="T27" fmla="*/ 2147483647 h 93"/>
                <a:gd name="T28" fmla="*/ 2147483647 w 93"/>
                <a:gd name="T29" fmla="*/ 2147483647 h 93"/>
                <a:gd name="T30" fmla="*/ 2147483647 w 93"/>
                <a:gd name="T31" fmla="*/ 2147483647 h 93"/>
                <a:gd name="T32" fmla="*/ 2147483647 w 93"/>
                <a:gd name="T33" fmla="*/ 2147483647 h 93"/>
                <a:gd name="T34" fmla="*/ 2147483647 w 93"/>
                <a:gd name="T35" fmla="*/ 2147483647 h 93"/>
                <a:gd name="T36" fmla="*/ 2147483647 w 93"/>
                <a:gd name="T37" fmla="*/ 2147483647 h 93"/>
                <a:gd name="T38" fmla="*/ 2147483647 w 93"/>
                <a:gd name="T39" fmla="*/ 2147483647 h 93"/>
                <a:gd name="T40" fmla="*/ 2147483647 w 93"/>
                <a:gd name="T41" fmla="*/ 2147483647 h 93"/>
                <a:gd name="T42" fmla="*/ 2147483647 w 93"/>
                <a:gd name="T43" fmla="*/ 2147483647 h 93"/>
                <a:gd name="T44" fmla="*/ 2147483647 w 93"/>
                <a:gd name="T45" fmla="*/ 2147483647 h 93"/>
                <a:gd name="T46" fmla="*/ 2147483647 w 93"/>
                <a:gd name="T47" fmla="*/ 2147483647 h 93"/>
                <a:gd name="T48" fmla="*/ 2147483647 w 93"/>
                <a:gd name="T49" fmla="*/ 2147483647 h 93"/>
                <a:gd name="T50" fmla="*/ 2147483647 w 93"/>
                <a:gd name="T51" fmla="*/ 2147483647 h 93"/>
                <a:gd name="T52" fmla="*/ 2147483647 w 93"/>
                <a:gd name="T53" fmla="*/ 2147483647 h 93"/>
                <a:gd name="T54" fmla="*/ 2147483647 w 93"/>
                <a:gd name="T55" fmla="*/ 2147483647 h 93"/>
                <a:gd name="T56" fmla="*/ 2147483647 w 93"/>
                <a:gd name="T57" fmla="*/ 2147483647 h 93"/>
                <a:gd name="T58" fmla="*/ 2147483647 w 93"/>
                <a:gd name="T59" fmla="*/ 2147483647 h 93"/>
                <a:gd name="T60" fmla="*/ 2147483647 w 93"/>
                <a:gd name="T61" fmla="*/ 2147483647 h 93"/>
                <a:gd name="T62" fmla="*/ 2147483647 w 93"/>
                <a:gd name="T63" fmla="*/ 2147483647 h 93"/>
                <a:gd name="T64" fmla="*/ 2147483647 w 93"/>
                <a:gd name="T65" fmla="*/ 2147483647 h 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3" h="93">
                  <a:moveTo>
                    <a:pt x="93" y="46"/>
                  </a:moveTo>
                  <a:lnTo>
                    <a:pt x="90" y="36"/>
                  </a:lnTo>
                  <a:lnTo>
                    <a:pt x="88" y="28"/>
                  </a:lnTo>
                  <a:lnTo>
                    <a:pt x="85" y="20"/>
                  </a:lnTo>
                  <a:lnTo>
                    <a:pt x="77" y="13"/>
                  </a:lnTo>
                  <a:lnTo>
                    <a:pt x="72" y="7"/>
                  </a:lnTo>
                  <a:lnTo>
                    <a:pt x="65" y="2"/>
                  </a:lnTo>
                  <a:lnTo>
                    <a:pt x="54" y="0"/>
                  </a:lnTo>
                  <a:lnTo>
                    <a:pt x="46" y="0"/>
                  </a:lnTo>
                  <a:lnTo>
                    <a:pt x="36" y="0"/>
                  </a:lnTo>
                  <a:lnTo>
                    <a:pt x="28" y="2"/>
                  </a:lnTo>
                  <a:lnTo>
                    <a:pt x="18" y="7"/>
                  </a:lnTo>
                  <a:lnTo>
                    <a:pt x="13" y="13"/>
                  </a:lnTo>
                  <a:lnTo>
                    <a:pt x="8" y="20"/>
                  </a:lnTo>
                  <a:lnTo>
                    <a:pt x="3" y="28"/>
                  </a:lnTo>
                  <a:lnTo>
                    <a:pt x="0" y="36"/>
                  </a:lnTo>
                  <a:lnTo>
                    <a:pt x="0" y="46"/>
                  </a:lnTo>
                  <a:lnTo>
                    <a:pt x="0" y="56"/>
                  </a:lnTo>
                  <a:lnTo>
                    <a:pt x="3" y="64"/>
                  </a:lnTo>
                  <a:lnTo>
                    <a:pt x="8" y="72"/>
                  </a:lnTo>
                  <a:lnTo>
                    <a:pt x="13" y="80"/>
                  </a:lnTo>
                  <a:lnTo>
                    <a:pt x="18" y="85"/>
                  </a:lnTo>
                  <a:lnTo>
                    <a:pt x="28" y="90"/>
                  </a:lnTo>
                  <a:lnTo>
                    <a:pt x="36" y="93"/>
                  </a:lnTo>
                  <a:lnTo>
                    <a:pt x="46" y="93"/>
                  </a:lnTo>
                  <a:lnTo>
                    <a:pt x="54" y="93"/>
                  </a:lnTo>
                  <a:lnTo>
                    <a:pt x="65" y="90"/>
                  </a:lnTo>
                  <a:lnTo>
                    <a:pt x="72" y="85"/>
                  </a:lnTo>
                  <a:lnTo>
                    <a:pt x="77" y="80"/>
                  </a:lnTo>
                  <a:lnTo>
                    <a:pt x="85" y="72"/>
                  </a:lnTo>
                  <a:lnTo>
                    <a:pt x="88" y="64"/>
                  </a:lnTo>
                  <a:lnTo>
                    <a:pt x="90" y="56"/>
                  </a:lnTo>
                  <a:lnTo>
                    <a:pt x="93" y="46"/>
                  </a:lnTo>
                  <a:close/>
                  <a:moveTo>
                    <a:pt x="88" y="46"/>
                  </a:moveTo>
                  <a:lnTo>
                    <a:pt x="85" y="54"/>
                  </a:lnTo>
                  <a:lnTo>
                    <a:pt x="83" y="62"/>
                  </a:lnTo>
                  <a:lnTo>
                    <a:pt x="80" y="69"/>
                  </a:lnTo>
                  <a:lnTo>
                    <a:pt x="75" y="74"/>
                  </a:lnTo>
                  <a:lnTo>
                    <a:pt x="70" y="80"/>
                  </a:lnTo>
                  <a:lnTo>
                    <a:pt x="62" y="85"/>
                  </a:lnTo>
                  <a:lnTo>
                    <a:pt x="54" y="87"/>
                  </a:lnTo>
                  <a:lnTo>
                    <a:pt x="46" y="87"/>
                  </a:lnTo>
                  <a:lnTo>
                    <a:pt x="36" y="87"/>
                  </a:lnTo>
                  <a:lnTo>
                    <a:pt x="28" y="85"/>
                  </a:lnTo>
                  <a:lnTo>
                    <a:pt x="23" y="80"/>
                  </a:lnTo>
                  <a:lnTo>
                    <a:pt x="16" y="74"/>
                  </a:lnTo>
                  <a:lnTo>
                    <a:pt x="10" y="69"/>
                  </a:lnTo>
                  <a:lnTo>
                    <a:pt x="8" y="62"/>
                  </a:lnTo>
                  <a:lnTo>
                    <a:pt x="5" y="54"/>
                  </a:lnTo>
                  <a:lnTo>
                    <a:pt x="5" y="46"/>
                  </a:lnTo>
                  <a:lnTo>
                    <a:pt x="5" y="38"/>
                  </a:lnTo>
                  <a:lnTo>
                    <a:pt x="8" y="31"/>
                  </a:lnTo>
                  <a:lnTo>
                    <a:pt x="10" y="23"/>
                  </a:lnTo>
                  <a:lnTo>
                    <a:pt x="16" y="18"/>
                  </a:lnTo>
                  <a:lnTo>
                    <a:pt x="23" y="13"/>
                  </a:lnTo>
                  <a:lnTo>
                    <a:pt x="28" y="7"/>
                  </a:lnTo>
                  <a:lnTo>
                    <a:pt x="36" y="5"/>
                  </a:lnTo>
                  <a:lnTo>
                    <a:pt x="46" y="5"/>
                  </a:lnTo>
                  <a:lnTo>
                    <a:pt x="54" y="5"/>
                  </a:lnTo>
                  <a:lnTo>
                    <a:pt x="62" y="7"/>
                  </a:lnTo>
                  <a:lnTo>
                    <a:pt x="70" y="13"/>
                  </a:lnTo>
                  <a:lnTo>
                    <a:pt x="75" y="18"/>
                  </a:lnTo>
                  <a:lnTo>
                    <a:pt x="80" y="23"/>
                  </a:lnTo>
                  <a:lnTo>
                    <a:pt x="83" y="31"/>
                  </a:lnTo>
                  <a:lnTo>
                    <a:pt x="85" y="38"/>
                  </a:lnTo>
                  <a:lnTo>
                    <a:pt x="88" y="46"/>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3" name="Freeform 1038"/>
            <p:cNvSpPr>
              <a:spLocks noEditPoints="1"/>
            </p:cNvSpPr>
            <p:nvPr/>
          </p:nvSpPr>
          <p:spPr bwMode="auto">
            <a:xfrm>
              <a:off x="1712" y="1403"/>
              <a:ext cx="87" cy="88"/>
            </a:xfrm>
            <a:custGeom>
              <a:avLst/>
              <a:gdLst>
                <a:gd name="T0" fmla="*/ 2147483647 w 87"/>
                <a:gd name="T1" fmla="*/ 2147483647 h 88"/>
                <a:gd name="T2" fmla="*/ 2147483647 w 87"/>
                <a:gd name="T3" fmla="*/ 2147483647 h 88"/>
                <a:gd name="T4" fmla="*/ 2147483647 w 87"/>
                <a:gd name="T5" fmla="*/ 2147483647 h 88"/>
                <a:gd name="T6" fmla="*/ 2147483647 w 87"/>
                <a:gd name="T7" fmla="*/ 0 h 88"/>
                <a:gd name="T8" fmla="*/ 2147483647 w 87"/>
                <a:gd name="T9" fmla="*/ 0 h 88"/>
                <a:gd name="T10" fmla="*/ 2147483647 w 87"/>
                <a:gd name="T11" fmla="*/ 2147483647 h 88"/>
                <a:gd name="T12" fmla="*/ 2147483647 w 87"/>
                <a:gd name="T13" fmla="*/ 2147483647 h 88"/>
                <a:gd name="T14" fmla="*/ 0 w 87"/>
                <a:gd name="T15" fmla="*/ 2147483647 h 88"/>
                <a:gd name="T16" fmla="*/ 0 w 87"/>
                <a:gd name="T17" fmla="*/ 2147483647 h 88"/>
                <a:gd name="T18" fmla="*/ 2147483647 w 87"/>
                <a:gd name="T19" fmla="*/ 2147483647 h 88"/>
                <a:gd name="T20" fmla="*/ 2147483647 w 87"/>
                <a:gd name="T21" fmla="*/ 2147483647 h 88"/>
                <a:gd name="T22" fmla="*/ 2147483647 w 87"/>
                <a:gd name="T23" fmla="*/ 2147483647 h 88"/>
                <a:gd name="T24" fmla="*/ 2147483647 w 87"/>
                <a:gd name="T25" fmla="*/ 2147483647 h 88"/>
                <a:gd name="T26" fmla="*/ 2147483647 w 87"/>
                <a:gd name="T27" fmla="*/ 2147483647 h 88"/>
                <a:gd name="T28" fmla="*/ 2147483647 w 87"/>
                <a:gd name="T29" fmla="*/ 2147483647 h 88"/>
                <a:gd name="T30" fmla="*/ 2147483647 w 87"/>
                <a:gd name="T31" fmla="*/ 2147483647 h 88"/>
                <a:gd name="T32" fmla="*/ 2147483647 w 87"/>
                <a:gd name="T33" fmla="*/ 2147483647 h 88"/>
                <a:gd name="T34" fmla="*/ 2147483647 w 87"/>
                <a:gd name="T35" fmla="*/ 2147483647 h 88"/>
                <a:gd name="T36" fmla="*/ 2147483647 w 87"/>
                <a:gd name="T37" fmla="*/ 2147483647 h 88"/>
                <a:gd name="T38" fmla="*/ 2147483647 w 87"/>
                <a:gd name="T39" fmla="*/ 2147483647 h 88"/>
                <a:gd name="T40" fmla="*/ 2147483647 w 87"/>
                <a:gd name="T41" fmla="*/ 2147483647 h 88"/>
                <a:gd name="T42" fmla="*/ 2147483647 w 87"/>
                <a:gd name="T43" fmla="*/ 2147483647 h 88"/>
                <a:gd name="T44" fmla="*/ 2147483647 w 87"/>
                <a:gd name="T45" fmla="*/ 2147483647 h 88"/>
                <a:gd name="T46" fmla="*/ 2147483647 w 87"/>
                <a:gd name="T47" fmla="*/ 2147483647 h 88"/>
                <a:gd name="T48" fmla="*/ 2147483647 w 87"/>
                <a:gd name="T49" fmla="*/ 2147483647 h 88"/>
                <a:gd name="T50" fmla="*/ 2147483647 w 87"/>
                <a:gd name="T51" fmla="*/ 2147483647 h 88"/>
                <a:gd name="T52" fmla="*/ 2147483647 w 87"/>
                <a:gd name="T53" fmla="*/ 2147483647 h 88"/>
                <a:gd name="T54" fmla="*/ 2147483647 w 87"/>
                <a:gd name="T55" fmla="*/ 2147483647 h 88"/>
                <a:gd name="T56" fmla="*/ 2147483647 w 87"/>
                <a:gd name="T57" fmla="*/ 2147483647 h 88"/>
                <a:gd name="T58" fmla="*/ 2147483647 w 87"/>
                <a:gd name="T59" fmla="*/ 2147483647 h 88"/>
                <a:gd name="T60" fmla="*/ 2147483647 w 87"/>
                <a:gd name="T61" fmla="*/ 2147483647 h 88"/>
                <a:gd name="T62" fmla="*/ 2147483647 w 87"/>
                <a:gd name="T63" fmla="*/ 2147483647 h 88"/>
                <a:gd name="T64" fmla="*/ 2147483647 w 87"/>
                <a:gd name="T65" fmla="*/ 2147483647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7" h="88">
                  <a:moveTo>
                    <a:pt x="87" y="44"/>
                  </a:moveTo>
                  <a:lnTo>
                    <a:pt x="85" y="34"/>
                  </a:lnTo>
                  <a:lnTo>
                    <a:pt x="82" y="26"/>
                  </a:lnTo>
                  <a:lnTo>
                    <a:pt x="80" y="18"/>
                  </a:lnTo>
                  <a:lnTo>
                    <a:pt x="74" y="13"/>
                  </a:lnTo>
                  <a:lnTo>
                    <a:pt x="67" y="8"/>
                  </a:lnTo>
                  <a:lnTo>
                    <a:pt x="59" y="3"/>
                  </a:lnTo>
                  <a:lnTo>
                    <a:pt x="51" y="0"/>
                  </a:lnTo>
                  <a:lnTo>
                    <a:pt x="43" y="0"/>
                  </a:lnTo>
                  <a:lnTo>
                    <a:pt x="33" y="0"/>
                  </a:lnTo>
                  <a:lnTo>
                    <a:pt x="25" y="3"/>
                  </a:lnTo>
                  <a:lnTo>
                    <a:pt x="18" y="8"/>
                  </a:lnTo>
                  <a:lnTo>
                    <a:pt x="13" y="13"/>
                  </a:lnTo>
                  <a:lnTo>
                    <a:pt x="5" y="18"/>
                  </a:lnTo>
                  <a:lnTo>
                    <a:pt x="2" y="26"/>
                  </a:lnTo>
                  <a:lnTo>
                    <a:pt x="0" y="34"/>
                  </a:lnTo>
                  <a:lnTo>
                    <a:pt x="0" y="44"/>
                  </a:lnTo>
                  <a:lnTo>
                    <a:pt x="0" y="52"/>
                  </a:lnTo>
                  <a:lnTo>
                    <a:pt x="2" y="62"/>
                  </a:lnTo>
                  <a:lnTo>
                    <a:pt x="5" y="67"/>
                  </a:lnTo>
                  <a:lnTo>
                    <a:pt x="13" y="75"/>
                  </a:lnTo>
                  <a:lnTo>
                    <a:pt x="18" y="80"/>
                  </a:lnTo>
                  <a:lnTo>
                    <a:pt x="25" y="85"/>
                  </a:lnTo>
                  <a:lnTo>
                    <a:pt x="33" y="88"/>
                  </a:lnTo>
                  <a:lnTo>
                    <a:pt x="43" y="88"/>
                  </a:lnTo>
                  <a:lnTo>
                    <a:pt x="51" y="88"/>
                  </a:lnTo>
                  <a:lnTo>
                    <a:pt x="59" y="85"/>
                  </a:lnTo>
                  <a:lnTo>
                    <a:pt x="67" y="80"/>
                  </a:lnTo>
                  <a:lnTo>
                    <a:pt x="74" y="75"/>
                  </a:lnTo>
                  <a:lnTo>
                    <a:pt x="80" y="67"/>
                  </a:lnTo>
                  <a:lnTo>
                    <a:pt x="82" y="62"/>
                  </a:lnTo>
                  <a:lnTo>
                    <a:pt x="85" y="52"/>
                  </a:lnTo>
                  <a:lnTo>
                    <a:pt x="87" y="44"/>
                  </a:lnTo>
                  <a:close/>
                  <a:moveTo>
                    <a:pt x="82" y="44"/>
                  </a:moveTo>
                  <a:lnTo>
                    <a:pt x="80" y="52"/>
                  </a:lnTo>
                  <a:lnTo>
                    <a:pt x="77" y="60"/>
                  </a:lnTo>
                  <a:lnTo>
                    <a:pt x="74" y="65"/>
                  </a:lnTo>
                  <a:lnTo>
                    <a:pt x="69" y="72"/>
                  </a:lnTo>
                  <a:lnTo>
                    <a:pt x="64" y="75"/>
                  </a:lnTo>
                  <a:lnTo>
                    <a:pt x="56" y="80"/>
                  </a:lnTo>
                  <a:lnTo>
                    <a:pt x="51" y="83"/>
                  </a:lnTo>
                  <a:lnTo>
                    <a:pt x="43" y="83"/>
                  </a:lnTo>
                  <a:lnTo>
                    <a:pt x="36" y="83"/>
                  </a:lnTo>
                  <a:lnTo>
                    <a:pt x="28" y="80"/>
                  </a:lnTo>
                  <a:lnTo>
                    <a:pt x="20" y="75"/>
                  </a:lnTo>
                  <a:lnTo>
                    <a:pt x="15" y="72"/>
                  </a:lnTo>
                  <a:lnTo>
                    <a:pt x="10" y="65"/>
                  </a:lnTo>
                  <a:lnTo>
                    <a:pt x="7" y="60"/>
                  </a:lnTo>
                  <a:lnTo>
                    <a:pt x="5" y="52"/>
                  </a:lnTo>
                  <a:lnTo>
                    <a:pt x="5" y="44"/>
                  </a:lnTo>
                  <a:lnTo>
                    <a:pt x="5" y="36"/>
                  </a:lnTo>
                  <a:lnTo>
                    <a:pt x="7" y="29"/>
                  </a:lnTo>
                  <a:lnTo>
                    <a:pt x="10" y="21"/>
                  </a:lnTo>
                  <a:lnTo>
                    <a:pt x="15" y="16"/>
                  </a:lnTo>
                  <a:lnTo>
                    <a:pt x="20" y="11"/>
                  </a:lnTo>
                  <a:lnTo>
                    <a:pt x="28" y="8"/>
                  </a:lnTo>
                  <a:lnTo>
                    <a:pt x="36" y="5"/>
                  </a:lnTo>
                  <a:lnTo>
                    <a:pt x="43" y="5"/>
                  </a:lnTo>
                  <a:lnTo>
                    <a:pt x="51" y="5"/>
                  </a:lnTo>
                  <a:lnTo>
                    <a:pt x="56" y="8"/>
                  </a:lnTo>
                  <a:lnTo>
                    <a:pt x="64" y="11"/>
                  </a:lnTo>
                  <a:lnTo>
                    <a:pt x="69" y="16"/>
                  </a:lnTo>
                  <a:lnTo>
                    <a:pt x="74" y="21"/>
                  </a:lnTo>
                  <a:lnTo>
                    <a:pt x="77" y="29"/>
                  </a:lnTo>
                  <a:lnTo>
                    <a:pt x="80" y="36"/>
                  </a:lnTo>
                  <a:lnTo>
                    <a:pt x="82" y="44"/>
                  </a:lnTo>
                  <a:close/>
                </a:path>
              </a:pathLst>
            </a:custGeom>
            <a:solidFill>
              <a:srgbClr val="BBB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4" name="Freeform 1039"/>
            <p:cNvSpPr>
              <a:spLocks noEditPoints="1"/>
            </p:cNvSpPr>
            <p:nvPr/>
          </p:nvSpPr>
          <p:spPr bwMode="auto">
            <a:xfrm>
              <a:off x="1714" y="1406"/>
              <a:ext cx="83" cy="82"/>
            </a:xfrm>
            <a:custGeom>
              <a:avLst/>
              <a:gdLst>
                <a:gd name="T0" fmla="*/ 2147483647 w 83"/>
                <a:gd name="T1" fmla="*/ 2147483647 h 82"/>
                <a:gd name="T2" fmla="*/ 2147483647 w 83"/>
                <a:gd name="T3" fmla="*/ 2147483647 h 82"/>
                <a:gd name="T4" fmla="*/ 2147483647 w 83"/>
                <a:gd name="T5" fmla="*/ 2147483647 h 82"/>
                <a:gd name="T6" fmla="*/ 2147483647 w 83"/>
                <a:gd name="T7" fmla="*/ 0 h 82"/>
                <a:gd name="T8" fmla="*/ 2147483647 w 83"/>
                <a:gd name="T9" fmla="*/ 0 h 82"/>
                <a:gd name="T10" fmla="*/ 2147483647 w 83"/>
                <a:gd name="T11" fmla="*/ 2147483647 h 82"/>
                <a:gd name="T12" fmla="*/ 2147483647 w 83"/>
                <a:gd name="T13" fmla="*/ 2147483647 h 82"/>
                <a:gd name="T14" fmla="*/ 0 w 83"/>
                <a:gd name="T15" fmla="*/ 2147483647 h 82"/>
                <a:gd name="T16" fmla="*/ 0 w 83"/>
                <a:gd name="T17" fmla="*/ 2147483647 h 82"/>
                <a:gd name="T18" fmla="*/ 2147483647 w 83"/>
                <a:gd name="T19" fmla="*/ 2147483647 h 82"/>
                <a:gd name="T20" fmla="*/ 2147483647 w 83"/>
                <a:gd name="T21" fmla="*/ 2147483647 h 82"/>
                <a:gd name="T22" fmla="*/ 2147483647 w 83"/>
                <a:gd name="T23" fmla="*/ 2147483647 h 82"/>
                <a:gd name="T24" fmla="*/ 2147483647 w 83"/>
                <a:gd name="T25" fmla="*/ 2147483647 h 82"/>
                <a:gd name="T26" fmla="*/ 2147483647 w 83"/>
                <a:gd name="T27" fmla="*/ 2147483647 h 82"/>
                <a:gd name="T28" fmla="*/ 2147483647 w 83"/>
                <a:gd name="T29" fmla="*/ 2147483647 h 82"/>
                <a:gd name="T30" fmla="*/ 2147483647 w 83"/>
                <a:gd name="T31" fmla="*/ 2147483647 h 82"/>
                <a:gd name="T32" fmla="*/ 2147483647 w 83"/>
                <a:gd name="T33" fmla="*/ 2147483647 h 82"/>
                <a:gd name="T34" fmla="*/ 2147483647 w 83"/>
                <a:gd name="T35" fmla="*/ 2147483647 h 82"/>
                <a:gd name="T36" fmla="*/ 2147483647 w 83"/>
                <a:gd name="T37" fmla="*/ 2147483647 h 82"/>
                <a:gd name="T38" fmla="*/ 2147483647 w 83"/>
                <a:gd name="T39" fmla="*/ 2147483647 h 82"/>
                <a:gd name="T40" fmla="*/ 2147483647 w 83"/>
                <a:gd name="T41" fmla="*/ 2147483647 h 82"/>
                <a:gd name="T42" fmla="*/ 2147483647 w 83"/>
                <a:gd name="T43" fmla="*/ 2147483647 h 82"/>
                <a:gd name="T44" fmla="*/ 2147483647 w 83"/>
                <a:gd name="T45" fmla="*/ 2147483647 h 82"/>
                <a:gd name="T46" fmla="*/ 2147483647 w 83"/>
                <a:gd name="T47" fmla="*/ 2147483647 h 82"/>
                <a:gd name="T48" fmla="*/ 2147483647 w 83"/>
                <a:gd name="T49" fmla="*/ 2147483647 h 82"/>
                <a:gd name="T50" fmla="*/ 2147483647 w 83"/>
                <a:gd name="T51" fmla="*/ 2147483647 h 82"/>
                <a:gd name="T52" fmla="*/ 2147483647 w 83"/>
                <a:gd name="T53" fmla="*/ 2147483647 h 82"/>
                <a:gd name="T54" fmla="*/ 2147483647 w 83"/>
                <a:gd name="T55" fmla="*/ 2147483647 h 82"/>
                <a:gd name="T56" fmla="*/ 2147483647 w 83"/>
                <a:gd name="T57" fmla="*/ 2147483647 h 82"/>
                <a:gd name="T58" fmla="*/ 2147483647 w 83"/>
                <a:gd name="T59" fmla="*/ 2147483647 h 82"/>
                <a:gd name="T60" fmla="*/ 2147483647 w 83"/>
                <a:gd name="T61" fmla="*/ 2147483647 h 82"/>
                <a:gd name="T62" fmla="*/ 2147483647 w 83"/>
                <a:gd name="T63" fmla="*/ 2147483647 h 82"/>
                <a:gd name="T64" fmla="*/ 2147483647 w 83"/>
                <a:gd name="T65" fmla="*/ 2147483647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 h="82">
                  <a:moveTo>
                    <a:pt x="83" y="41"/>
                  </a:moveTo>
                  <a:lnTo>
                    <a:pt x="80" y="33"/>
                  </a:lnTo>
                  <a:lnTo>
                    <a:pt x="78" y="26"/>
                  </a:lnTo>
                  <a:lnTo>
                    <a:pt x="75" y="18"/>
                  </a:lnTo>
                  <a:lnTo>
                    <a:pt x="70" y="13"/>
                  </a:lnTo>
                  <a:lnTo>
                    <a:pt x="65" y="8"/>
                  </a:lnTo>
                  <a:lnTo>
                    <a:pt x="57" y="2"/>
                  </a:lnTo>
                  <a:lnTo>
                    <a:pt x="49" y="0"/>
                  </a:lnTo>
                  <a:lnTo>
                    <a:pt x="41" y="0"/>
                  </a:lnTo>
                  <a:lnTo>
                    <a:pt x="31" y="0"/>
                  </a:lnTo>
                  <a:lnTo>
                    <a:pt x="23" y="2"/>
                  </a:lnTo>
                  <a:lnTo>
                    <a:pt x="18" y="8"/>
                  </a:lnTo>
                  <a:lnTo>
                    <a:pt x="11" y="13"/>
                  </a:lnTo>
                  <a:lnTo>
                    <a:pt x="5" y="18"/>
                  </a:lnTo>
                  <a:lnTo>
                    <a:pt x="3" y="26"/>
                  </a:lnTo>
                  <a:lnTo>
                    <a:pt x="0" y="33"/>
                  </a:lnTo>
                  <a:lnTo>
                    <a:pt x="0" y="41"/>
                  </a:lnTo>
                  <a:lnTo>
                    <a:pt x="0" y="49"/>
                  </a:lnTo>
                  <a:lnTo>
                    <a:pt x="3" y="57"/>
                  </a:lnTo>
                  <a:lnTo>
                    <a:pt x="5" y="64"/>
                  </a:lnTo>
                  <a:lnTo>
                    <a:pt x="11" y="69"/>
                  </a:lnTo>
                  <a:lnTo>
                    <a:pt x="18" y="75"/>
                  </a:lnTo>
                  <a:lnTo>
                    <a:pt x="23" y="80"/>
                  </a:lnTo>
                  <a:lnTo>
                    <a:pt x="31" y="82"/>
                  </a:lnTo>
                  <a:lnTo>
                    <a:pt x="41" y="82"/>
                  </a:lnTo>
                  <a:lnTo>
                    <a:pt x="49" y="82"/>
                  </a:lnTo>
                  <a:lnTo>
                    <a:pt x="57" y="80"/>
                  </a:lnTo>
                  <a:lnTo>
                    <a:pt x="65" y="75"/>
                  </a:lnTo>
                  <a:lnTo>
                    <a:pt x="70" y="69"/>
                  </a:lnTo>
                  <a:lnTo>
                    <a:pt x="75" y="64"/>
                  </a:lnTo>
                  <a:lnTo>
                    <a:pt x="78" y="57"/>
                  </a:lnTo>
                  <a:lnTo>
                    <a:pt x="80" y="49"/>
                  </a:lnTo>
                  <a:lnTo>
                    <a:pt x="83" y="41"/>
                  </a:lnTo>
                  <a:close/>
                  <a:moveTo>
                    <a:pt x="78" y="41"/>
                  </a:moveTo>
                  <a:lnTo>
                    <a:pt x="75" y="49"/>
                  </a:lnTo>
                  <a:lnTo>
                    <a:pt x="75" y="54"/>
                  </a:lnTo>
                  <a:lnTo>
                    <a:pt x="70" y="62"/>
                  </a:lnTo>
                  <a:lnTo>
                    <a:pt x="67" y="67"/>
                  </a:lnTo>
                  <a:lnTo>
                    <a:pt x="60" y="72"/>
                  </a:lnTo>
                  <a:lnTo>
                    <a:pt x="54" y="75"/>
                  </a:lnTo>
                  <a:lnTo>
                    <a:pt x="47" y="77"/>
                  </a:lnTo>
                  <a:lnTo>
                    <a:pt x="41" y="77"/>
                  </a:lnTo>
                  <a:lnTo>
                    <a:pt x="34" y="77"/>
                  </a:lnTo>
                  <a:lnTo>
                    <a:pt x="26" y="75"/>
                  </a:lnTo>
                  <a:lnTo>
                    <a:pt x="21" y="72"/>
                  </a:lnTo>
                  <a:lnTo>
                    <a:pt x="16" y="67"/>
                  </a:lnTo>
                  <a:lnTo>
                    <a:pt x="11" y="62"/>
                  </a:lnTo>
                  <a:lnTo>
                    <a:pt x="8" y="54"/>
                  </a:lnTo>
                  <a:lnTo>
                    <a:pt x="5" y="49"/>
                  </a:lnTo>
                  <a:lnTo>
                    <a:pt x="5" y="41"/>
                  </a:lnTo>
                  <a:lnTo>
                    <a:pt x="5" y="33"/>
                  </a:lnTo>
                  <a:lnTo>
                    <a:pt x="8" y="26"/>
                  </a:lnTo>
                  <a:lnTo>
                    <a:pt x="11" y="20"/>
                  </a:lnTo>
                  <a:lnTo>
                    <a:pt x="16" y="15"/>
                  </a:lnTo>
                  <a:lnTo>
                    <a:pt x="21" y="10"/>
                  </a:lnTo>
                  <a:lnTo>
                    <a:pt x="26" y="8"/>
                  </a:lnTo>
                  <a:lnTo>
                    <a:pt x="34" y="5"/>
                  </a:lnTo>
                  <a:lnTo>
                    <a:pt x="41" y="5"/>
                  </a:lnTo>
                  <a:lnTo>
                    <a:pt x="47" y="5"/>
                  </a:lnTo>
                  <a:lnTo>
                    <a:pt x="54" y="8"/>
                  </a:lnTo>
                  <a:lnTo>
                    <a:pt x="60" y="10"/>
                  </a:lnTo>
                  <a:lnTo>
                    <a:pt x="67" y="15"/>
                  </a:lnTo>
                  <a:lnTo>
                    <a:pt x="70" y="20"/>
                  </a:lnTo>
                  <a:lnTo>
                    <a:pt x="75" y="26"/>
                  </a:lnTo>
                  <a:lnTo>
                    <a:pt x="75" y="33"/>
                  </a:lnTo>
                  <a:lnTo>
                    <a:pt x="78" y="41"/>
                  </a:lnTo>
                  <a:close/>
                </a:path>
              </a:pathLst>
            </a:custGeom>
            <a:solidFill>
              <a:srgbClr val="BCB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5" name="Freeform 1040"/>
            <p:cNvSpPr>
              <a:spLocks noEditPoints="1"/>
            </p:cNvSpPr>
            <p:nvPr/>
          </p:nvSpPr>
          <p:spPr bwMode="auto">
            <a:xfrm>
              <a:off x="1717" y="1408"/>
              <a:ext cx="77" cy="78"/>
            </a:xfrm>
            <a:custGeom>
              <a:avLst/>
              <a:gdLst>
                <a:gd name="T0" fmla="*/ 2147483647 w 77"/>
                <a:gd name="T1" fmla="*/ 2147483647 h 78"/>
                <a:gd name="T2" fmla="*/ 2147483647 w 77"/>
                <a:gd name="T3" fmla="*/ 2147483647 h 78"/>
                <a:gd name="T4" fmla="*/ 2147483647 w 77"/>
                <a:gd name="T5" fmla="*/ 2147483647 h 78"/>
                <a:gd name="T6" fmla="*/ 2147483647 w 77"/>
                <a:gd name="T7" fmla="*/ 2147483647 h 78"/>
                <a:gd name="T8" fmla="*/ 2147483647 w 77"/>
                <a:gd name="T9" fmla="*/ 2147483647 h 78"/>
                <a:gd name="T10" fmla="*/ 2147483647 w 77"/>
                <a:gd name="T11" fmla="*/ 2147483647 h 78"/>
                <a:gd name="T12" fmla="*/ 2147483647 w 77"/>
                <a:gd name="T13" fmla="*/ 2147483647 h 78"/>
                <a:gd name="T14" fmla="*/ 2147483647 w 77"/>
                <a:gd name="T15" fmla="*/ 0 h 78"/>
                <a:gd name="T16" fmla="*/ 2147483647 w 77"/>
                <a:gd name="T17" fmla="*/ 0 h 78"/>
                <a:gd name="T18" fmla="*/ 2147483647 w 77"/>
                <a:gd name="T19" fmla="*/ 0 h 78"/>
                <a:gd name="T20" fmla="*/ 2147483647 w 77"/>
                <a:gd name="T21" fmla="*/ 2147483647 h 78"/>
                <a:gd name="T22" fmla="*/ 2147483647 w 77"/>
                <a:gd name="T23" fmla="*/ 2147483647 h 78"/>
                <a:gd name="T24" fmla="*/ 2147483647 w 77"/>
                <a:gd name="T25" fmla="*/ 2147483647 h 78"/>
                <a:gd name="T26" fmla="*/ 2147483647 w 77"/>
                <a:gd name="T27" fmla="*/ 2147483647 h 78"/>
                <a:gd name="T28" fmla="*/ 2147483647 w 77"/>
                <a:gd name="T29" fmla="*/ 2147483647 h 78"/>
                <a:gd name="T30" fmla="*/ 0 w 77"/>
                <a:gd name="T31" fmla="*/ 2147483647 h 78"/>
                <a:gd name="T32" fmla="*/ 0 w 77"/>
                <a:gd name="T33" fmla="*/ 2147483647 h 78"/>
                <a:gd name="T34" fmla="*/ 0 w 77"/>
                <a:gd name="T35" fmla="*/ 2147483647 h 78"/>
                <a:gd name="T36" fmla="*/ 2147483647 w 77"/>
                <a:gd name="T37" fmla="*/ 2147483647 h 78"/>
                <a:gd name="T38" fmla="*/ 2147483647 w 77"/>
                <a:gd name="T39" fmla="*/ 2147483647 h 78"/>
                <a:gd name="T40" fmla="*/ 2147483647 w 77"/>
                <a:gd name="T41" fmla="*/ 2147483647 h 78"/>
                <a:gd name="T42" fmla="*/ 2147483647 w 77"/>
                <a:gd name="T43" fmla="*/ 2147483647 h 78"/>
                <a:gd name="T44" fmla="*/ 2147483647 w 77"/>
                <a:gd name="T45" fmla="*/ 2147483647 h 78"/>
                <a:gd name="T46" fmla="*/ 2147483647 w 77"/>
                <a:gd name="T47" fmla="*/ 2147483647 h 78"/>
                <a:gd name="T48" fmla="*/ 2147483647 w 77"/>
                <a:gd name="T49" fmla="*/ 2147483647 h 78"/>
                <a:gd name="T50" fmla="*/ 2147483647 w 77"/>
                <a:gd name="T51" fmla="*/ 2147483647 h 78"/>
                <a:gd name="T52" fmla="*/ 2147483647 w 77"/>
                <a:gd name="T53" fmla="*/ 2147483647 h 78"/>
                <a:gd name="T54" fmla="*/ 2147483647 w 77"/>
                <a:gd name="T55" fmla="*/ 2147483647 h 78"/>
                <a:gd name="T56" fmla="*/ 2147483647 w 77"/>
                <a:gd name="T57" fmla="*/ 2147483647 h 78"/>
                <a:gd name="T58" fmla="*/ 2147483647 w 77"/>
                <a:gd name="T59" fmla="*/ 2147483647 h 78"/>
                <a:gd name="T60" fmla="*/ 2147483647 w 77"/>
                <a:gd name="T61" fmla="*/ 2147483647 h 78"/>
                <a:gd name="T62" fmla="*/ 2147483647 w 77"/>
                <a:gd name="T63" fmla="*/ 2147483647 h 78"/>
                <a:gd name="T64" fmla="*/ 2147483647 w 77"/>
                <a:gd name="T65" fmla="*/ 2147483647 h 78"/>
                <a:gd name="T66" fmla="*/ 2147483647 w 77"/>
                <a:gd name="T67" fmla="*/ 2147483647 h 78"/>
                <a:gd name="T68" fmla="*/ 2147483647 w 77"/>
                <a:gd name="T69" fmla="*/ 2147483647 h 78"/>
                <a:gd name="T70" fmla="*/ 2147483647 w 77"/>
                <a:gd name="T71" fmla="*/ 2147483647 h 78"/>
                <a:gd name="T72" fmla="*/ 2147483647 w 77"/>
                <a:gd name="T73" fmla="*/ 2147483647 h 78"/>
                <a:gd name="T74" fmla="*/ 2147483647 w 77"/>
                <a:gd name="T75" fmla="*/ 2147483647 h 78"/>
                <a:gd name="T76" fmla="*/ 2147483647 w 77"/>
                <a:gd name="T77" fmla="*/ 2147483647 h 78"/>
                <a:gd name="T78" fmla="*/ 2147483647 w 77"/>
                <a:gd name="T79" fmla="*/ 2147483647 h 78"/>
                <a:gd name="T80" fmla="*/ 2147483647 w 77"/>
                <a:gd name="T81" fmla="*/ 2147483647 h 78"/>
                <a:gd name="T82" fmla="*/ 2147483647 w 77"/>
                <a:gd name="T83" fmla="*/ 2147483647 h 78"/>
                <a:gd name="T84" fmla="*/ 2147483647 w 77"/>
                <a:gd name="T85" fmla="*/ 2147483647 h 78"/>
                <a:gd name="T86" fmla="*/ 2147483647 w 77"/>
                <a:gd name="T87" fmla="*/ 2147483647 h 78"/>
                <a:gd name="T88" fmla="*/ 2147483647 w 77"/>
                <a:gd name="T89" fmla="*/ 2147483647 h 78"/>
                <a:gd name="T90" fmla="*/ 2147483647 w 77"/>
                <a:gd name="T91" fmla="*/ 2147483647 h 78"/>
                <a:gd name="T92" fmla="*/ 2147483647 w 77"/>
                <a:gd name="T93" fmla="*/ 2147483647 h 78"/>
                <a:gd name="T94" fmla="*/ 2147483647 w 77"/>
                <a:gd name="T95" fmla="*/ 2147483647 h 78"/>
                <a:gd name="T96" fmla="*/ 2147483647 w 77"/>
                <a:gd name="T97" fmla="*/ 2147483647 h 78"/>
                <a:gd name="T98" fmla="*/ 2147483647 w 77"/>
                <a:gd name="T99" fmla="*/ 2147483647 h 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7" h="78">
                  <a:moveTo>
                    <a:pt x="77" y="39"/>
                  </a:moveTo>
                  <a:lnTo>
                    <a:pt x="75" y="31"/>
                  </a:lnTo>
                  <a:lnTo>
                    <a:pt x="72" y="24"/>
                  </a:lnTo>
                  <a:lnTo>
                    <a:pt x="69" y="16"/>
                  </a:lnTo>
                  <a:lnTo>
                    <a:pt x="64" y="11"/>
                  </a:lnTo>
                  <a:lnTo>
                    <a:pt x="59" y="6"/>
                  </a:lnTo>
                  <a:lnTo>
                    <a:pt x="51" y="3"/>
                  </a:lnTo>
                  <a:lnTo>
                    <a:pt x="46" y="0"/>
                  </a:lnTo>
                  <a:lnTo>
                    <a:pt x="38" y="0"/>
                  </a:lnTo>
                  <a:lnTo>
                    <a:pt x="31" y="0"/>
                  </a:lnTo>
                  <a:lnTo>
                    <a:pt x="23" y="3"/>
                  </a:lnTo>
                  <a:lnTo>
                    <a:pt x="15" y="6"/>
                  </a:lnTo>
                  <a:lnTo>
                    <a:pt x="10" y="11"/>
                  </a:lnTo>
                  <a:lnTo>
                    <a:pt x="5" y="16"/>
                  </a:lnTo>
                  <a:lnTo>
                    <a:pt x="2" y="24"/>
                  </a:lnTo>
                  <a:lnTo>
                    <a:pt x="0" y="31"/>
                  </a:lnTo>
                  <a:lnTo>
                    <a:pt x="0" y="39"/>
                  </a:lnTo>
                  <a:lnTo>
                    <a:pt x="0" y="47"/>
                  </a:lnTo>
                  <a:lnTo>
                    <a:pt x="2" y="55"/>
                  </a:lnTo>
                  <a:lnTo>
                    <a:pt x="5" y="60"/>
                  </a:lnTo>
                  <a:lnTo>
                    <a:pt x="10" y="67"/>
                  </a:lnTo>
                  <a:lnTo>
                    <a:pt x="15" y="70"/>
                  </a:lnTo>
                  <a:lnTo>
                    <a:pt x="23" y="75"/>
                  </a:lnTo>
                  <a:lnTo>
                    <a:pt x="31" y="78"/>
                  </a:lnTo>
                  <a:lnTo>
                    <a:pt x="38" y="78"/>
                  </a:lnTo>
                  <a:lnTo>
                    <a:pt x="46" y="78"/>
                  </a:lnTo>
                  <a:lnTo>
                    <a:pt x="51" y="75"/>
                  </a:lnTo>
                  <a:lnTo>
                    <a:pt x="59" y="70"/>
                  </a:lnTo>
                  <a:lnTo>
                    <a:pt x="64" y="67"/>
                  </a:lnTo>
                  <a:lnTo>
                    <a:pt x="69" y="60"/>
                  </a:lnTo>
                  <a:lnTo>
                    <a:pt x="72" y="55"/>
                  </a:lnTo>
                  <a:lnTo>
                    <a:pt x="75" y="47"/>
                  </a:lnTo>
                  <a:lnTo>
                    <a:pt x="77" y="39"/>
                  </a:lnTo>
                  <a:close/>
                  <a:moveTo>
                    <a:pt x="72" y="39"/>
                  </a:moveTo>
                  <a:lnTo>
                    <a:pt x="69" y="52"/>
                  </a:lnTo>
                  <a:lnTo>
                    <a:pt x="62" y="62"/>
                  </a:lnTo>
                  <a:lnTo>
                    <a:pt x="51" y="70"/>
                  </a:lnTo>
                  <a:lnTo>
                    <a:pt x="38" y="73"/>
                  </a:lnTo>
                  <a:lnTo>
                    <a:pt x="26" y="70"/>
                  </a:lnTo>
                  <a:lnTo>
                    <a:pt x="13" y="62"/>
                  </a:lnTo>
                  <a:lnTo>
                    <a:pt x="8" y="52"/>
                  </a:lnTo>
                  <a:lnTo>
                    <a:pt x="5" y="39"/>
                  </a:lnTo>
                  <a:lnTo>
                    <a:pt x="8" y="26"/>
                  </a:lnTo>
                  <a:lnTo>
                    <a:pt x="13" y="16"/>
                  </a:lnTo>
                  <a:lnTo>
                    <a:pt x="26" y="8"/>
                  </a:lnTo>
                  <a:lnTo>
                    <a:pt x="38" y="6"/>
                  </a:lnTo>
                  <a:lnTo>
                    <a:pt x="51" y="8"/>
                  </a:lnTo>
                  <a:lnTo>
                    <a:pt x="62" y="16"/>
                  </a:lnTo>
                  <a:lnTo>
                    <a:pt x="69" y="26"/>
                  </a:lnTo>
                  <a:lnTo>
                    <a:pt x="72" y="39"/>
                  </a:lnTo>
                  <a:close/>
                </a:path>
              </a:pathLst>
            </a:custGeom>
            <a:solidFill>
              <a:srgbClr val="BCBC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6" name="Freeform 1041"/>
            <p:cNvSpPr>
              <a:spLocks noEditPoints="1"/>
            </p:cNvSpPr>
            <p:nvPr/>
          </p:nvSpPr>
          <p:spPr bwMode="auto">
            <a:xfrm>
              <a:off x="1719" y="1411"/>
              <a:ext cx="73" cy="72"/>
            </a:xfrm>
            <a:custGeom>
              <a:avLst/>
              <a:gdLst>
                <a:gd name="T0" fmla="*/ 2147483647 w 73"/>
                <a:gd name="T1" fmla="*/ 2147483647 h 72"/>
                <a:gd name="T2" fmla="*/ 2147483647 w 73"/>
                <a:gd name="T3" fmla="*/ 2147483647 h 72"/>
                <a:gd name="T4" fmla="*/ 2147483647 w 73"/>
                <a:gd name="T5" fmla="*/ 2147483647 h 72"/>
                <a:gd name="T6" fmla="*/ 2147483647 w 73"/>
                <a:gd name="T7" fmla="*/ 2147483647 h 72"/>
                <a:gd name="T8" fmla="*/ 2147483647 w 73"/>
                <a:gd name="T9" fmla="*/ 2147483647 h 72"/>
                <a:gd name="T10" fmla="*/ 2147483647 w 73"/>
                <a:gd name="T11" fmla="*/ 2147483647 h 72"/>
                <a:gd name="T12" fmla="*/ 2147483647 w 73"/>
                <a:gd name="T13" fmla="*/ 2147483647 h 72"/>
                <a:gd name="T14" fmla="*/ 2147483647 w 73"/>
                <a:gd name="T15" fmla="*/ 0 h 72"/>
                <a:gd name="T16" fmla="*/ 2147483647 w 73"/>
                <a:gd name="T17" fmla="*/ 0 h 72"/>
                <a:gd name="T18" fmla="*/ 2147483647 w 73"/>
                <a:gd name="T19" fmla="*/ 0 h 72"/>
                <a:gd name="T20" fmla="*/ 2147483647 w 73"/>
                <a:gd name="T21" fmla="*/ 2147483647 h 72"/>
                <a:gd name="T22" fmla="*/ 2147483647 w 73"/>
                <a:gd name="T23" fmla="*/ 2147483647 h 72"/>
                <a:gd name="T24" fmla="*/ 2147483647 w 73"/>
                <a:gd name="T25" fmla="*/ 2147483647 h 72"/>
                <a:gd name="T26" fmla="*/ 2147483647 w 73"/>
                <a:gd name="T27" fmla="*/ 2147483647 h 72"/>
                <a:gd name="T28" fmla="*/ 2147483647 w 73"/>
                <a:gd name="T29" fmla="*/ 2147483647 h 72"/>
                <a:gd name="T30" fmla="*/ 0 w 73"/>
                <a:gd name="T31" fmla="*/ 2147483647 h 72"/>
                <a:gd name="T32" fmla="*/ 0 w 73"/>
                <a:gd name="T33" fmla="*/ 2147483647 h 72"/>
                <a:gd name="T34" fmla="*/ 0 w 73"/>
                <a:gd name="T35" fmla="*/ 2147483647 h 72"/>
                <a:gd name="T36" fmla="*/ 2147483647 w 73"/>
                <a:gd name="T37" fmla="*/ 2147483647 h 72"/>
                <a:gd name="T38" fmla="*/ 2147483647 w 73"/>
                <a:gd name="T39" fmla="*/ 2147483647 h 72"/>
                <a:gd name="T40" fmla="*/ 2147483647 w 73"/>
                <a:gd name="T41" fmla="*/ 2147483647 h 72"/>
                <a:gd name="T42" fmla="*/ 2147483647 w 73"/>
                <a:gd name="T43" fmla="*/ 2147483647 h 72"/>
                <a:gd name="T44" fmla="*/ 2147483647 w 73"/>
                <a:gd name="T45" fmla="*/ 2147483647 h 72"/>
                <a:gd name="T46" fmla="*/ 2147483647 w 73"/>
                <a:gd name="T47" fmla="*/ 2147483647 h 72"/>
                <a:gd name="T48" fmla="*/ 2147483647 w 73"/>
                <a:gd name="T49" fmla="*/ 2147483647 h 72"/>
                <a:gd name="T50" fmla="*/ 2147483647 w 73"/>
                <a:gd name="T51" fmla="*/ 2147483647 h 72"/>
                <a:gd name="T52" fmla="*/ 2147483647 w 73"/>
                <a:gd name="T53" fmla="*/ 2147483647 h 72"/>
                <a:gd name="T54" fmla="*/ 2147483647 w 73"/>
                <a:gd name="T55" fmla="*/ 2147483647 h 72"/>
                <a:gd name="T56" fmla="*/ 2147483647 w 73"/>
                <a:gd name="T57" fmla="*/ 2147483647 h 72"/>
                <a:gd name="T58" fmla="*/ 2147483647 w 73"/>
                <a:gd name="T59" fmla="*/ 2147483647 h 72"/>
                <a:gd name="T60" fmla="*/ 2147483647 w 73"/>
                <a:gd name="T61" fmla="*/ 2147483647 h 72"/>
                <a:gd name="T62" fmla="*/ 2147483647 w 73"/>
                <a:gd name="T63" fmla="*/ 2147483647 h 72"/>
                <a:gd name="T64" fmla="*/ 2147483647 w 73"/>
                <a:gd name="T65" fmla="*/ 2147483647 h 72"/>
                <a:gd name="T66" fmla="*/ 2147483647 w 73"/>
                <a:gd name="T67" fmla="*/ 2147483647 h 72"/>
                <a:gd name="T68" fmla="*/ 2147483647 w 73"/>
                <a:gd name="T69" fmla="*/ 2147483647 h 72"/>
                <a:gd name="T70" fmla="*/ 2147483647 w 73"/>
                <a:gd name="T71" fmla="*/ 2147483647 h 72"/>
                <a:gd name="T72" fmla="*/ 2147483647 w 73"/>
                <a:gd name="T73" fmla="*/ 2147483647 h 72"/>
                <a:gd name="T74" fmla="*/ 2147483647 w 73"/>
                <a:gd name="T75" fmla="*/ 2147483647 h 72"/>
                <a:gd name="T76" fmla="*/ 2147483647 w 73"/>
                <a:gd name="T77" fmla="*/ 2147483647 h 72"/>
                <a:gd name="T78" fmla="*/ 2147483647 w 73"/>
                <a:gd name="T79" fmla="*/ 2147483647 h 72"/>
                <a:gd name="T80" fmla="*/ 2147483647 w 73"/>
                <a:gd name="T81" fmla="*/ 2147483647 h 72"/>
                <a:gd name="T82" fmla="*/ 2147483647 w 73"/>
                <a:gd name="T83" fmla="*/ 2147483647 h 72"/>
                <a:gd name="T84" fmla="*/ 2147483647 w 73"/>
                <a:gd name="T85" fmla="*/ 2147483647 h 72"/>
                <a:gd name="T86" fmla="*/ 2147483647 w 73"/>
                <a:gd name="T87" fmla="*/ 2147483647 h 72"/>
                <a:gd name="T88" fmla="*/ 2147483647 w 73"/>
                <a:gd name="T89" fmla="*/ 2147483647 h 72"/>
                <a:gd name="T90" fmla="*/ 2147483647 w 73"/>
                <a:gd name="T91" fmla="*/ 2147483647 h 72"/>
                <a:gd name="T92" fmla="*/ 2147483647 w 73"/>
                <a:gd name="T93" fmla="*/ 2147483647 h 72"/>
                <a:gd name="T94" fmla="*/ 2147483647 w 73"/>
                <a:gd name="T95" fmla="*/ 2147483647 h 72"/>
                <a:gd name="T96" fmla="*/ 2147483647 w 73"/>
                <a:gd name="T97" fmla="*/ 2147483647 h 72"/>
                <a:gd name="T98" fmla="*/ 2147483647 w 73"/>
                <a:gd name="T99" fmla="*/ 2147483647 h 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3" h="72">
                  <a:moveTo>
                    <a:pt x="73" y="36"/>
                  </a:moveTo>
                  <a:lnTo>
                    <a:pt x="70" y="28"/>
                  </a:lnTo>
                  <a:lnTo>
                    <a:pt x="70" y="21"/>
                  </a:lnTo>
                  <a:lnTo>
                    <a:pt x="65" y="15"/>
                  </a:lnTo>
                  <a:lnTo>
                    <a:pt x="62" y="10"/>
                  </a:lnTo>
                  <a:lnTo>
                    <a:pt x="55" y="5"/>
                  </a:lnTo>
                  <a:lnTo>
                    <a:pt x="49" y="3"/>
                  </a:lnTo>
                  <a:lnTo>
                    <a:pt x="42" y="0"/>
                  </a:lnTo>
                  <a:lnTo>
                    <a:pt x="36" y="0"/>
                  </a:lnTo>
                  <a:lnTo>
                    <a:pt x="29" y="0"/>
                  </a:lnTo>
                  <a:lnTo>
                    <a:pt x="21" y="3"/>
                  </a:lnTo>
                  <a:lnTo>
                    <a:pt x="16" y="5"/>
                  </a:lnTo>
                  <a:lnTo>
                    <a:pt x="11" y="10"/>
                  </a:lnTo>
                  <a:lnTo>
                    <a:pt x="6" y="15"/>
                  </a:lnTo>
                  <a:lnTo>
                    <a:pt x="3" y="21"/>
                  </a:lnTo>
                  <a:lnTo>
                    <a:pt x="0" y="28"/>
                  </a:lnTo>
                  <a:lnTo>
                    <a:pt x="0" y="36"/>
                  </a:lnTo>
                  <a:lnTo>
                    <a:pt x="0" y="44"/>
                  </a:lnTo>
                  <a:lnTo>
                    <a:pt x="3" y="49"/>
                  </a:lnTo>
                  <a:lnTo>
                    <a:pt x="6" y="57"/>
                  </a:lnTo>
                  <a:lnTo>
                    <a:pt x="11" y="62"/>
                  </a:lnTo>
                  <a:lnTo>
                    <a:pt x="16" y="67"/>
                  </a:lnTo>
                  <a:lnTo>
                    <a:pt x="21" y="70"/>
                  </a:lnTo>
                  <a:lnTo>
                    <a:pt x="29" y="72"/>
                  </a:lnTo>
                  <a:lnTo>
                    <a:pt x="36" y="72"/>
                  </a:lnTo>
                  <a:lnTo>
                    <a:pt x="42" y="72"/>
                  </a:lnTo>
                  <a:lnTo>
                    <a:pt x="49" y="70"/>
                  </a:lnTo>
                  <a:lnTo>
                    <a:pt x="55" y="67"/>
                  </a:lnTo>
                  <a:lnTo>
                    <a:pt x="62" y="62"/>
                  </a:lnTo>
                  <a:lnTo>
                    <a:pt x="65" y="57"/>
                  </a:lnTo>
                  <a:lnTo>
                    <a:pt x="70" y="49"/>
                  </a:lnTo>
                  <a:lnTo>
                    <a:pt x="70" y="44"/>
                  </a:lnTo>
                  <a:lnTo>
                    <a:pt x="73" y="36"/>
                  </a:lnTo>
                  <a:close/>
                  <a:moveTo>
                    <a:pt x="67" y="36"/>
                  </a:moveTo>
                  <a:lnTo>
                    <a:pt x="65" y="49"/>
                  </a:lnTo>
                  <a:lnTo>
                    <a:pt x="57" y="57"/>
                  </a:lnTo>
                  <a:lnTo>
                    <a:pt x="47" y="64"/>
                  </a:lnTo>
                  <a:lnTo>
                    <a:pt x="36" y="67"/>
                  </a:lnTo>
                  <a:lnTo>
                    <a:pt x="24" y="64"/>
                  </a:lnTo>
                  <a:lnTo>
                    <a:pt x="13" y="57"/>
                  </a:lnTo>
                  <a:lnTo>
                    <a:pt x="6" y="49"/>
                  </a:lnTo>
                  <a:lnTo>
                    <a:pt x="6" y="36"/>
                  </a:lnTo>
                  <a:lnTo>
                    <a:pt x="6" y="23"/>
                  </a:lnTo>
                  <a:lnTo>
                    <a:pt x="13" y="13"/>
                  </a:lnTo>
                  <a:lnTo>
                    <a:pt x="24" y="8"/>
                  </a:lnTo>
                  <a:lnTo>
                    <a:pt x="36" y="5"/>
                  </a:lnTo>
                  <a:lnTo>
                    <a:pt x="47" y="8"/>
                  </a:lnTo>
                  <a:lnTo>
                    <a:pt x="57" y="13"/>
                  </a:lnTo>
                  <a:lnTo>
                    <a:pt x="65" y="23"/>
                  </a:lnTo>
                  <a:lnTo>
                    <a:pt x="67" y="36"/>
                  </a:lnTo>
                  <a:close/>
                </a:path>
              </a:pathLst>
            </a:custGeom>
            <a:solidFill>
              <a:srgbClr val="BD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7" name="Freeform 1042"/>
            <p:cNvSpPr>
              <a:spLocks noEditPoints="1"/>
            </p:cNvSpPr>
            <p:nvPr/>
          </p:nvSpPr>
          <p:spPr bwMode="auto">
            <a:xfrm>
              <a:off x="1722" y="1414"/>
              <a:ext cx="67" cy="67"/>
            </a:xfrm>
            <a:custGeom>
              <a:avLst/>
              <a:gdLst>
                <a:gd name="T0" fmla="*/ 2147483647 w 67"/>
                <a:gd name="T1" fmla="*/ 2147483647 h 67"/>
                <a:gd name="T2" fmla="*/ 2147483647 w 67"/>
                <a:gd name="T3" fmla="*/ 2147483647 h 67"/>
                <a:gd name="T4" fmla="*/ 2147483647 w 67"/>
                <a:gd name="T5" fmla="*/ 2147483647 h 67"/>
                <a:gd name="T6" fmla="*/ 2147483647 w 67"/>
                <a:gd name="T7" fmla="*/ 2147483647 h 67"/>
                <a:gd name="T8" fmla="*/ 2147483647 w 67"/>
                <a:gd name="T9" fmla="*/ 0 h 67"/>
                <a:gd name="T10" fmla="*/ 2147483647 w 67"/>
                <a:gd name="T11" fmla="*/ 2147483647 h 67"/>
                <a:gd name="T12" fmla="*/ 2147483647 w 67"/>
                <a:gd name="T13" fmla="*/ 2147483647 h 67"/>
                <a:gd name="T14" fmla="*/ 2147483647 w 67"/>
                <a:gd name="T15" fmla="*/ 2147483647 h 67"/>
                <a:gd name="T16" fmla="*/ 0 w 67"/>
                <a:gd name="T17" fmla="*/ 2147483647 h 67"/>
                <a:gd name="T18" fmla="*/ 2147483647 w 67"/>
                <a:gd name="T19" fmla="*/ 2147483647 h 67"/>
                <a:gd name="T20" fmla="*/ 2147483647 w 67"/>
                <a:gd name="T21" fmla="*/ 2147483647 h 67"/>
                <a:gd name="T22" fmla="*/ 2147483647 w 67"/>
                <a:gd name="T23" fmla="*/ 2147483647 h 67"/>
                <a:gd name="T24" fmla="*/ 2147483647 w 67"/>
                <a:gd name="T25" fmla="*/ 2147483647 h 67"/>
                <a:gd name="T26" fmla="*/ 2147483647 w 67"/>
                <a:gd name="T27" fmla="*/ 2147483647 h 67"/>
                <a:gd name="T28" fmla="*/ 2147483647 w 67"/>
                <a:gd name="T29" fmla="*/ 2147483647 h 67"/>
                <a:gd name="T30" fmla="*/ 2147483647 w 67"/>
                <a:gd name="T31" fmla="*/ 2147483647 h 67"/>
                <a:gd name="T32" fmla="*/ 2147483647 w 67"/>
                <a:gd name="T33" fmla="*/ 2147483647 h 67"/>
                <a:gd name="T34" fmla="*/ 2147483647 w 67"/>
                <a:gd name="T35" fmla="*/ 2147483647 h 67"/>
                <a:gd name="T36" fmla="*/ 2147483647 w 67"/>
                <a:gd name="T37" fmla="*/ 2147483647 h 67"/>
                <a:gd name="T38" fmla="*/ 2147483647 w 67"/>
                <a:gd name="T39" fmla="*/ 2147483647 h 67"/>
                <a:gd name="T40" fmla="*/ 2147483647 w 67"/>
                <a:gd name="T41" fmla="*/ 2147483647 h 67"/>
                <a:gd name="T42" fmla="*/ 2147483647 w 67"/>
                <a:gd name="T43" fmla="*/ 2147483647 h 67"/>
                <a:gd name="T44" fmla="*/ 2147483647 w 67"/>
                <a:gd name="T45" fmla="*/ 2147483647 h 67"/>
                <a:gd name="T46" fmla="*/ 2147483647 w 67"/>
                <a:gd name="T47" fmla="*/ 2147483647 h 67"/>
                <a:gd name="T48" fmla="*/ 2147483647 w 67"/>
                <a:gd name="T49" fmla="*/ 2147483647 h 67"/>
                <a:gd name="T50" fmla="*/ 2147483647 w 67"/>
                <a:gd name="T51" fmla="*/ 2147483647 h 67"/>
                <a:gd name="T52" fmla="*/ 2147483647 w 67"/>
                <a:gd name="T53" fmla="*/ 2147483647 h 67"/>
                <a:gd name="T54" fmla="*/ 2147483647 w 67"/>
                <a:gd name="T55" fmla="*/ 2147483647 h 67"/>
                <a:gd name="T56" fmla="*/ 2147483647 w 67"/>
                <a:gd name="T57" fmla="*/ 2147483647 h 67"/>
                <a:gd name="T58" fmla="*/ 2147483647 w 67"/>
                <a:gd name="T59" fmla="*/ 2147483647 h 67"/>
                <a:gd name="T60" fmla="*/ 2147483647 w 67"/>
                <a:gd name="T61" fmla="*/ 2147483647 h 67"/>
                <a:gd name="T62" fmla="*/ 2147483647 w 67"/>
                <a:gd name="T63" fmla="*/ 2147483647 h 67"/>
                <a:gd name="T64" fmla="*/ 2147483647 w 67"/>
                <a:gd name="T65" fmla="*/ 2147483647 h 67"/>
                <a:gd name="T66" fmla="*/ 2147483647 w 67"/>
                <a:gd name="T67" fmla="*/ 2147483647 h 6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 h="67">
                  <a:moveTo>
                    <a:pt x="67" y="33"/>
                  </a:moveTo>
                  <a:lnTo>
                    <a:pt x="64" y="20"/>
                  </a:lnTo>
                  <a:lnTo>
                    <a:pt x="57" y="10"/>
                  </a:lnTo>
                  <a:lnTo>
                    <a:pt x="46" y="2"/>
                  </a:lnTo>
                  <a:lnTo>
                    <a:pt x="33" y="0"/>
                  </a:lnTo>
                  <a:lnTo>
                    <a:pt x="21" y="2"/>
                  </a:lnTo>
                  <a:lnTo>
                    <a:pt x="8" y="10"/>
                  </a:lnTo>
                  <a:lnTo>
                    <a:pt x="3" y="20"/>
                  </a:lnTo>
                  <a:lnTo>
                    <a:pt x="0" y="33"/>
                  </a:lnTo>
                  <a:lnTo>
                    <a:pt x="3" y="46"/>
                  </a:lnTo>
                  <a:lnTo>
                    <a:pt x="8" y="56"/>
                  </a:lnTo>
                  <a:lnTo>
                    <a:pt x="21" y="64"/>
                  </a:lnTo>
                  <a:lnTo>
                    <a:pt x="33" y="67"/>
                  </a:lnTo>
                  <a:lnTo>
                    <a:pt x="46" y="64"/>
                  </a:lnTo>
                  <a:lnTo>
                    <a:pt x="57" y="56"/>
                  </a:lnTo>
                  <a:lnTo>
                    <a:pt x="64" y="46"/>
                  </a:lnTo>
                  <a:lnTo>
                    <a:pt x="67" y="33"/>
                  </a:lnTo>
                  <a:close/>
                  <a:moveTo>
                    <a:pt x="62" y="33"/>
                  </a:moveTo>
                  <a:lnTo>
                    <a:pt x="59" y="43"/>
                  </a:lnTo>
                  <a:lnTo>
                    <a:pt x="52" y="54"/>
                  </a:lnTo>
                  <a:lnTo>
                    <a:pt x="44" y="59"/>
                  </a:lnTo>
                  <a:lnTo>
                    <a:pt x="33" y="61"/>
                  </a:lnTo>
                  <a:lnTo>
                    <a:pt x="21" y="59"/>
                  </a:lnTo>
                  <a:lnTo>
                    <a:pt x="13" y="54"/>
                  </a:lnTo>
                  <a:lnTo>
                    <a:pt x="5" y="43"/>
                  </a:lnTo>
                  <a:lnTo>
                    <a:pt x="5" y="33"/>
                  </a:lnTo>
                  <a:lnTo>
                    <a:pt x="5" y="23"/>
                  </a:lnTo>
                  <a:lnTo>
                    <a:pt x="13" y="12"/>
                  </a:lnTo>
                  <a:lnTo>
                    <a:pt x="21" y="7"/>
                  </a:lnTo>
                  <a:lnTo>
                    <a:pt x="33" y="5"/>
                  </a:lnTo>
                  <a:lnTo>
                    <a:pt x="44" y="7"/>
                  </a:lnTo>
                  <a:lnTo>
                    <a:pt x="52" y="12"/>
                  </a:lnTo>
                  <a:lnTo>
                    <a:pt x="59" y="23"/>
                  </a:lnTo>
                  <a:lnTo>
                    <a:pt x="62" y="33"/>
                  </a:lnTo>
                  <a:close/>
                </a:path>
              </a:pathLst>
            </a:custGeom>
            <a:solidFill>
              <a:srgbClr val="BD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8" name="Freeform 1043"/>
            <p:cNvSpPr>
              <a:spLocks noEditPoints="1"/>
            </p:cNvSpPr>
            <p:nvPr/>
          </p:nvSpPr>
          <p:spPr bwMode="auto">
            <a:xfrm>
              <a:off x="1725" y="1416"/>
              <a:ext cx="61" cy="62"/>
            </a:xfrm>
            <a:custGeom>
              <a:avLst/>
              <a:gdLst>
                <a:gd name="T0" fmla="*/ 2147483647 w 61"/>
                <a:gd name="T1" fmla="*/ 2147483647 h 62"/>
                <a:gd name="T2" fmla="*/ 2147483647 w 61"/>
                <a:gd name="T3" fmla="*/ 2147483647 h 62"/>
                <a:gd name="T4" fmla="*/ 2147483647 w 61"/>
                <a:gd name="T5" fmla="*/ 2147483647 h 62"/>
                <a:gd name="T6" fmla="*/ 2147483647 w 61"/>
                <a:gd name="T7" fmla="*/ 2147483647 h 62"/>
                <a:gd name="T8" fmla="*/ 2147483647 w 61"/>
                <a:gd name="T9" fmla="*/ 0 h 62"/>
                <a:gd name="T10" fmla="*/ 2147483647 w 61"/>
                <a:gd name="T11" fmla="*/ 2147483647 h 62"/>
                <a:gd name="T12" fmla="*/ 2147483647 w 61"/>
                <a:gd name="T13" fmla="*/ 2147483647 h 62"/>
                <a:gd name="T14" fmla="*/ 0 w 61"/>
                <a:gd name="T15" fmla="*/ 2147483647 h 62"/>
                <a:gd name="T16" fmla="*/ 0 w 61"/>
                <a:gd name="T17" fmla="*/ 2147483647 h 62"/>
                <a:gd name="T18" fmla="*/ 0 w 61"/>
                <a:gd name="T19" fmla="*/ 2147483647 h 62"/>
                <a:gd name="T20" fmla="*/ 2147483647 w 61"/>
                <a:gd name="T21" fmla="*/ 2147483647 h 62"/>
                <a:gd name="T22" fmla="*/ 2147483647 w 61"/>
                <a:gd name="T23" fmla="*/ 2147483647 h 62"/>
                <a:gd name="T24" fmla="*/ 2147483647 w 61"/>
                <a:gd name="T25" fmla="*/ 2147483647 h 62"/>
                <a:gd name="T26" fmla="*/ 2147483647 w 61"/>
                <a:gd name="T27" fmla="*/ 2147483647 h 62"/>
                <a:gd name="T28" fmla="*/ 2147483647 w 61"/>
                <a:gd name="T29" fmla="*/ 2147483647 h 62"/>
                <a:gd name="T30" fmla="*/ 2147483647 w 61"/>
                <a:gd name="T31" fmla="*/ 2147483647 h 62"/>
                <a:gd name="T32" fmla="*/ 2147483647 w 61"/>
                <a:gd name="T33" fmla="*/ 2147483647 h 62"/>
                <a:gd name="T34" fmla="*/ 2147483647 w 61"/>
                <a:gd name="T35" fmla="*/ 2147483647 h 62"/>
                <a:gd name="T36" fmla="*/ 2147483647 w 61"/>
                <a:gd name="T37" fmla="*/ 2147483647 h 62"/>
                <a:gd name="T38" fmla="*/ 2147483647 w 61"/>
                <a:gd name="T39" fmla="*/ 2147483647 h 62"/>
                <a:gd name="T40" fmla="*/ 2147483647 w 61"/>
                <a:gd name="T41" fmla="*/ 2147483647 h 62"/>
                <a:gd name="T42" fmla="*/ 2147483647 w 61"/>
                <a:gd name="T43" fmla="*/ 2147483647 h 62"/>
                <a:gd name="T44" fmla="*/ 2147483647 w 61"/>
                <a:gd name="T45" fmla="*/ 2147483647 h 62"/>
                <a:gd name="T46" fmla="*/ 2147483647 w 61"/>
                <a:gd name="T47" fmla="*/ 2147483647 h 62"/>
                <a:gd name="T48" fmla="*/ 2147483647 w 61"/>
                <a:gd name="T49" fmla="*/ 2147483647 h 62"/>
                <a:gd name="T50" fmla="*/ 2147483647 w 61"/>
                <a:gd name="T51" fmla="*/ 2147483647 h 62"/>
                <a:gd name="T52" fmla="*/ 2147483647 w 61"/>
                <a:gd name="T53" fmla="*/ 2147483647 h 62"/>
                <a:gd name="T54" fmla="*/ 2147483647 w 61"/>
                <a:gd name="T55" fmla="*/ 2147483647 h 62"/>
                <a:gd name="T56" fmla="*/ 2147483647 w 61"/>
                <a:gd name="T57" fmla="*/ 2147483647 h 62"/>
                <a:gd name="T58" fmla="*/ 2147483647 w 61"/>
                <a:gd name="T59" fmla="*/ 2147483647 h 62"/>
                <a:gd name="T60" fmla="*/ 2147483647 w 61"/>
                <a:gd name="T61" fmla="*/ 2147483647 h 62"/>
                <a:gd name="T62" fmla="*/ 2147483647 w 61"/>
                <a:gd name="T63" fmla="*/ 2147483647 h 62"/>
                <a:gd name="T64" fmla="*/ 2147483647 w 61"/>
                <a:gd name="T65" fmla="*/ 2147483647 h 62"/>
                <a:gd name="T66" fmla="*/ 2147483647 w 61"/>
                <a:gd name="T67" fmla="*/ 2147483647 h 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1" h="62">
                  <a:moveTo>
                    <a:pt x="61" y="31"/>
                  </a:moveTo>
                  <a:lnTo>
                    <a:pt x="59" y="18"/>
                  </a:lnTo>
                  <a:lnTo>
                    <a:pt x="51" y="8"/>
                  </a:lnTo>
                  <a:lnTo>
                    <a:pt x="41" y="3"/>
                  </a:lnTo>
                  <a:lnTo>
                    <a:pt x="30" y="0"/>
                  </a:lnTo>
                  <a:lnTo>
                    <a:pt x="18" y="3"/>
                  </a:lnTo>
                  <a:lnTo>
                    <a:pt x="7" y="8"/>
                  </a:lnTo>
                  <a:lnTo>
                    <a:pt x="0" y="18"/>
                  </a:lnTo>
                  <a:lnTo>
                    <a:pt x="0" y="31"/>
                  </a:lnTo>
                  <a:lnTo>
                    <a:pt x="0" y="44"/>
                  </a:lnTo>
                  <a:lnTo>
                    <a:pt x="7" y="52"/>
                  </a:lnTo>
                  <a:lnTo>
                    <a:pt x="18" y="59"/>
                  </a:lnTo>
                  <a:lnTo>
                    <a:pt x="30" y="62"/>
                  </a:lnTo>
                  <a:lnTo>
                    <a:pt x="41" y="59"/>
                  </a:lnTo>
                  <a:lnTo>
                    <a:pt x="51" y="52"/>
                  </a:lnTo>
                  <a:lnTo>
                    <a:pt x="59" y="44"/>
                  </a:lnTo>
                  <a:lnTo>
                    <a:pt x="61" y="31"/>
                  </a:lnTo>
                  <a:close/>
                  <a:moveTo>
                    <a:pt x="56" y="31"/>
                  </a:moveTo>
                  <a:lnTo>
                    <a:pt x="54" y="41"/>
                  </a:lnTo>
                  <a:lnTo>
                    <a:pt x="49" y="49"/>
                  </a:lnTo>
                  <a:lnTo>
                    <a:pt x="38" y="54"/>
                  </a:lnTo>
                  <a:lnTo>
                    <a:pt x="30" y="57"/>
                  </a:lnTo>
                  <a:lnTo>
                    <a:pt x="20" y="54"/>
                  </a:lnTo>
                  <a:lnTo>
                    <a:pt x="10" y="49"/>
                  </a:lnTo>
                  <a:lnTo>
                    <a:pt x="5" y="41"/>
                  </a:lnTo>
                  <a:lnTo>
                    <a:pt x="5" y="31"/>
                  </a:lnTo>
                  <a:lnTo>
                    <a:pt x="5" y="21"/>
                  </a:lnTo>
                  <a:lnTo>
                    <a:pt x="10" y="13"/>
                  </a:lnTo>
                  <a:lnTo>
                    <a:pt x="20" y="8"/>
                  </a:lnTo>
                  <a:lnTo>
                    <a:pt x="30" y="5"/>
                  </a:lnTo>
                  <a:lnTo>
                    <a:pt x="38" y="8"/>
                  </a:lnTo>
                  <a:lnTo>
                    <a:pt x="49" y="13"/>
                  </a:lnTo>
                  <a:lnTo>
                    <a:pt x="54" y="21"/>
                  </a:lnTo>
                  <a:lnTo>
                    <a:pt x="56" y="31"/>
                  </a:lnTo>
                  <a:close/>
                </a:path>
              </a:pathLst>
            </a:custGeom>
            <a:solidFill>
              <a:srgbClr val="BDBDB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69" name="Freeform 1044"/>
            <p:cNvSpPr>
              <a:spLocks noEditPoints="1"/>
            </p:cNvSpPr>
            <p:nvPr/>
          </p:nvSpPr>
          <p:spPr bwMode="auto">
            <a:xfrm>
              <a:off x="1727" y="1419"/>
              <a:ext cx="57" cy="56"/>
            </a:xfrm>
            <a:custGeom>
              <a:avLst/>
              <a:gdLst>
                <a:gd name="T0" fmla="*/ 2147483647 w 57"/>
                <a:gd name="T1" fmla="*/ 2147483647 h 56"/>
                <a:gd name="T2" fmla="*/ 2147483647 w 57"/>
                <a:gd name="T3" fmla="*/ 2147483647 h 56"/>
                <a:gd name="T4" fmla="*/ 2147483647 w 57"/>
                <a:gd name="T5" fmla="*/ 2147483647 h 56"/>
                <a:gd name="T6" fmla="*/ 2147483647 w 57"/>
                <a:gd name="T7" fmla="*/ 2147483647 h 56"/>
                <a:gd name="T8" fmla="*/ 2147483647 w 57"/>
                <a:gd name="T9" fmla="*/ 0 h 56"/>
                <a:gd name="T10" fmla="*/ 2147483647 w 57"/>
                <a:gd name="T11" fmla="*/ 2147483647 h 56"/>
                <a:gd name="T12" fmla="*/ 2147483647 w 57"/>
                <a:gd name="T13" fmla="*/ 2147483647 h 56"/>
                <a:gd name="T14" fmla="*/ 0 w 57"/>
                <a:gd name="T15" fmla="*/ 2147483647 h 56"/>
                <a:gd name="T16" fmla="*/ 0 w 57"/>
                <a:gd name="T17" fmla="*/ 2147483647 h 56"/>
                <a:gd name="T18" fmla="*/ 0 w 57"/>
                <a:gd name="T19" fmla="*/ 2147483647 h 56"/>
                <a:gd name="T20" fmla="*/ 2147483647 w 57"/>
                <a:gd name="T21" fmla="*/ 2147483647 h 56"/>
                <a:gd name="T22" fmla="*/ 2147483647 w 57"/>
                <a:gd name="T23" fmla="*/ 2147483647 h 56"/>
                <a:gd name="T24" fmla="*/ 2147483647 w 57"/>
                <a:gd name="T25" fmla="*/ 2147483647 h 56"/>
                <a:gd name="T26" fmla="*/ 2147483647 w 57"/>
                <a:gd name="T27" fmla="*/ 2147483647 h 56"/>
                <a:gd name="T28" fmla="*/ 2147483647 w 57"/>
                <a:gd name="T29" fmla="*/ 2147483647 h 56"/>
                <a:gd name="T30" fmla="*/ 2147483647 w 57"/>
                <a:gd name="T31" fmla="*/ 2147483647 h 56"/>
                <a:gd name="T32" fmla="*/ 2147483647 w 57"/>
                <a:gd name="T33" fmla="*/ 2147483647 h 56"/>
                <a:gd name="T34" fmla="*/ 2147483647 w 57"/>
                <a:gd name="T35" fmla="*/ 2147483647 h 56"/>
                <a:gd name="T36" fmla="*/ 2147483647 w 57"/>
                <a:gd name="T37" fmla="*/ 2147483647 h 56"/>
                <a:gd name="T38" fmla="*/ 2147483647 w 57"/>
                <a:gd name="T39" fmla="*/ 2147483647 h 56"/>
                <a:gd name="T40" fmla="*/ 2147483647 w 57"/>
                <a:gd name="T41" fmla="*/ 2147483647 h 56"/>
                <a:gd name="T42" fmla="*/ 2147483647 w 57"/>
                <a:gd name="T43" fmla="*/ 2147483647 h 56"/>
                <a:gd name="T44" fmla="*/ 2147483647 w 57"/>
                <a:gd name="T45" fmla="*/ 2147483647 h 56"/>
                <a:gd name="T46" fmla="*/ 2147483647 w 57"/>
                <a:gd name="T47" fmla="*/ 2147483647 h 56"/>
                <a:gd name="T48" fmla="*/ 2147483647 w 57"/>
                <a:gd name="T49" fmla="*/ 2147483647 h 56"/>
                <a:gd name="T50" fmla="*/ 2147483647 w 57"/>
                <a:gd name="T51" fmla="*/ 2147483647 h 56"/>
                <a:gd name="T52" fmla="*/ 2147483647 w 57"/>
                <a:gd name="T53" fmla="*/ 2147483647 h 56"/>
                <a:gd name="T54" fmla="*/ 2147483647 w 57"/>
                <a:gd name="T55" fmla="*/ 2147483647 h 56"/>
                <a:gd name="T56" fmla="*/ 2147483647 w 57"/>
                <a:gd name="T57" fmla="*/ 2147483647 h 56"/>
                <a:gd name="T58" fmla="*/ 2147483647 w 57"/>
                <a:gd name="T59" fmla="*/ 2147483647 h 56"/>
                <a:gd name="T60" fmla="*/ 2147483647 w 57"/>
                <a:gd name="T61" fmla="*/ 2147483647 h 56"/>
                <a:gd name="T62" fmla="*/ 2147483647 w 57"/>
                <a:gd name="T63" fmla="*/ 2147483647 h 56"/>
                <a:gd name="T64" fmla="*/ 2147483647 w 57"/>
                <a:gd name="T65" fmla="*/ 2147483647 h 56"/>
                <a:gd name="T66" fmla="*/ 2147483647 w 57"/>
                <a:gd name="T67" fmla="*/ 2147483647 h 5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56">
                  <a:moveTo>
                    <a:pt x="57" y="28"/>
                  </a:moveTo>
                  <a:lnTo>
                    <a:pt x="54" y="18"/>
                  </a:lnTo>
                  <a:lnTo>
                    <a:pt x="47" y="7"/>
                  </a:lnTo>
                  <a:lnTo>
                    <a:pt x="39" y="2"/>
                  </a:lnTo>
                  <a:lnTo>
                    <a:pt x="28" y="0"/>
                  </a:lnTo>
                  <a:lnTo>
                    <a:pt x="16" y="2"/>
                  </a:lnTo>
                  <a:lnTo>
                    <a:pt x="8" y="7"/>
                  </a:lnTo>
                  <a:lnTo>
                    <a:pt x="0" y="18"/>
                  </a:lnTo>
                  <a:lnTo>
                    <a:pt x="0" y="28"/>
                  </a:lnTo>
                  <a:lnTo>
                    <a:pt x="0" y="38"/>
                  </a:lnTo>
                  <a:lnTo>
                    <a:pt x="8" y="49"/>
                  </a:lnTo>
                  <a:lnTo>
                    <a:pt x="16" y="54"/>
                  </a:lnTo>
                  <a:lnTo>
                    <a:pt x="28" y="56"/>
                  </a:lnTo>
                  <a:lnTo>
                    <a:pt x="39" y="54"/>
                  </a:lnTo>
                  <a:lnTo>
                    <a:pt x="47" y="49"/>
                  </a:lnTo>
                  <a:lnTo>
                    <a:pt x="54" y="38"/>
                  </a:lnTo>
                  <a:lnTo>
                    <a:pt x="57" y="28"/>
                  </a:lnTo>
                  <a:close/>
                  <a:moveTo>
                    <a:pt x="52" y="28"/>
                  </a:moveTo>
                  <a:lnTo>
                    <a:pt x="49" y="36"/>
                  </a:lnTo>
                  <a:lnTo>
                    <a:pt x="44" y="44"/>
                  </a:lnTo>
                  <a:lnTo>
                    <a:pt x="36" y="49"/>
                  </a:lnTo>
                  <a:lnTo>
                    <a:pt x="28" y="51"/>
                  </a:lnTo>
                  <a:lnTo>
                    <a:pt x="18" y="49"/>
                  </a:lnTo>
                  <a:lnTo>
                    <a:pt x="10" y="44"/>
                  </a:lnTo>
                  <a:lnTo>
                    <a:pt x="5" y="36"/>
                  </a:lnTo>
                  <a:lnTo>
                    <a:pt x="5" y="28"/>
                  </a:lnTo>
                  <a:lnTo>
                    <a:pt x="5" y="18"/>
                  </a:lnTo>
                  <a:lnTo>
                    <a:pt x="10" y="13"/>
                  </a:lnTo>
                  <a:lnTo>
                    <a:pt x="18" y="7"/>
                  </a:lnTo>
                  <a:lnTo>
                    <a:pt x="28" y="5"/>
                  </a:lnTo>
                  <a:lnTo>
                    <a:pt x="36" y="7"/>
                  </a:lnTo>
                  <a:lnTo>
                    <a:pt x="44" y="13"/>
                  </a:lnTo>
                  <a:lnTo>
                    <a:pt x="49" y="18"/>
                  </a:lnTo>
                  <a:lnTo>
                    <a:pt x="52" y="28"/>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0" name="Freeform 1045"/>
            <p:cNvSpPr>
              <a:spLocks noEditPoints="1"/>
            </p:cNvSpPr>
            <p:nvPr/>
          </p:nvSpPr>
          <p:spPr bwMode="auto">
            <a:xfrm>
              <a:off x="1730" y="1421"/>
              <a:ext cx="51" cy="52"/>
            </a:xfrm>
            <a:custGeom>
              <a:avLst/>
              <a:gdLst>
                <a:gd name="T0" fmla="*/ 2147483647 w 51"/>
                <a:gd name="T1" fmla="*/ 2147483647 h 52"/>
                <a:gd name="T2" fmla="*/ 2147483647 w 51"/>
                <a:gd name="T3" fmla="*/ 2147483647 h 52"/>
                <a:gd name="T4" fmla="*/ 2147483647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0 w 51"/>
                <a:gd name="T15" fmla="*/ 2147483647 h 52"/>
                <a:gd name="T16" fmla="*/ 0 w 51"/>
                <a:gd name="T17" fmla="*/ 2147483647 h 52"/>
                <a:gd name="T18" fmla="*/ 0 w 51"/>
                <a:gd name="T19" fmla="*/ 2147483647 h 52"/>
                <a:gd name="T20" fmla="*/ 2147483647 w 51"/>
                <a:gd name="T21" fmla="*/ 2147483647 h 52"/>
                <a:gd name="T22" fmla="*/ 2147483647 w 51"/>
                <a:gd name="T23" fmla="*/ 2147483647 h 52"/>
                <a:gd name="T24" fmla="*/ 2147483647 w 51"/>
                <a:gd name="T25" fmla="*/ 2147483647 h 52"/>
                <a:gd name="T26" fmla="*/ 2147483647 w 51"/>
                <a:gd name="T27" fmla="*/ 2147483647 h 52"/>
                <a:gd name="T28" fmla="*/ 2147483647 w 51"/>
                <a:gd name="T29" fmla="*/ 2147483647 h 52"/>
                <a:gd name="T30" fmla="*/ 2147483647 w 51"/>
                <a:gd name="T31" fmla="*/ 2147483647 h 52"/>
                <a:gd name="T32" fmla="*/ 2147483647 w 51"/>
                <a:gd name="T33" fmla="*/ 2147483647 h 52"/>
                <a:gd name="T34" fmla="*/ 2147483647 w 51"/>
                <a:gd name="T35" fmla="*/ 2147483647 h 52"/>
                <a:gd name="T36" fmla="*/ 2147483647 w 51"/>
                <a:gd name="T37" fmla="*/ 2147483647 h 52"/>
                <a:gd name="T38" fmla="*/ 2147483647 w 51"/>
                <a:gd name="T39" fmla="*/ 2147483647 h 52"/>
                <a:gd name="T40" fmla="*/ 2147483647 w 51"/>
                <a:gd name="T41" fmla="*/ 2147483647 h 52"/>
                <a:gd name="T42" fmla="*/ 2147483647 w 51"/>
                <a:gd name="T43" fmla="*/ 2147483647 h 52"/>
                <a:gd name="T44" fmla="*/ 2147483647 w 51"/>
                <a:gd name="T45" fmla="*/ 2147483647 h 52"/>
                <a:gd name="T46" fmla="*/ 2147483647 w 51"/>
                <a:gd name="T47" fmla="*/ 2147483647 h 52"/>
                <a:gd name="T48" fmla="*/ 2147483647 w 51"/>
                <a:gd name="T49" fmla="*/ 2147483647 h 52"/>
                <a:gd name="T50" fmla="*/ 2147483647 w 51"/>
                <a:gd name="T51" fmla="*/ 2147483647 h 52"/>
                <a:gd name="T52" fmla="*/ 2147483647 w 51"/>
                <a:gd name="T53" fmla="*/ 2147483647 h 52"/>
                <a:gd name="T54" fmla="*/ 2147483647 w 51"/>
                <a:gd name="T55" fmla="*/ 2147483647 h 52"/>
                <a:gd name="T56" fmla="*/ 2147483647 w 51"/>
                <a:gd name="T57" fmla="*/ 2147483647 h 52"/>
                <a:gd name="T58" fmla="*/ 2147483647 w 51"/>
                <a:gd name="T59" fmla="*/ 2147483647 h 52"/>
                <a:gd name="T60" fmla="*/ 2147483647 w 51"/>
                <a:gd name="T61" fmla="*/ 2147483647 h 52"/>
                <a:gd name="T62" fmla="*/ 2147483647 w 51"/>
                <a:gd name="T63" fmla="*/ 2147483647 h 52"/>
                <a:gd name="T64" fmla="*/ 2147483647 w 51"/>
                <a:gd name="T65" fmla="*/ 2147483647 h 52"/>
                <a:gd name="T66" fmla="*/ 2147483647 w 51"/>
                <a:gd name="T67" fmla="*/ 2147483647 h 5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1" h="52">
                  <a:moveTo>
                    <a:pt x="51" y="26"/>
                  </a:moveTo>
                  <a:lnTo>
                    <a:pt x="49" y="16"/>
                  </a:lnTo>
                  <a:lnTo>
                    <a:pt x="44" y="8"/>
                  </a:lnTo>
                  <a:lnTo>
                    <a:pt x="33" y="3"/>
                  </a:lnTo>
                  <a:lnTo>
                    <a:pt x="25" y="0"/>
                  </a:lnTo>
                  <a:lnTo>
                    <a:pt x="15" y="3"/>
                  </a:lnTo>
                  <a:lnTo>
                    <a:pt x="5" y="8"/>
                  </a:lnTo>
                  <a:lnTo>
                    <a:pt x="0" y="16"/>
                  </a:lnTo>
                  <a:lnTo>
                    <a:pt x="0" y="26"/>
                  </a:lnTo>
                  <a:lnTo>
                    <a:pt x="0" y="36"/>
                  </a:lnTo>
                  <a:lnTo>
                    <a:pt x="5" y="44"/>
                  </a:lnTo>
                  <a:lnTo>
                    <a:pt x="15" y="49"/>
                  </a:lnTo>
                  <a:lnTo>
                    <a:pt x="25" y="52"/>
                  </a:lnTo>
                  <a:lnTo>
                    <a:pt x="33" y="49"/>
                  </a:lnTo>
                  <a:lnTo>
                    <a:pt x="44" y="44"/>
                  </a:lnTo>
                  <a:lnTo>
                    <a:pt x="49" y="36"/>
                  </a:lnTo>
                  <a:lnTo>
                    <a:pt x="51" y="26"/>
                  </a:lnTo>
                  <a:close/>
                  <a:moveTo>
                    <a:pt x="46" y="26"/>
                  </a:moveTo>
                  <a:lnTo>
                    <a:pt x="44" y="34"/>
                  </a:lnTo>
                  <a:lnTo>
                    <a:pt x="38" y="42"/>
                  </a:lnTo>
                  <a:lnTo>
                    <a:pt x="33" y="44"/>
                  </a:lnTo>
                  <a:lnTo>
                    <a:pt x="25" y="47"/>
                  </a:lnTo>
                  <a:lnTo>
                    <a:pt x="15" y="44"/>
                  </a:lnTo>
                  <a:lnTo>
                    <a:pt x="10" y="42"/>
                  </a:lnTo>
                  <a:lnTo>
                    <a:pt x="5" y="34"/>
                  </a:lnTo>
                  <a:lnTo>
                    <a:pt x="5" y="26"/>
                  </a:lnTo>
                  <a:lnTo>
                    <a:pt x="5" y="18"/>
                  </a:lnTo>
                  <a:lnTo>
                    <a:pt x="10" y="11"/>
                  </a:lnTo>
                  <a:lnTo>
                    <a:pt x="15" y="8"/>
                  </a:lnTo>
                  <a:lnTo>
                    <a:pt x="25" y="5"/>
                  </a:lnTo>
                  <a:lnTo>
                    <a:pt x="33" y="8"/>
                  </a:lnTo>
                  <a:lnTo>
                    <a:pt x="38" y="11"/>
                  </a:lnTo>
                  <a:lnTo>
                    <a:pt x="44" y="18"/>
                  </a:lnTo>
                  <a:lnTo>
                    <a:pt x="46" y="26"/>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1" name="Freeform 1046"/>
            <p:cNvSpPr>
              <a:spLocks noEditPoints="1"/>
            </p:cNvSpPr>
            <p:nvPr/>
          </p:nvSpPr>
          <p:spPr bwMode="auto">
            <a:xfrm>
              <a:off x="1732" y="1424"/>
              <a:ext cx="47" cy="46"/>
            </a:xfrm>
            <a:custGeom>
              <a:avLst/>
              <a:gdLst>
                <a:gd name="T0" fmla="*/ 2147483647 w 47"/>
                <a:gd name="T1" fmla="*/ 2147483647 h 46"/>
                <a:gd name="T2" fmla="*/ 2147483647 w 47"/>
                <a:gd name="T3" fmla="*/ 2147483647 h 46"/>
                <a:gd name="T4" fmla="*/ 2147483647 w 47"/>
                <a:gd name="T5" fmla="*/ 2147483647 h 46"/>
                <a:gd name="T6" fmla="*/ 2147483647 w 47"/>
                <a:gd name="T7" fmla="*/ 2147483647 h 46"/>
                <a:gd name="T8" fmla="*/ 2147483647 w 47"/>
                <a:gd name="T9" fmla="*/ 0 h 46"/>
                <a:gd name="T10" fmla="*/ 2147483647 w 47"/>
                <a:gd name="T11" fmla="*/ 2147483647 h 46"/>
                <a:gd name="T12" fmla="*/ 2147483647 w 47"/>
                <a:gd name="T13" fmla="*/ 2147483647 h 46"/>
                <a:gd name="T14" fmla="*/ 0 w 47"/>
                <a:gd name="T15" fmla="*/ 2147483647 h 46"/>
                <a:gd name="T16" fmla="*/ 0 w 47"/>
                <a:gd name="T17" fmla="*/ 2147483647 h 46"/>
                <a:gd name="T18" fmla="*/ 0 w 47"/>
                <a:gd name="T19" fmla="*/ 2147483647 h 46"/>
                <a:gd name="T20" fmla="*/ 2147483647 w 47"/>
                <a:gd name="T21" fmla="*/ 2147483647 h 46"/>
                <a:gd name="T22" fmla="*/ 2147483647 w 47"/>
                <a:gd name="T23" fmla="*/ 2147483647 h 46"/>
                <a:gd name="T24" fmla="*/ 2147483647 w 47"/>
                <a:gd name="T25" fmla="*/ 2147483647 h 46"/>
                <a:gd name="T26" fmla="*/ 2147483647 w 47"/>
                <a:gd name="T27" fmla="*/ 2147483647 h 46"/>
                <a:gd name="T28" fmla="*/ 2147483647 w 47"/>
                <a:gd name="T29" fmla="*/ 2147483647 h 46"/>
                <a:gd name="T30" fmla="*/ 2147483647 w 47"/>
                <a:gd name="T31" fmla="*/ 2147483647 h 46"/>
                <a:gd name="T32" fmla="*/ 2147483647 w 47"/>
                <a:gd name="T33" fmla="*/ 2147483647 h 46"/>
                <a:gd name="T34" fmla="*/ 2147483647 w 47"/>
                <a:gd name="T35" fmla="*/ 2147483647 h 46"/>
                <a:gd name="T36" fmla="*/ 2147483647 w 47"/>
                <a:gd name="T37" fmla="*/ 2147483647 h 46"/>
                <a:gd name="T38" fmla="*/ 2147483647 w 47"/>
                <a:gd name="T39" fmla="*/ 2147483647 h 46"/>
                <a:gd name="T40" fmla="*/ 2147483647 w 47"/>
                <a:gd name="T41" fmla="*/ 2147483647 h 46"/>
                <a:gd name="T42" fmla="*/ 2147483647 w 47"/>
                <a:gd name="T43" fmla="*/ 2147483647 h 46"/>
                <a:gd name="T44" fmla="*/ 2147483647 w 47"/>
                <a:gd name="T45" fmla="*/ 2147483647 h 46"/>
                <a:gd name="T46" fmla="*/ 2147483647 w 47"/>
                <a:gd name="T47" fmla="*/ 2147483647 h 46"/>
                <a:gd name="T48" fmla="*/ 2147483647 w 47"/>
                <a:gd name="T49" fmla="*/ 2147483647 h 46"/>
                <a:gd name="T50" fmla="*/ 2147483647 w 47"/>
                <a:gd name="T51" fmla="*/ 2147483647 h 46"/>
                <a:gd name="T52" fmla="*/ 2147483647 w 47"/>
                <a:gd name="T53" fmla="*/ 2147483647 h 46"/>
                <a:gd name="T54" fmla="*/ 2147483647 w 47"/>
                <a:gd name="T55" fmla="*/ 2147483647 h 46"/>
                <a:gd name="T56" fmla="*/ 2147483647 w 47"/>
                <a:gd name="T57" fmla="*/ 2147483647 h 46"/>
                <a:gd name="T58" fmla="*/ 2147483647 w 47"/>
                <a:gd name="T59" fmla="*/ 2147483647 h 46"/>
                <a:gd name="T60" fmla="*/ 2147483647 w 47"/>
                <a:gd name="T61" fmla="*/ 2147483647 h 46"/>
                <a:gd name="T62" fmla="*/ 2147483647 w 47"/>
                <a:gd name="T63" fmla="*/ 2147483647 h 46"/>
                <a:gd name="T64" fmla="*/ 2147483647 w 47"/>
                <a:gd name="T65" fmla="*/ 2147483647 h 46"/>
                <a:gd name="T66" fmla="*/ 2147483647 w 47"/>
                <a:gd name="T67" fmla="*/ 2147483647 h 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7" h="46">
                  <a:moveTo>
                    <a:pt x="47" y="23"/>
                  </a:moveTo>
                  <a:lnTo>
                    <a:pt x="44" y="13"/>
                  </a:lnTo>
                  <a:lnTo>
                    <a:pt x="39" y="8"/>
                  </a:lnTo>
                  <a:lnTo>
                    <a:pt x="31" y="2"/>
                  </a:lnTo>
                  <a:lnTo>
                    <a:pt x="23" y="0"/>
                  </a:lnTo>
                  <a:lnTo>
                    <a:pt x="13" y="2"/>
                  </a:lnTo>
                  <a:lnTo>
                    <a:pt x="5" y="8"/>
                  </a:lnTo>
                  <a:lnTo>
                    <a:pt x="0" y="13"/>
                  </a:lnTo>
                  <a:lnTo>
                    <a:pt x="0" y="23"/>
                  </a:lnTo>
                  <a:lnTo>
                    <a:pt x="0" y="31"/>
                  </a:lnTo>
                  <a:lnTo>
                    <a:pt x="5" y="39"/>
                  </a:lnTo>
                  <a:lnTo>
                    <a:pt x="13" y="44"/>
                  </a:lnTo>
                  <a:lnTo>
                    <a:pt x="23" y="46"/>
                  </a:lnTo>
                  <a:lnTo>
                    <a:pt x="31" y="44"/>
                  </a:lnTo>
                  <a:lnTo>
                    <a:pt x="39" y="39"/>
                  </a:lnTo>
                  <a:lnTo>
                    <a:pt x="44" y="31"/>
                  </a:lnTo>
                  <a:lnTo>
                    <a:pt x="47" y="23"/>
                  </a:lnTo>
                  <a:close/>
                  <a:moveTo>
                    <a:pt x="42" y="23"/>
                  </a:moveTo>
                  <a:lnTo>
                    <a:pt x="39" y="31"/>
                  </a:lnTo>
                  <a:lnTo>
                    <a:pt x="36" y="36"/>
                  </a:lnTo>
                  <a:lnTo>
                    <a:pt x="29" y="39"/>
                  </a:lnTo>
                  <a:lnTo>
                    <a:pt x="23" y="41"/>
                  </a:lnTo>
                  <a:lnTo>
                    <a:pt x="16" y="39"/>
                  </a:lnTo>
                  <a:lnTo>
                    <a:pt x="11" y="36"/>
                  </a:lnTo>
                  <a:lnTo>
                    <a:pt x="5" y="31"/>
                  </a:lnTo>
                  <a:lnTo>
                    <a:pt x="5" y="23"/>
                  </a:lnTo>
                  <a:lnTo>
                    <a:pt x="5" y="15"/>
                  </a:lnTo>
                  <a:lnTo>
                    <a:pt x="11" y="10"/>
                  </a:lnTo>
                  <a:lnTo>
                    <a:pt x="16" y="5"/>
                  </a:lnTo>
                  <a:lnTo>
                    <a:pt x="23" y="5"/>
                  </a:lnTo>
                  <a:lnTo>
                    <a:pt x="29" y="5"/>
                  </a:lnTo>
                  <a:lnTo>
                    <a:pt x="36" y="10"/>
                  </a:lnTo>
                  <a:lnTo>
                    <a:pt x="39" y="15"/>
                  </a:lnTo>
                  <a:lnTo>
                    <a:pt x="42" y="23"/>
                  </a:lnTo>
                  <a:close/>
                </a:path>
              </a:pathLst>
            </a:custGeom>
            <a:solidFill>
              <a:srgbClr val="BEBE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2" name="Freeform 1047"/>
            <p:cNvSpPr>
              <a:spLocks noEditPoints="1"/>
            </p:cNvSpPr>
            <p:nvPr/>
          </p:nvSpPr>
          <p:spPr bwMode="auto">
            <a:xfrm>
              <a:off x="1735" y="1426"/>
              <a:ext cx="41" cy="42"/>
            </a:xfrm>
            <a:custGeom>
              <a:avLst/>
              <a:gdLst>
                <a:gd name="T0" fmla="*/ 2147483647 w 41"/>
                <a:gd name="T1" fmla="*/ 2147483647 h 42"/>
                <a:gd name="T2" fmla="*/ 2147483647 w 41"/>
                <a:gd name="T3" fmla="*/ 2147483647 h 42"/>
                <a:gd name="T4" fmla="*/ 2147483647 w 41"/>
                <a:gd name="T5" fmla="*/ 2147483647 h 42"/>
                <a:gd name="T6" fmla="*/ 2147483647 w 41"/>
                <a:gd name="T7" fmla="*/ 2147483647 h 42"/>
                <a:gd name="T8" fmla="*/ 2147483647 w 41"/>
                <a:gd name="T9" fmla="*/ 0 h 42"/>
                <a:gd name="T10" fmla="*/ 2147483647 w 41"/>
                <a:gd name="T11" fmla="*/ 2147483647 h 42"/>
                <a:gd name="T12" fmla="*/ 2147483647 w 41"/>
                <a:gd name="T13" fmla="*/ 2147483647 h 42"/>
                <a:gd name="T14" fmla="*/ 0 w 41"/>
                <a:gd name="T15" fmla="*/ 2147483647 h 42"/>
                <a:gd name="T16" fmla="*/ 0 w 41"/>
                <a:gd name="T17" fmla="*/ 2147483647 h 42"/>
                <a:gd name="T18" fmla="*/ 0 w 41"/>
                <a:gd name="T19" fmla="*/ 2147483647 h 42"/>
                <a:gd name="T20" fmla="*/ 2147483647 w 41"/>
                <a:gd name="T21" fmla="*/ 2147483647 h 42"/>
                <a:gd name="T22" fmla="*/ 2147483647 w 41"/>
                <a:gd name="T23" fmla="*/ 2147483647 h 42"/>
                <a:gd name="T24" fmla="*/ 2147483647 w 41"/>
                <a:gd name="T25" fmla="*/ 2147483647 h 42"/>
                <a:gd name="T26" fmla="*/ 2147483647 w 41"/>
                <a:gd name="T27" fmla="*/ 2147483647 h 42"/>
                <a:gd name="T28" fmla="*/ 2147483647 w 41"/>
                <a:gd name="T29" fmla="*/ 2147483647 h 42"/>
                <a:gd name="T30" fmla="*/ 2147483647 w 41"/>
                <a:gd name="T31" fmla="*/ 2147483647 h 42"/>
                <a:gd name="T32" fmla="*/ 2147483647 w 41"/>
                <a:gd name="T33" fmla="*/ 2147483647 h 42"/>
                <a:gd name="T34" fmla="*/ 2147483647 w 41"/>
                <a:gd name="T35" fmla="*/ 2147483647 h 42"/>
                <a:gd name="T36" fmla="*/ 2147483647 w 41"/>
                <a:gd name="T37" fmla="*/ 2147483647 h 42"/>
                <a:gd name="T38" fmla="*/ 2147483647 w 41"/>
                <a:gd name="T39" fmla="*/ 2147483647 h 42"/>
                <a:gd name="T40" fmla="*/ 2147483647 w 41"/>
                <a:gd name="T41" fmla="*/ 2147483647 h 42"/>
                <a:gd name="T42" fmla="*/ 2147483647 w 41"/>
                <a:gd name="T43" fmla="*/ 2147483647 h 42"/>
                <a:gd name="T44" fmla="*/ 2147483647 w 41"/>
                <a:gd name="T45" fmla="*/ 2147483647 h 42"/>
                <a:gd name="T46" fmla="*/ 2147483647 w 41"/>
                <a:gd name="T47" fmla="*/ 2147483647 h 42"/>
                <a:gd name="T48" fmla="*/ 2147483647 w 41"/>
                <a:gd name="T49" fmla="*/ 2147483647 h 42"/>
                <a:gd name="T50" fmla="*/ 2147483647 w 41"/>
                <a:gd name="T51" fmla="*/ 2147483647 h 42"/>
                <a:gd name="T52" fmla="*/ 2147483647 w 41"/>
                <a:gd name="T53" fmla="*/ 2147483647 h 42"/>
                <a:gd name="T54" fmla="*/ 2147483647 w 41"/>
                <a:gd name="T55" fmla="*/ 2147483647 h 42"/>
                <a:gd name="T56" fmla="*/ 2147483647 w 41"/>
                <a:gd name="T57" fmla="*/ 2147483647 h 42"/>
                <a:gd name="T58" fmla="*/ 2147483647 w 41"/>
                <a:gd name="T59" fmla="*/ 2147483647 h 42"/>
                <a:gd name="T60" fmla="*/ 2147483647 w 41"/>
                <a:gd name="T61" fmla="*/ 2147483647 h 42"/>
                <a:gd name="T62" fmla="*/ 2147483647 w 41"/>
                <a:gd name="T63" fmla="*/ 2147483647 h 42"/>
                <a:gd name="T64" fmla="*/ 2147483647 w 41"/>
                <a:gd name="T65" fmla="*/ 2147483647 h 42"/>
                <a:gd name="T66" fmla="*/ 2147483647 w 41"/>
                <a:gd name="T67" fmla="*/ 2147483647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1" h="42">
                  <a:moveTo>
                    <a:pt x="41" y="21"/>
                  </a:moveTo>
                  <a:lnTo>
                    <a:pt x="39" y="13"/>
                  </a:lnTo>
                  <a:lnTo>
                    <a:pt x="33" y="6"/>
                  </a:lnTo>
                  <a:lnTo>
                    <a:pt x="28" y="3"/>
                  </a:lnTo>
                  <a:lnTo>
                    <a:pt x="20" y="0"/>
                  </a:lnTo>
                  <a:lnTo>
                    <a:pt x="10" y="3"/>
                  </a:lnTo>
                  <a:lnTo>
                    <a:pt x="5" y="6"/>
                  </a:lnTo>
                  <a:lnTo>
                    <a:pt x="0" y="13"/>
                  </a:lnTo>
                  <a:lnTo>
                    <a:pt x="0" y="21"/>
                  </a:lnTo>
                  <a:lnTo>
                    <a:pt x="0" y="29"/>
                  </a:lnTo>
                  <a:lnTo>
                    <a:pt x="5" y="37"/>
                  </a:lnTo>
                  <a:lnTo>
                    <a:pt x="10" y="39"/>
                  </a:lnTo>
                  <a:lnTo>
                    <a:pt x="20" y="42"/>
                  </a:lnTo>
                  <a:lnTo>
                    <a:pt x="28" y="39"/>
                  </a:lnTo>
                  <a:lnTo>
                    <a:pt x="33" y="37"/>
                  </a:lnTo>
                  <a:lnTo>
                    <a:pt x="39" y="29"/>
                  </a:lnTo>
                  <a:lnTo>
                    <a:pt x="41" y="21"/>
                  </a:lnTo>
                  <a:close/>
                  <a:moveTo>
                    <a:pt x="36" y="21"/>
                  </a:moveTo>
                  <a:lnTo>
                    <a:pt x="33" y="26"/>
                  </a:lnTo>
                  <a:lnTo>
                    <a:pt x="31" y="31"/>
                  </a:lnTo>
                  <a:lnTo>
                    <a:pt x="26" y="34"/>
                  </a:lnTo>
                  <a:lnTo>
                    <a:pt x="20" y="37"/>
                  </a:lnTo>
                  <a:lnTo>
                    <a:pt x="13" y="34"/>
                  </a:lnTo>
                  <a:lnTo>
                    <a:pt x="8" y="31"/>
                  </a:lnTo>
                  <a:lnTo>
                    <a:pt x="5" y="26"/>
                  </a:lnTo>
                  <a:lnTo>
                    <a:pt x="5" y="21"/>
                  </a:lnTo>
                  <a:lnTo>
                    <a:pt x="5" y="16"/>
                  </a:lnTo>
                  <a:lnTo>
                    <a:pt x="8" y="11"/>
                  </a:lnTo>
                  <a:lnTo>
                    <a:pt x="13" y="6"/>
                  </a:lnTo>
                  <a:lnTo>
                    <a:pt x="20" y="6"/>
                  </a:lnTo>
                  <a:lnTo>
                    <a:pt x="26" y="6"/>
                  </a:lnTo>
                  <a:lnTo>
                    <a:pt x="31" y="11"/>
                  </a:lnTo>
                  <a:lnTo>
                    <a:pt x="33" y="16"/>
                  </a:lnTo>
                  <a:lnTo>
                    <a:pt x="36" y="21"/>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3" name="Freeform 1048"/>
            <p:cNvSpPr>
              <a:spLocks noEditPoints="1"/>
            </p:cNvSpPr>
            <p:nvPr/>
          </p:nvSpPr>
          <p:spPr bwMode="auto">
            <a:xfrm>
              <a:off x="1737" y="1429"/>
              <a:ext cx="37" cy="36"/>
            </a:xfrm>
            <a:custGeom>
              <a:avLst/>
              <a:gdLst>
                <a:gd name="T0" fmla="*/ 2147483647 w 37"/>
                <a:gd name="T1" fmla="*/ 2147483647 h 36"/>
                <a:gd name="T2" fmla="*/ 2147483647 w 37"/>
                <a:gd name="T3" fmla="*/ 2147483647 h 36"/>
                <a:gd name="T4" fmla="*/ 2147483647 w 37"/>
                <a:gd name="T5" fmla="*/ 2147483647 h 36"/>
                <a:gd name="T6" fmla="*/ 2147483647 w 37"/>
                <a:gd name="T7" fmla="*/ 0 h 36"/>
                <a:gd name="T8" fmla="*/ 2147483647 w 37"/>
                <a:gd name="T9" fmla="*/ 0 h 36"/>
                <a:gd name="T10" fmla="*/ 2147483647 w 37"/>
                <a:gd name="T11" fmla="*/ 0 h 36"/>
                <a:gd name="T12" fmla="*/ 2147483647 w 37"/>
                <a:gd name="T13" fmla="*/ 2147483647 h 36"/>
                <a:gd name="T14" fmla="*/ 0 w 37"/>
                <a:gd name="T15" fmla="*/ 2147483647 h 36"/>
                <a:gd name="T16" fmla="*/ 0 w 37"/>
                <a:gd name="T17" fmla="*/ 2147483647 h 36"/>
                <a:gd name="T18" fmla="*/ 0 w 37"/>
                <a:gd name="T19" fmla="*/ 2147483647 h 36"/>
                <a:gd name="T20" fmla="*/ 2147483647 w 37"/>
                <a:gd name="T21" fmla="*/ 2147483647 h 36"/>
                <a:gd name="T22" fmla="*/ 2147483647 w 37"/>
                <a:gd name="T23" fmla="*/ 2147483647 h 36"/>
                <a:gd name="T24" fmla="*/ 2147483647 w 37"/>
                <a:gd name="T25" fmla="*/ 2147483647 h 36"/>
                <a:gd name="T26" fmla="*/ 2147483647 w 37"/>
                <a:gd name="T27" fmla="*/ 2147483647 h 36"/>
                <a:gd name="T28" fmla="*/ 2147483647 w 37"/>
                <a:gd name="T29" fmla="*/ 2147483647 h 36"/>
                <a:gd name="T30" fmla="*/ 2147483647 w 37"/>
                <a:gd name="T31" fmla="*/ 2147483647 h 36"/>
                <a:gd name="T32" fmla="*/ 2147483647 w 37"/>
                <a:gd name="T33" fmla="*/ 2147483647 h 36"/>
                <a:gd name="T34" fmla="*/ 2147483647 w 37"/>
                <a:gd name="T35" fmla="*/ 2147483647 h 36"/>
                <a:gd name="T36" fmla="*/ 2147483647 w 37"/>
                <a:gd name="T37" fmla="*/ 2147483647 h 36"/>
                <a:gd name="T38" fmla="*/ 2147483647 w 37"/>
                <a:gd name="T39" fmla="*/ 2147483647 h 36"/>
                <a:gd name="T40" fmla="*/ 2147483647 w 37"/>
                <a:gd name="T41" fmla="*/ 2147483647 h 36"/>
                <a:gd name="T42" fmla="*/ 2147483647 w 37"/>
                <a:gd name="T43" fmla="*/ 2147483647 h 36"/>
                <a:gd name="T44" fmla="*/ 2147483647 w 37"/>
                <a:gd name="T45" fmla="*/ 2147483647 h 36"/>
                <a:gd name="T46" fmla="*/ 2147483647 w 37"/>
                <a:gd name="T47" fmla="*/ 2147483647 h 36"/>
                <a:gd name="T48" fmla="*/ 2147483647 w 37"/>
                <a:gd name="T49" fmla="*/ 2147483647 h 36"/>
                <a:gd name="T50" fmla="*/ 2147483647 w 37"/>
                <a:gd name="T51" fmla="*/ 2147483647 h 36"/>
                <a:gd name="T52" fmla="*/ 2147483647 w 37"/>
                <a:gd name="T53" fmla="*/ 2147483647 h 36"/>
                <a:gd name="T54" fmla="*/ 2147483647 w 37"/>
                <a:gd name="T55" fmla="*/ 2147483647 h 36"/>
                <a:gd name="T56" fmla="*/ 2147483647 w 37"/>
                <a:gd name="T57" fmla="*/ 2147483647 h 36"/>
                <a:gd name="T58" fmla="*/ 2147483647 w 37"/>
                <a:gd name="T59" fmla="*/ 2147483647 h 36"/>
                <a:gd name="T60" fmla="*/ 2147483647 w 37"/>
                <a:gd name="T61" fmla="*/ 2147483647 h 36"/>
                <a:gd name="T62" fmla="*/ 2147483647 w 37"/>
                <a:gd name="T63" fmla="*/ 2147483647 h 36"/>
                <a:gd name="T64" fmla="*/ 2147483647 w 37"/>
                <a:gd name="T65" fmla="*/ 2147483647 h 36"/>
                <a:gd name="T66" fmla="*/ 2147483647 w 37"/>
                <a:gd name="T67" fmla="*/ 2147483647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7" h="36">
                  <a:moveTo>
                    <a:pt x="37" y="18"/>
                  </a:moveTo>
                  <a:lnTo>
                    <a:pt x="34" y="10"/>
                  </a:lnTo>
                  <a:lnTo>
                    <a:pt x="31" y="5"/>
                  </a:lnTo>
                  <a:lnTo>
                    <a:pt x="24" y="0"/>
                  </a:lnTo>
                  <a:lnTo>
                    <a:pt x="18" y="0"/>
                  </a:lnTo>
                  <a:lnTo>
                    <a:pt x="11" y="0"/>
                  </a:lnTo>
                  <a:lnTo>
                    <a:pt x="6" y="5"/>
                  </a:lnTo>
                  <a:lnTo>
                    <a:pt x="0" y="10"/>
                  </a:lnTo>
                  <a:lnTo>
                    <a:pt x="0" y="18"/>
                  </a:lnTo>
                  <a:lnTo>
                    <a:pt x="0" y="26"/>
                  </a:lnTo>
                  <a:lnTo>
                    <a:pt x="6" y="31"/>
                  </a:lnTo>
                  <a:lnTo>
                    <a:pt x="11" y="34"/>
                  </a:lnTo>
                  <a:lnTo>
                    <a:pt x="18" y="36"/>
                  </a:lnTo>
                  <a:lnTo>
                    <a:pt x="24" y="34"/>
                  </a:lnTo>
                  <a:lnTo>
                    <a:pt x="31" y="31"/>
                  </a:lnTo>
                  <a:lnTo>
                    <a:pt x="34" y="26"/>
                  </a:lnTo>
                  <a:lnTo>
                    <a:pt x="37" y="18"/>
                  </a:lnTo>
                  <a:close/>
                  <a:moveTo>
                    <a:pt x="31" y="18"/>
                  </a:moveTo>
                  <a:lnTo>
                    <a:pt x="29" y="23"/>
                  </a:lnTo>
                  <a:lnTo>
                    <a:pt x="26" y="26"/>
                  </a:lnTo>
                  <a:lnTo>
                    <a:pt x="24" y="31"/>
                  </a:lnTo>
                  <a:lnTo>
                    <a:pt x="18" y="31"/>
                  </a:lnTo>
                  <a:lnTo>
                    <a:pt x="13" y="31"/>
                  </a:lnTo>
                  <a:lnTo>
                    <a:pt x="8" y="26"/>
                  </a:lnTo>
                  <a:lnTo>
                    <a:pt x="6" y="23"/>
                  </a:lnTo>
                  <a:lnTo>
                    <a:pt x="6" y="18"/>
                  </a:lnTo>
                  <a:lnTo>
                    <a:pt x="6" y="13"/>
                  </a:lnTo>
                  <a:lnTo>
                    <a:pt x="8" y="8"/>
                  </a:lnTo>
                  <a:lnTo>
                    <a:pt x="13" y="5"/>
                  </a:lnTo>
                  <a:lnTo>
                    <a:pt x="18" y="5"/>
                  </a:lnTo>
                  <a:lnTo>
                    <a:pt x="24" y="5"/>
                  </a:lnTo>
                  <a:lnTo>
                    <a:pt x="26" y="8"/>
                  </a:lnTo>
                  <a:lnTo>
                    <a:pt x="29" y="13"/>
                  </a:lnTo>
                  <a:lnTo>
                    <a:pt x="31" y="18"/>
                  </a:lnTo>
                  <a:close/>
                </a:path>
              </a:pathLst>
            </a:custGeom>
            <a:solidFill>
              <a:srgbClr val="BFBFB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4" name="Freeform 1049"/>
            <p:cNvSpPr>
              <a:spLocks noEditPoints="1"/>
            </p:cNvSpPr>
            <p:nvPr/>
          </p:nvSpPr>
          <p:spPr bwMode="auto">
            <a:xfrm>
              <a:off x="1740" y="1432"/>
              <a:ext cx="31" cy="31"/>
            </a:xfrm>
            <a:custGeom>
              <a:avLst/>
              <a:gdLst>
                <a:gd name="T0" fmla="*/ 2147483647 w 31"/>
                <a:gd name="T1" fmla="*/ 2147483647 h 31"/>
                <a:gd name="T2" fmla="*/ 2147483647 w 31"/>
                <a:gd name="T3" fmla="*/ 2147483647 h 31"/>
                <a:gd name="T4" fmla="*/ 2147483647 w 31"/>
                <a:gd name="T5" fmla="*/ 2147483647 h 31"/>
                <a:gd name="T6" fmla="*/ 2147483647 w 31"/>
                <a:gd name="T7" fmla="*/ 0 h 31"/>
                <a:gd name="T8" fmla="*/ 2147483647 w 31"/>
                <a:gd name="T9" fmla="*/ 0 h 31"/>
                <a:gd name="T10" fmla="*/ 2147483647 w 31"/>
                <a:gd name="T11" fmla="*/ 0 h 31"/>
                <a:gd name="T12" fmla="*/ 2147483647 w 31"/>
                <a:gd name="T13" fmla="*/ 2147483647 h 31"/>
                <a:gd name="T14" fmla="*/ 0 w 31"/>
                <a:gd name="T15" fmla="*/ 2147483647 h 31"/>
                <a:gd name="T16" fmla="*/ 0 w 31"/>
                <a:gd name="T17" fmla="*/ 2147483647 h 31"/>
                <a:gd name="T18" fmla="*/ 0 w 31"/>
                <a:gd name="T19" fmla="*/ 2147483647 h 31"/>
                <a:gd name="T20" fmla="*/ 2147483647 w 31"/>
                <a:gd name="T21" fmla="*/ 2147483647 h 31"/>
                <a:gd name="T22" fmla="*/ 2147483647 w 31"/>
                <a:gd name="T23" fmla="*/ 2147483647 h 31"/>
                <a:gd name="T24" fmla="*/ 2147483647 w 31"/>
                <a:gd name="T25" fmla="*/ 2147483647 h 31"/>
                <a:gd name="T26" fmla="*/ 2147483647 w 31"/>
                <a:gd name="T27" fmla="*/ 2147483647 h 31"/>
                <a:gd name="T28" fmla="*/ 2147483647 w 31"/>
                <a:gd name="T29" fmla="*/ 2147483647 h 31"/>
                <a:gd name="T30" fmla="*/ 2147483647 w 31"/>
                <a:gd name="T31" fmla="*/ 2147483647 h 31"/>
                <a:gd name="T32" fmla="*/ 2147483647 w 31"/>
                <a:gd name="T33" fmla="*/ 2147483647 h 31"/>
                <a:gd name="T34" fmla="*/ 2147483647 w 31"/>
                <a:gd name="T35" fmla="*/ 2147483647 h 31"/>
                <a:gd name="T36" fmla="*/ 2147483647 w 31"/>
                <a:gd name="T37" fmla="*/ 2147483647 h 31"/>
                <a:gd name="T38" fmla="*/ 2147483647 w 31"/>
                <a:gd name="T39" fmla="*/ 2147483647 h 31"/>
                <a:gd name="T40" fmla="*/ 2147483647 w 31"/>
                <a:gd name="T41" fmla="*/ 2147483647 h 31"/>
                <a:gd name="T42" fmla="*/ 2147483647 w 31"/>
                <a:gd name="T43" fmla="*/ 2147483647 h 31"/>
                <a:gd name="T44" fmla="*/ 2147483647 w 31"/>
                <a:gd name="T45" fmla="*/ 2147483647 h 31"/>
                <a:gd name="T46" fmla="*/ 2147483647 w 31"/>
                <a:gd name="T47" fmla="*/ 2147483647 h 31"/>
                <a:gd name="T48" fmla="*/ 2147483647 w 31"/>
                <a:gd name="T49" fmla="*/ 2147483647 h 31"/>
                <a:gd name="T50" fmla="*/ 2147483647 w 31"/>
                <a:gd name="T51" fmla="*/ 2147483647 h 31"/>
                <a:gd name="T52" fmla="*/ 2147483647 w 31"/>
                <a:gd name="T53" fmla="*/ 2147483647 h 31"/>
                <a:gd name="T54" fmla="*/ 2147483647 w 31"/>
                <a:gd name="T55" fmla="*/ 2147483647 h 31"/>
                <a:gd name="T56" fmla="*/ 2147483647 w 31"/>
                <a:gd name="T57" fmla="*/ 2147483647 h 31"/>
                <a:gd name="T58" fmla="*/ 2147483647 w 31"/>
                <a:gd name="T59" fmla="*/ 2147483647 h 31"/>
                <a:gd name="T60" fmla="*/ 2147483647 w 31"/>
                <a:gd name="T61" fmla="*/ 2147483647 h 31"/>
                <a:gd name="T62" fmla="*/ 2147483647 w 31"/>
                <a:gd name="T63" fmla="*/ 2147483647 h 31"/>
                <a:gd name="T64" fmla="*/ 2147483647 w 31"/>
                <a:gd name="T65" fmla="*/ 2147483647 h 31"/>
                <a:gd name="T66" fmla="*/ 2147483647 w 31"/>
                <a:gd name="T67" fmla="*/ 2147483647 h 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 h="31">
                  <a:moveTo>
                    <a:pt x="31" y="15"/>
                  </a:moveTo>
                  <a:lnTo>
                    <a:pt x="28" y="10"/>
                  </a:lnTo>
                  <a:lnTo>
                    <a:pt x="26" y="5"/>
                  </a:lnTo>
                  <a:lnTo>
                    <a:pt x="21" y="0"/>
                  </a:lnTo>
                  <a:lnTo>
                    <a:pt x="15" y="0"/>
                  </a:lnTo>
                  <a:lnTo>
                    <a:pt x="8" y="0"/>
                  </a:lnTo>
                  <a:lnTo>
                    <a:pt x="3" y="5"/>
                  </a:lnTo>
                  <a:lnTo>
                    <a:pt x="0" y="10"/>
                  </a:lnTo>
                  <a:lnTo>
                    <a:pt x="0" y="15"/>
                  </a:lnTo>
                  <a:lnTo>
                    <a:pt x="0" y="20"/>
                  </a:lnTo>
                  <a:lnTo>
                    <a:pt x="3" y="25"/>
                  </a:lnTo>
                  <a:lnTo>
                    <a:pt x="8" y="28"/>
                  </a:lnTo>
                  <a:lnTo>
                    <a:pt x="15" y="31"/>
                  </a:lnTo>
                  <a:lnTo>
                    <a:pt x="21" y="28"/>
                  </a:lnTo>
                  <a:lnTo>
                    <a:pt x="26" y="25"/>
                  </a:lnTo>
                  <a:lnTo>
                    <a:pt x="28" y="20"/>
                  </a:lnTo>
                  <a:lnTo>
                    <a:pt x="31" y="15"/>
                  </a:lnTo>
                  <a:close/>
                  <a:moveTo>
                    <a:pt x="26" y="15"/>
                  </a:moveTo>
                  <a:lnTo>
                    <a:pt x="23" y="18"/>
                  </a:lnTo>
                  <a:lnTo>
                    <a:pt x="21" y="23"/>
                  </a:lnTo>
                  <a:lnTo>
                    <a:pt x="18" y="25"/>
                  </a:lnTo>
                  <a:lnTo>
                    <a:pt x="15" y="25"/>
                  </a:lnTo>
                  <a:lnTo>
                    <a:pt x="10" y="25"/>
                  </a:lnTo>
                  <a:lnTo>
                    <a:pt x="8" y="23"/>
                  </a:lnTo>
                  <a:lnTo>
                    <a:pt x="5" y="18"/>
                  </a:lnTo>
                  <a:lnTo>
                    <a:pt x="5" y="15"/>
                  </a:lnTo>
                  <a:lnTo>
                    <a:pt x="5" y="10"/>
                  </a:lnTo>
                  <a:lnTo>
                    <a:pt x="8" y="7"/>
                  </a:lnTo>
                  <a:lnTo>
                    <a:pt x="10" y="5"/>
                  </a:lnTo>
                  <a:lnTo>
                    <a:pt x="15" y="5"/>
                  </a:lnTo>
                  <a:lnTo>
                    <a:pt x="18" y="5"/>
                  </a:lnTo>
                  <a:lnTo>
                    <a:pt x="21" y="7"/>
                  </a:lnTo>
                  <a:lnTo>
                    <a:pt x="23" y="10"/>
                  </a:lnTo>
                  <a:lnTo>
                    <a:pt x="26" y="15"/>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5" name="Freeform 1050"/>
            <p:cNvSpPr>
              <a:spLocks noEditPoints="1"/>
            </p:cNvSpPr>
            <p:nvPr/>
          </p:nvSpPr>
          <p:spPr bwMode="auto">
            <a:xfrm>
              <a:off x="1743" y="1434"/>
              <a:ext cx="25" cy="26"/>
            </a:xfrm>
            <a:custGeom>
              <a:avLst/>
              <a:gdLst>
                <a:gd name="T0" fmla="*/ 2147483647 w 25"/>
                <a:gd name="T1" fmla="*/ 2147483647 h 26"/>
                <a:gd name="T2" fmla="*/ 2147483647 w 25"/>
                <a:gd name="T3" fmla="*/ 2147483647 h 26"/>
                <a:gd name="T4" fmla="*/ 2147483647 w 25"/>
                <a:gd name="T5" fmla="*/ 2147483647 h 26"/>
                <a:gd name="T6" fmla="*/ 2147483647 w 25"/>
                <a:gd name="T7" fmla="*/ 0 h 26"/>
                <a:gd name="T8" fmla="*/ 2147483647 w 25"/>
                <a:gd name="T9" fmla="*/ 0 h 26"/>
                <a:gd name="T10" fmla="*/ 2147483647 w 25"/>
                <a:gd name="T11" fmla="*/ 0 h 26"/>
                <a:gd name="T12" fmla="*/ 2147483647 w 25"/>
                <a:gd name="T13" fmla="*/ 2147483647 h 26"/>
                <a:gd name="T14" fmla="*/ 0 w 25"/>
                <a:gd name="T15" fmla="*/ 2147483647 h 26"/>
                <a:gd name="T16" fmla="*/ 0 w 25"/>
                <a:gd name="T17" fmla="*/ 2147483647 h 26"/>
                <a:gd name="T18" fmla="*/ 0 w 25"/>
                <a:gd name="T19" fmla="*/ 2147483647 h 26"/>
                <a:gd name="T20" fmla="*/ 2147483647 w 25"/>
                <a:gd name="T21" fmla="*/ 2147483647 h 26"/>
                <a:gd name="T22" fmla="*/ 2147483647 w 25"/>
                <a:gd name="T23" fmla="*/ 2147483647 h 26"/>
                <a:gd name="T24" fmla="*/ 2147483647 w 25"/>
                <a:gd name="T25" fmla="*/ 2147483647 h 26"/>
                <a:gd name="T26" fmla="*/ 2147483647 w 25"/>
                <a:gd name="T27" fmla="*/ 2147483647 h 26"/>
                <a:gd name="T28" fmla="*/ 2147483647 w 25"/>
                <a:gd name="T29" fmla="*/ 2147483647 h 26"/>
                <a:gd name="T30" fmla="*/ 2147483647 w 25"/>
                <a:gd name="T31" fmla="*/ 2147483647 h 26"/>
                <a:gd name="T32" fmla="*/ 2147483647 w 25"/>
                <a:gd name="T33" fmla="*/ 2147483647 h 26"/>
                <a:gd name="T34" fmla="*/ 2147483647 w 25"/>
                <a:gd name="T35" fmla="*/ 2147483647 h 26"/>
                <a:gd name="T36" fmla="*/ 2147483647 w 25"/>
                <a:gd name="T37" fmla="*/ 2147483647 h 26"/>
                <a:gd name="T38" fmla="*/ 2147483647 w 25"/>
                <a:gd name="T39" fmla="*/ 2147483647 h 26"/>
                <a:gd name="T40" fmla="*/ 2147483647 w 25"/>
                <a:gd name="T41" fmla="*/ 2147483647 h 26"/>
                <a:gd name="T42" fmla="*/ 2147483647 w 25"/>
                <a:gd name="T43" fmla="*/ 2147483647 h 26"/>
                <a:gd name="T44" fmla="*/ 2147483647 w 25"/>
                <a:gd name="T45" fmla="*/ 2147483647 h 26"/>
                <a:gd name="T46" fmla="*/ 2147483647 w 25"/>
                <a:gd name="T47" fmla="*/ 2147483647 h 26"/>
                <a:gd name="T48" fmla="*/ 2147483647 w 25"/>
                <a:gd name="T49" fmla="*/ 2147483647 h 26"/>
                <a:gd name="T50" fmla="*/ 2147483647 w 25"/>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26">
                  <a:moveTo>
                    <a:pt x="25" y="13"/>
                  </a:moveTo>
                  <a:lnTo>
                    <a:pt x="23" y="8"/>
                  </a:lnTo>
                  <a:lnTo>
                    <a:pt x="20" y="3"/>
                  </a:lnTo>
                  <a:lnTo>
                    <a:pt x="18" y="0"/>
                  </a:lnTo>
                  <a:lnTo>
                    <a:pt x="12" y="0"/>
                  </a:lnTo>
                  <a:lnTo>
                    <a:pt x="7" y="0"/>
                  </a:lnTo>
                  <a:lnTo>
                    <a:pt x="2" y="3"/>
                  </a:lnTo>
                  <a:lnTo>
                    <a:pt x="0" y="8"/>
                  </a:lnTo>
                  <a:lnTo>
                    <a:pt x="0" y="13"/>
                  </a:lnTo>
                  <a:lnTo>
                    <a:pt x="0" y="18"/>
                  </a:lnTo>
                  <a:lnTo>
                    <a:pt x="2" y="21"/>
                  </a:lnTo>
                  <a:lnTo>
                    <a:pt x="7" y="26"/>
                  </a:lnTo>
                  <a:lnTo>
                    <a:pt x="12" y="26"/>
                  </a:lnTo>
                  <a:lnTo>
                    <a:pt x="18" y="26"/>
                  </a:lnTo>
                  <a:lnTo>
                    <a:pt x="20" y="21"/>
                  </a:lnTo>
                  <a:lnTo>
                    <a:pt x="23" y="18"/>
                  </a:lnTo>
                  <a:lnTo>
                    <a:pt x="25" y="13"/>
                  </a:lnTo>
                  <a:close/>
                  <a:moveTo>
                    <a:pt x="20" y="13"/>
                  </a:moveTo>
                  <a:lnTo>
                    <a:pt x="18" y="18"/>
                  </a:lnTo>
                  <a:lnTo>
                    <a:pt x="12" y="21"/>
                  </a:lnTo>
                  <a:lnTo>
                    <a:pt x="5" y="18"/>
                  </a:lnTo>
                  <a:lnTo>
                    <a:pt x="5" y="13"/>
                  </a:lnTo>
                  <a:lnTo>
                    <a:pt x="5" y="8"/>
                  </a:lnTo>
                  <a:lnTo>
                    <a:pt x="12" y="5"/>
                  </a:lnTo>
                  <a:lnTo>
                    <a:pt x="18" y="8"/>
                  </a:lnTo>
                  <a:lnTo>
                    <a:pt x="20" y="13"/>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6" name="Freeform 1051"/>
            <p:cNvSpPr>
              <a:spLocks noEditPoints="1"/>
            </p:cNvSpPr>
            <p:nvPr/>
          </p:nvSpPr>
          <p:spPr bwMode="auto">
            <a:xfrm>
              <a:off x="1745" y="1437"/>
              <a:ext cx="21" cy="20"/>
            </a:xfrm>
            <a:custGeom>
              <a:avLst/>
              <a:gdLst>
                <a:gd name="T0" fmla="*/ 2147483647 w 21"/>
                <a:gd name="T1" fmla="*/ 2147483647 h 20"/>
                <a:gd name="T2" fmla="*/ 2147483647 w 21"/>
                <a:gd name="T3" fmla="*/ 2147483647 h 20"/>
                <a:gd name="T4" fmla="*/ 2147483647 w 21"/>
                <a:gd name="T5" fmla="*/ 2147483647 h 20"/>
                <a:gd name="T6" fmla="*/ 2147483647 w 21"/>
                <a:gd name="T7" fmla="*/ 0 h 20"/>
                <a:gd name="T8" fmla="*/ 2147483647 w 21"/>
                <a:gd name="T9" fmla="*/ 0 h 20"/>
                <a:gd name="T10" fmla="*/ 2147483647 w 21"/>
                <a:gd name="T11" fmla="*/ 0 h 20"/>
                <a:gd name="T12" fmla="*/ 2147483647 w 21"/>
                <a:gd name="T13" fmla="*/ 2147483647 h 20"/>
                <a:gd name="T14" fmla="*/ 0 w 21"/>
                <a:gd name="T15" fmla="*/ 2147483647 h 20"/>
                <a:gd name="T16" fmla="*/ 0 w 21"/>
                <a:gd name="T17" fmla="*/ 2147483647 h 20"/>
                <a:gd name="T18" fmla="*/ 0 w 21"/>
                <a:gd name="T19" fmla="*/ 2147483647 h 20"/>
                <a:gd name="T20" fmla="*/ 2147483647 w 21"/>
                <a:gd name="T21" fmla="*/ 2147483647 h 20"/>
                <a:gd name="T22" fmla="*/ 2147483647 w 21"/>
                <a:gd name="T23" fmla="*/ 2147483647 h 20"/>
                <a:gd name="T24" fmla="*/ 2147483647 w 21"/>
                <a:gd name="T25" fmla="*/ 2147483647 h 20"/>
                <a:gd name="T26" fmla="*/ 2147483647 w 21"/>
                <a:gd name="T27" fmla="*/ 2147483647 h 20"/>
                <a:gd name="T28" fmla="*/ 2147483647 w 21"/>
                <a:gd name="T29" fmla="*/ 2147483647 h 20"/>
                <a:gd name="T30" fmla="*/ 2147483647 w 21"/>
                <a:gd name="T31" fmla="*/ 2147483647 h 20"/>
                <a:gd name="T32" fmla="*/ 2147483647 w 21"/>
                <a:gd name="T33" fmla="*/ 2147483647 h 20"/>
                <a:gd name="T34" fmla="*/ 2147483647 w 21"/>
                <a:gd name="T35" fmla="*/ 2147483647 h 20"/>
                <a:gd name="T36" fmla="*/ 2147483647 w 21"/>
                <a:gd name="T37" fmla="*/ 2147483647 h 20"/>
                <a:gd name="T38" fmla="*/ 2147483647 w 21"/>
                <a:gd name="T39" fmla="*/ 2147483647 h 20"/>
                <a:gd name="T40" fmla="*/ 2147483647 w 21"/>
                <a:gd name="T41" fmla="*/ 2147483647 h 20"/>
                <a:gd name="T42" fmla="*/ 2147483647 w 21"/>
                <a:gd name="T43" fmla="*/ 2147483647 h 20"/>
                <a:gd name="T44" fmla="*/ 2147483647 w 21"/>
                <a:gd name="T45" fmla="*/ 2147483647 h 20"/>
                <a:gd name="T46" fmla="*/ 2147483647 w 21"/>
                <a:gd name="T47" fmla="*/ 2147483647 h 20"/>
                <a:gd name="T48" fmla="*/ 2147483647 w 21"/>
                <a:gd name="T49" fmla="*/ 2147483647 h 20"/>
                <a:gd name="T50" fmla="*/ 2147483647 w 21"/>
                <a:gd name="T51" fmla="*/ 2147483647 h 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1" h="20">
                  <a:moveTo>
                    <a:pt x="21" y="10"/>
                  </a:moveTo>
                  <a:lnTo>
                    <a:pt x="18" y="5"/>
                  </a:lnTo>
                  <a:lnTo>
                    <a:pt x="16" y="2"/>
                  </a:lnTo>
                  <a:lnTo>
                    <a:pt x="13" y="0"/>
                  </a:lnTo>
                  <a:lnTo>
                    <a:pt x="10" y="0"/>
                  </a:lnTo>
                  <a:lnTo>
                    <a:pt x="5" y="0"/>
                  </a:lnTo>
                  <a:lnTo>
                    <a:pt x="3" y="2"/>
                  </a:lnTo>
                  <a:lnTo>
                    <a:pt x="0" y="5"/>
                  </a:lnTo>
                  <a:lnTo>
                    <a:pt x="0" y="10"/>
                  </a:lnTo>
                  <a:lnTo>
                    <a:pt x="0" y="13"/>
                  </a:lnTo>
                  <a:lnTo>
                    <a:pt x="3" y="18"/>
                  </a:lnTo>
                  <a:lnTo>
                    <a:pt x="5" y="20"/>
                  </a:lnTo>
                  <a:lnTo>
                    <a:pt x="10" y="20"/>
                  </a:lnTo>
                  <a:lnTo>
                    <a:pt x="13" y="20"/>
                  </a:lnTo>
                  <a:lnTo>
                    <a:pt x="16" y="18"/>
                  </a:lnTo>
                  <a:lnTo>
                    <a:pt x="18" y="13"/>
                  </a:lnTo>
                  <a:lnTo>
                    <a:pt x="21" y="10"/>
                  </a:lnTo>
                  <a:close/>
                  <a:moveTo>
                    <a:pt x="16" y="10"/>
                  </a:moveTo>
                  <a:lnTo>
                    <a:pt x="13" y="13"/>
                  </a:lnTo>
                  <a:lnTo>
                    <a:pt x="10" y="15"/>
                  </a:lnTo>
                  <a:lnTo>
                    <a:pt x="5" y="13"/>
                  </a:lnTo>
                  <a:lnTo>
                    <a:pt x="5" y="10"/>
                  </a:lnTo>
                  <a:lnTo>
                    <a:pt x="5" y="5"/>
                  </a:lnTo>
                  <a:lnTo>
                    <a:pt x="10" y="5"/>
                  </a:lnTo>
                  <a:lnTo>
                    <a:pt x="13" y="5"/>
                  </a:lnTo>
                  <a:lnTo>
                    <a:pt x="16" y="10"/>
                  </a:lnTo>
                  <a:close/>
                </a:path>
              </a:pathLst>
            </a:custGeom>
            <a:solidFill>
              <a:srgbClr val="C0C0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7" name="Freeform 1052"/>
            <p:cNvSpPr>
              <a:spLocks/>
            </p:cNvSpPr>
            <p:nvPr/>
          </p:nvSpPr>
          <p:spPr bwMode="auto">
            <a:xfrm>
              <a:off x="1748" y="1439"/>
              <a:ext cx="15" cy="16"/>
            </a:xfrm>
            <a:custGeom>
              <a:avLst/>
              <a:gdLst>
                <a:gd name="T0" fmla="*/ 2147483647 w 15"/>
                <a:gd name="T1" fmla="*/ 2147483647 h 16"/>
                <a:gd name="T2" fmla="*/ 2147483647 w 15"/>
                <a:gd name="T3" fmla="*/ 2147483647 h 16"/>
                <a:gd name="T4" fmla="*/ 2147483647 w 15"/>
                <a:gd name="T5" fmla="*/ 0 h 16"/>
                <a:gd name="T6" fmla="*/ 0 w 15"/>
                <a:gd name="T7" fmla="*/ 2147483647 h 16"/>
                <a:gd name="T8" fmla="*/ 0 w 15"/>
                <a:gd name="T9" fmla="*/ 2147483647 h 16"/>
                <a:gd name="T10" fmla="*/ 0 w 15"/>
                <a:gd name="T11" fmla="*/ 2147483647 h 16"/>
                <a:gd name="T12" fmla="*/ 2147483647 w 15"/>
                <a:gd name="T13" fmla="*/ 2147483647 h 16"/>
                <a:gd name="T14" fmla="*/ 2147483647 w 15"/>
                <a:gd name="T15" fmla="*/ 2147483647 h 16"/>
                <a:gd name="T16" fmla="*/ 2147483647 w 15"/>
                <a:gd name="T17" fmla="*/ 2147483647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6">
                  <a:moveTo>
                    <a:pt x="15" y="8"/>
                  </a:moveTo>
                  <a:lnTo>
                    <a:pt x="13" y="3"/>
                  </a:lnTo>
                  <a:lnTo>
                    <a:pt x="7" y="0"/>
                  </a:lnTo>
                  <a:lnTo>
                    <a:pt x="0" y="3"/>
                  </a:lnTo>
                  <a:lnTo>
                    <a:pt x="0" y="8"/>
                  </a:lnTo>
                  <a:lnTo>
                    <a:pt x="0" y="13"/>
                  </a:lnTo>
                  <a:lnTo>
                    <a:pt x="7" y="16"/>
                  </a:lnTo>
                  <a:lnTo>
                    <a:pt x="13" y="13"/>
                  </a:lnTo>
                  <a:lnTo>
                    <a:pt x="15" y="8"/>
                  </a:lnTo>
                  <a:close/>
                </a:path>
              </a:pathLst>
            </a:custGeom>
            <a:solidFill>
              <a:srgbClr val="C1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8" name="Freeform 1053"/>
            <p:cNvSpPr>
              <a:spLocks/>
            </p:cNvSpPr>
            <p:nvPr/>
          </p:nvSpPr>
          <p:spPr bwMode="auto">
            <a:xfrm>
              <a:off x="1750" y="1442"/>
              <a:ext cx="11" cy="10"/>
            </a:xfrm>
            <a:custGeom>
              <a:avLst/>
              <a:gdLst>
                <a:gd name="T0" fmla="*/ 2147483647 w 11"/>
                <a:gd name="T1" fmla="*/ 2147483647 h 10"/>
                <a:gd name="T2" fmla="*/ 2147483647 w 11"/>
                <a:gd name="T3" fmla="*/ 0 h 10"/>
                <a:gd name="T4" fmla="*/ 2147483647 w 11"/>
                <a:gd name="T5" fmla="*/ 0 h 10"/>
                <a:gd name="T6" fmla="*/ 0 w 11"/>
                <a:gd name="T7" fmla="*/ 0 h 10"/>
                <a:gd name="T8" fmla="*/ 0 w 11"/>
                <a:gd name="T9" fmla="*/ 2147483647 h 10"/>
                <a:gd name="T10" fmla="*/ 0 w 11"/>
                <a:gd name="T11" fmla="*/ 2147483647 h 10"/>
                <a:gd name="T12" fmla="*/ 2147483647 w 11"/>
                <a:gd name="T13" fmla="*/ 2147483647 h 10"/>
                <a:gd name="T14" fmla="*/ 2147483647 w 11"/>
                <a:gd name="T15" fmla="*/ 2147483647 h 10"/>
                <a:gd name="T16" fmla="*/ 2147483647 w 11"/>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 h="10">
                  <a:moveTo>
                    <a:pt x="11" y="5"/>
                  </a:moveTo>
                  <a:lnTo>
                    <a:pt x="8" y="0"/>
                  </a:lnTo>
                  <a:lnTo>
                    <a:pt x="5" y="0"/>
                  </a:lnTo>
                  <a:lnTo>
                    <a:pt x="0" y="0"/>
                  </a:lnTo>
                  <a:lnTo>
                    <a:pt x="0" y="5"/>
                  </a:lnTo>
                  <a:lnTo>
                    <a:pt x="0" y="8"/>
                  </a:lnTo>
                  <a:lnTo>
                    <a:pt x="5" y="10"/>
                  </a:lnTo>
                  <a:lnTo>
                    <a:pt x="8" y="8"/>
                  </a:lnTo>
                  <a:lnTo>
                    <a:pt x="11" y="5"/>
                  </a:lnTo>
                  <a:close/>
                </a:path>
              </a:pathLst>
            </a:custGeom>
            <a:solidFill>
              <a:srgbClr val="C1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79" name="Freeform 1054"/>
            <p:cNvSpPr>
              <a:spLocks/>
            </p:cNvSpPr>
            <p:nvPr/>
          </p:nvSpPr>
          <p:spPr bwMode="auto">
            <a:xfrm>
              <a:off x="1753" y="1445"/>
              <a:ext cx="5" cy="5"/>
            </a:xfrm>
            <a:custGeom>
              <a:avLst/>
              <a:gdLst>
                <a:gd name="T0" fmla="*/ 2147483647 w 5"/>
                <a:gd name="T1" fmla="*/ 2147483647 h 5"/>
                <a:gd name="T2" fmla="*/ 2147483647 w 5"/>
                <a:gd name="T3" fmla="*/ 0 h 5"/>
                <a:gd name="T4" fmla="*/ 2147483647 w 5"/>
                <a:gd name="T5" fmla="*/ 0 h 5"/>
                <a:gd name="T6" fmla="*/ 0 w 5"/>
                <a:gd name="T7" fmla="*/ 0 h 5"/>
                <a:gd name="T8" fmla="*/ 0 w 5"/>
                <a:gd name="T9" fmla="*/ 2147483647 h 5"/>
                <a:gd name="T10" fmla="*/ 0 w 5"/>
                <a:gd name="T11" fmla="*/ 2147483647 h 5"/>
                <a:gd name="T12" fmla="*/ 2147483647 w 5"/>
                <a:gd name="T13" fmla="*/ 2147483647 h 5"/>
                <a:gd name="T14" fmla="*/ 2147483647 w 5"/>
                <a:gd name="T15" fmla="*/ 2147483647 h 5"/>
                <a:gd name="T16" fmla="*/ 2147483647 w 5"/>
                <a:gd name="T17" fmla="*/ 2147483647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5">
                  <a:moveTo>
                    <a:pt x="5" y="2"/>
                  </a:moveTo>
                  <a:lnTo>
                    <a:pt x="2" y="0"/>
                  </a:lnTo>
                  <a:lnTo>
                    <a:pt x="0" y="0"/>
                  </a:lnTo>
                  <a:lnTo>
                    <a:pt x="0" y="2"/>
                  </a:lnTo>
                  <a:lnTo>
                    <a:pt x="0" y="5"/>
                  </a:lnTo>
                  <a:lnTo>
                    <a:pt x="2" y="5"/>
                  </a:lnTo>
                  <a:lnTo>
                    <a:pt x="5" y="2"/>
                  </a:lnTo>
                  <a:close/>
                </a:path>
              </a:pathLst>
            </a:custGeom>
            <a:solidFill>
              <a:srgbClr val="C2C1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80" name="Freeform 1055"/>
            <p:cNvSpPr>
              <a:spLocks/>
            </p:cNvSpPr>
            <p:nvPr/>
          </p:nvSpPr>
          <p:spPr bwMode="auto">
            <a:xfrm>
              <a:off x="1407" y="1393"/>
              <a:ext cx="697" cy="108"/>
            </a:xfrm>
            <a:custGeom>
              <a:avLst/>
              <a:gdLst>
                <a:gd name="T0" fmla="*/ 2147483647 w 697"/>
                <a:gd name="T1" fmla="*/ 0 h 108"/>
                <a:gd name="T2" fmla="*/ 2147483647 w 697"/>
                <a:gd name="T3" fmla="*/ 0 h 108"/>
                <a:gd name="T4" fmla="*/ 2147483647 w 697"/>
                <a:gd name="T5" fmla="*/ 2147483647 h 108"/>
                <a:gd name="T6" fmla="*/ 2147483647 w 697"/>
                <a:gd name="T7" fmla="*/ 2147483647 h 108"/>
                <a:gd name="T8" fmla="*/ 2147483647 w 697"/>
                <a:gd name="T9" fmla="*/ 2147483647 h 108"/>
                <a:gd name="T10" fmla="*/ 2147483647 w 697"/>
                <a:gd name="T11" fmla="*/ 2147483647 h 108"/>
                <a:gd name="T12" fmla="*/ 2147483647 w 697"/>
                <a:gd name="T13" fmla="*/ 2147483647 h 108"/>
                <a:gd name="T14" fmla="*/ 2147483647 w 697"/>
                <a:gd name="T15" fmla="*/ 2147483647 h 108"/>
                <a:gd name="T16" fmla="*/ 2147483647 w 697"/>
                <a:gd name="T17" fmla="*/ 2147483647 h 108"/>
                <a:gd name="T18" fmla="*/ 2147483647 w 697"/>
                <a:gd name="T19" fmla="*/ 2147483647 h 108"/>
                <a:gd name="T20" fmla="*/ 2147483647 w 697"/>
                <a:gd name="T21" fmla="*/ 2147483647 h 108"/>
                <a:gd name="T22" fmla="*/ 2147483647 w 697"/>
                <a:gd name="T23" fmla="*/ 2147483647 h 108"/>
                <a:gd name="T24" fmla="*/ 2147483647 w 697"/>
                <a:gd name="T25" fmla="*/ 2147483647 h 108"/>
                <a:gd name="T26" fmla="*/ 2147483647 w 697"/>
                <a:gd name="T27" fmla="*/ 2147483647 h 108"/>
                <a:gd name="T28" fmla="*/ 2147483647 w 697"/>
                <a:gd name="T29" fmla="*/ 2147483647 h 108"/>
                <a:gd name="T30" fmla="*/ 2147483647 w 697"/>
                <a:gd name="T31" fmla="*/ 2147483647 h 108"/>
                <a:gd name="T32" fmla="*/ 2147483647 w 697"/>
                <a:gd name="T33" fmla="*/ 2147483647 h 108"/>
                <a:gd name="T34" fmla="*/ 2147483647 w 697"/>
                <a:gd name="T35" fmla="*/ 2147483647 h 108"/>
                <a:gd name="T36" fmla="*/ 2147483647 w 697"/>
                <a:gd name="T37" fmla="*/ 2147483647 h 108"/>
                <a:gd name="T38" fmla="*/ 2147483647 w 697"/>
                <a:gd name="T39" fmla="*/ 2147483647 h 108"/>
                <a:gd name="T40" fmla="*/ 2147483647 w 697"/>
                <a:gd name="T41" fmla="*/ 2147483647 h 108"/>
                <a:gd name="T42" fmla="*/ 2147483647 w 697"/>
                <a:gd name="T43" fmla="*/ 2147483647 h 108"/>
                <a:gd name="T44" fmla="*/ 2147483647 w 697"/>
                <a:gd name="T45" fmla="*/ 2147483647 h 108"/>
                <a:gd name="T46" fmla="*/ 2147483647 w 697"/>
                <a:gd name="T47" fmla="*/ 2147483647 h 108"/>
                <a:gd name="T48" fmla="*/ 2147483647 w 697"/>
                <a:gd name="T49" fmla="*/ 2147483647 h 108"/>
                <a:gd name="T50" fmla="*/ 2147483647 w 697"/>
                <a:gd name="T51" fmla="*/ 2147483647 h 108"/>
                <a:gd name="T52" fmla="*/ 2147483647 w 697"/>
                <a:gd name="T53" fmla="*/ 2147483647 h 108"/>
                <a:gd name="T54" fmla="*/ 2147483647 w 697"/>
                <a:gd name="T55" fmla="*/ 2147483647 h 108"/>
                <a:gd name="T56" fmla="*/ 2147483647 w 697"/>
                <a:gd name="T57" fmla="*/ 2147483647 h 108"/>
                <a:gd name="T58" fmla="*/ 0 w 697"/>
                <a:gd name="T59" fmla="*/ 2147483647 h 108"/>
                <a:gd name="T60" fmla="*/ 0 w 697"/>
                <a:gd name="T61" fmla="*/ 2147483647 h 108"/>
                <a:gd name="T62" fmla="*/ 0 w 697"/>
                <a:gd name="T63" fmla="*/ 2147483647 h 108"/>
                <a:gd name="T64" fmla="*/ 2147483647 w 697"/>
                <a:gd name="T65" fmla="*/ 2147483647 h 108"/>
                <a:gd name="T66" fmla="*/ 2147483647 w 697"/>
                <a:gd name="T67" fmla="*/ 2147483647 h 108"/>
                <a:gd name="T68" fmla="*/ 2147483647 w 697"/>
                <a:gd name="T69" fmla="*/ 2147483647 h 108"/>
                <a:gd name="T70" fmla="*/ 2147483647 w 697"/>
                <a:gd name="T71" fmla="*/ 2147483647 h 108"/>
                <a:gd name="T72" fmla="*/ 2147483647 w 697"/>
                <a:gd name="T73" fmla="*/ 2147483647 h 108"/>
                <a:gd name="T74" fmla="*/ 2147483647 w 697"/>
                <a:gd name="T75" fmla="*/ 2147483647 h 108"/>
                <a:gd name="T76" fmla="*/ 2147483647 w 697"/>
                <a:gd name="T77" fmla="*/ 2147483647 h 108"/>
                <a:gd name="T78" fmla="*/ 2147483647 w 697"/>
                <a:gd name="T79" fmla="*/ 0 h 108"/>
                <a:gd name="T80" fmla="*/ 2147483647 w 697"/>
                <a:gd name="T81" fmla="*/ 0 h 1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97" h="108">
                  <a:moveTo>
                    <a:pt x="348" y="0"/>
                  </a:moveTo>
                  <a:lnTo>
                    <a:pt x="418" y="0"/>
                  </a:lnTo>
                  <a:lnTo>
                    <a:pt x="483" y="2"/>
                  </a:lnTo>
                  <a:lnTo>
                    <a:pt x="542" y="8"/>
                  </a:lnTo>
                  <a:lnTo>
                    <a:pt x="594" y="15"/>
                  </a:lnTo>
                  <a:lnTo>
                    <a:pt x="635" y="23"/>
                  </a:lnTo>
                  <a:lnTo>
                    <a:pt x="669" y="33"/>
                  </a:lnTo>
                  <a:lnTo>
                    <a:pt x="679" y="39"/>
                  </a:lnTo>
                  <a:lnTo>
                    <a:pt x="689" y="44"/>
                  </a:lnTo>
                  <a:lnTo>
                    <a:pt x="694" y="49"/>
                  </a:lnTo>
                  <a:lnTo>
                    <a:pt x="697" y="54"/>
                  </a:lnTo>
                  <a:lnTo>
                    <a:pt x="694" y="59"/>
                  </a:lnTo>
                  <a:lnTo>
                    <a:pt x="689" y="64"/>
                  </a:lnTo>
                  <a:lnTo>
                    <a:pt x="679" y="70"/>
                  </a:lnTo>
                  <a:lnTo>
                    <a:pt x="669" y="75"/>
                  </a:lnTo>
                  <a:lnTo>
                    <a:pt x="635" y="85"/>
                  </a:lnTo>
                  <a:lnTo>
                    <a:pt x="594" y="93"/>
                  </a:lnTo>
                  <a:lnTo>
                    <a:pt x="542" y="98"/>
                  </a:lnTo>
                  <a:lnTo>
                    <a:pt x="483" y="103"/>
                  </a:lnTo>
                  <a:lnTo>
                    <a:pt x="418" y="108"/>
                  </a:lnTo>
                  <a:lnTo>
                    <a:pt x="348" y="108"/>
                  </a:lnTo>
                  <a:lnTo>
                    <a:pt x="276" y="108"/>
                  </a:lnTo>
                  <a:lnTo>
                    <a:pt x="212" y="103"/>
                  </a:lnTo>
                  <a:lnTo>
                    <a:pt x="152" y="98"/>
                  </a:lnTo>
                  <a:lnTo>
                    <a:pt x="101" y="93"/>
                  </a:lnTo>
                  <a:lnTo>
                    <a:pt x="59" y="85"/>
                  </a:lnTo>
                  <a:lnTo>
                    <a:pt x="26" y="75"/>
                  </a:lnTo>
                  <a:lnTo>
                    <a:pt x="15" y="70"/>
                  </a:lnTo>
                  <a:lnTo>
                    <a:pt x="5" y="64"/>
                  </a:lnTo>
                  <a:lnTo>
                    <a:pt x="0" y="59"/>
                  </a:lnTo>
                  <a:lnTo>
                    <a:pt x="0" y="54"/>
                  </a:lnTo>
                  <a:lnTo>
                    <a:pt x="0" y="49"/>
                  </a:lnTo>
                  <a:lnTo>
                    <a:pt x="5" y="44"/>
                  </a:lnTo>
                  <a:lnTo>
                    <a:pt x="15" y="39"/>
                  </a:lnTo>
                  <a:lnTo>
                    <a:pt x="26" y="33"/>
                  </a:lnTo>
                  <a:lnTo>
                    <a:pt x="59" y="23"/>
                  </a:lnTo>
                  <a:lnTo>
                    <a:pt x="101" y="15"/>
                  </a:lnTo>
                  <a:lnTo>
                    <a:pt x="152" y="8"/>
                  </a:lnTo>
                  <a:lnTo>
                    <a:pt x="212" y="2"/>
                  </a:lnTo>
                  <a:lnTo>
                    <a:pt x="276" y="0"/>
                  </a:lnTo>
                  <a:lnTo>
                    <a:pt x="348" y="0"/>
                  </a:lnTo>
                </a:path>
              </a:pathLst>
            </a:custGeom>
            <a:noFill/>
            <a:ln w="4763">
              <a:solidFill>
                <a:srgbClr val="605D5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de-DE"/>
            </a:p>
          </p:txBody>
        </p:sp>
        <p:sp>
          <p:nvSpPr>
            <p:cNvPr id="56781" name="Rectangle 1056"/>
            <p:cNvSpPr>
              <a:spLocks noChangeArrowheads="1"/>
            </p:cNvSpPr>
            <p:nvPr/>
          </p:nvSpPr>
          <p:spPr bwMode="auto">
            <a:xfrm>
              <a:off x="1750" y="1401"/>
              <a:ext cx="11" cy="33"/>
            </a:xfrm>
            <a:prstGeom prst="rect">
              <a:avLst/>
            </a:prstGeom>
            <a:solidFill>
              <a:srgbClr val="00633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grpSp>
          <p:nvGrpSpPr>
            <p:cNvPr id="56782" name="Group 19458"/>
            <p:cNvGrpSpPr>
              <a:grpSpLocks/>
            </p:cNvGrpSpPr>
            <p:nvPr/>
          </p:nvGrpSpPr>
          <p:grpSpPr bwMode="auto">
            <a:xfrm>
              <a:off x="1670" y="825"/>
              <a:ext cx="1423" cy="180"/>
              <a:chOff x="4507707" y="1243715"/>
              <a:chExt cx="2258914" cy="285221"/>
            </a:xfrm>
          </p:grpSpPr>
          <p:sp>
            <p:nvSpPr>
              <p:cNvPr id="56793" name="Rectangle 1057"/>
              <p:cNvSpPr>
                <a:spLocks noChangeArrowheads="1"/>
              </p:cNvSpPr>
              <p:nvPr/>
            </p:nvSpPr>
            <p:spPr bwMode="auto">
              <a:xfrm>
                <a:off x="4507707" y="1342140"/>
                <a:ext cx="295275" cy="90488"/>
              </a:xfrm>
              <a:prstGeom prst="rect">
                <a:avLst/>
              </a:prstGeom>
              <a:solidFill>
                <a:srgbClr val="EDC35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grpSp>
            <p:nvGrpSpPr>
              <p:cNvPr id="56794" name="Group 19456"/>
              <p:cNvGrpSpPr>
                <a:grpSpLocks/>
              </p:cNvGrpSpPr>
              <p:nvPr/>
            </p:nvGrpSpPr>
            <p:grpSpPr bwMode="auto">
              <a:xfrm>
                <a:off x="4507707" y="1243715"/>
                <a:ext cx="2258914" cy="285221"/>
                <a:chOff x="4507707" y="1243715"/>
                <a:chExt cx="2258914" cy="285221"/>
              </a:xfrm>
            </p:grpSpPr>
            <p:sp>
              <p:nvSpPr>
                <p:cNvPr id="56795" name="Rectangle 1058"/>
                <p:cNvSpPr>
                  <a:spLocks noChangeArrowheads="1"/>
                </p:cNvSpPr>
                <p:nvPr/>
              </p:nvSpPr>
              <p:spPr bwMode="auto">
                <a:xfrm>
                  <a:off x="4507707" y="1342140"/>
                  <a:ext cx="295275" cy="90488"/>
                </a:xfrm>
                <a:prstGeom prst="rect">
                  <a:avLst/>
                </a:prstGeom>
                <a:noFill/>
                <a:ln w="7938">
                  <a:solidFill>
                    <a:srgbClr val="0A0B0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de-DE" altLang="de-DE" sz="2000"/>
                </a:p>
              </p:txBody>
            </p:sp>
            <p:sp>
              <p:nvSpPr>
                <p:cNvPr id="56796" name="Rectangle 1059"/>
                <p:cNvSpPr>
                  <a:spLocks noChangeArrowheads="1"/>
                </p:cNvSpPr>
                <p:nvPr/>
              </p:nvSpPr>
              <p:spPr bwMode="auto">
                <a:xfrm>
                  <a:off x="4882597" y="1243715"/>
                  <a:ext cx="1884024" cy="28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Si detector (optional)</a:t>
                  </a:r>
                  <a:endParaRPr lang="en-US" altLang="de-DE" sz="1400">
                    <a:latin typeface="Times New Roman" pitchFamily="18" charset="0"/>
                  </a:endParaRPr>
                </a:p>
              </p:txBody>
            </p:sp>
          </p:grpSp>
        </p:grpSp>
        <p:sp>
          <p:nvSpPr>
            <p:cNvPr id="56783" name="Freeform 1060"/>
            <p:cNvSpPr>
              <a:spLocks noEditPoints="1"/>
            </p:cNvSpPr>
            <p:nvPr/>
          </p:nvSpPr>
          <p:spPr bwMode="auto">
            <a:xfrm>
              <a:off x="1663" y="1857"/>
              <a:ext cx="185" cy="21"/>
            </a:xfrm>
            <a:custGeom>
              <a:avLst/>
              <a:gdLst>
                <a:gd name="T0" fmla="*/ 2147483647 w 185"/>
                <a:gd name="T1" fmla="*/ 2147483647 h 21"/>
                <a:gd name="T2" fmla="*/ 2147483647 w 185"/>
                <a:gd name="T3" fmla="*/ 2147483647 h 21"/>
                <a:gd name="T4" fmla="*/ 2147483647 w 185"/>
                <a:gd name="T5" fmla="*/ 2147483647 h 21"/>
                <a:gd name="T6" fmla="*/ 2147483647 w 185"/>
                <a:gd name="T7" fmla="*/ 2147483647 h 21"/>
                <a:gd name="T8" fmla="*/ 2147483647 w 185"/>
                <a:gd name="T9" fmla="*/ 2147483647 h 21"/>
                <a:gd name="T10" fmla="*/ 2147483647 w 185"/>
                <a:gd name="T11" fmla="*/ 2147483647 h 21"/>
                <a:gd name="T12" fmla="*/ 2147483647 w 185"/>
                <a:gd name="T13" fmla="*/ 2147483647 h 21"/>
                <a:gd name="T14" fmla="*/ 2147483647 w 185"/>
                <a:gd name="T15" fmla="*/ 2147483647 h 21"/>
                <a:gd name="T16" fmla="*/ 2147483647 w 185"/>
                <a:gd name="T17" fmla="*/ 2147483647 h 21"/>
                <a:gd name="T18" fmla="*/ 2147483647 w 185"/>
                <a:gd name="T19" fmla="*/ 2147483647 h 21"/>
                <a:gd name="T20" fmla="*/ 2147483647 w 185"/>
                <a:gd name="T21" fmla="*/ 2147483647 h 21"/>
                <a:gd name="T22" fmla="*/ 2147483647 w 185"/>
                <a:gd name="T23" fmla="*/ 2147483647 h 21"/>
                <a:gd name="T24" fmla="*/ 2147483647 w 185"/>
                <a:gd name="T25" fmla="*/ 2147483647 h 21"/>
                <a:gd name="T26" fmla="*/ 2147483647 w 185"/>
                <a:gd name="T27" fmla="*/ 2147483647 h 21"/>
                <a:gd name="T28" fmla="*/ 2147483647 w 185"/>
                <a:gd name="T29" fmla="*/ 2147483647 h 21"/>
                <a:gd name="T30" fmla="*/ 2147483647 w 185"/>
                <a:gd name="T31" fmla="*/ 0 h 21"/>
                <a:gd name="T32" fmla="*/ 2147483647 w 185"/>
                <a:gd name="T33" fmla="*/ 0 h 21"/>
                <a:gd name="T34" fmla="*/ 2147483647 w 185"/>
                <a:gd name="T35" fmla="*/ 2147483647 h 21"/>
                <a:gd name="T36" fmla="*/ 2147483647 w 185"/>
                <a:gd name="T37" fmla="*/ 2147483647 h 21"/>
                <a:gd name="T38" fmla="*/ 2147483647 w 185"/>
                <a:gd name="T39" fmla="*/ 0 h 21"/>
                <a:gd name="T40" fmla="*/ 2147483647 w 185"/>
                <a:gd name="T41" fmla="*/ 2147483647 h 21"/>
                <a:gd name="T42" fmla="*/ 2147483647 w 185"/>
                <a:gd name="T43" fmla="*/ 2147483647 h 21"/>
                <a:gd name="T44" fmla="*/ 2147483647 w 185"/>
                <a:gd name="T45" fmla="*/ 0 h 21"/>
                <a:gd name="T46" fmla="*/ 2147483647 w 185"/>
                <a:gd name="T47" fmla="*/ 0 h 21"/>
                <a:gd name="T48" fmla="*/ 2147483647 w 185"/>
                <a:gd name="T49" fmla="*/ 2147483647 h 21"/>
                <a:gd name="T50" fmla="*/ 0 w 185"/>
                <a:gd name="T51" fmla="*/ 2147483647 h 21"/>
                <a:gd name="T52" fmla="*/ 0 w 185"/>
                <a:gd name="T53" fmla="*/ 0 h 21"/>
                <a:gd name="T54" fmla="*/ 2147483647 w 185"/>
                <a:gd name="T55" fmla="*/ 0 h 21"/>
                <a:gd name="T56" fmla="*/ 2147483647 w 185"/>
                <a:gd name="T57" fmla="*/ 2147483647 h 21"/>
                <a:gd name="T58" fmla="*/ 0 w 185"/>
                <a:gd name="T59" fmla="*/ 2147483647 h 21"/>
                <a:gd name="T60" fmla="*/ 2147483647 w 185"/>
                <a:gd name="T61" fmla="*/ 2147483647 h 21"/>
                <a:gd name="T62" fmla="*/ 2147483647 w 185"/>
                <a:gd name="T63" fmla="*/ 2147483647 h 21"/>
                <a:gd name="T64" fmla="*/ 0 w 185"/>
                <a:gd name="T65" fmla="*/ 2147483647 h 21"/>
                <a:gd name="T66" fmla="*/ 0 w 185"/>
                <a:gd name="T67" fmla="*/ 2147483647 h 21"/>
                <a:gd name="T68" fmla="*/ 2147483647 w 185"/>
                <a:gd name="T69" fmla="*/ 2147483647 h 21"/>
                <a:gd name="T70" fmla="*/ 2147483647 w 185"/>
                <a:gd name="T71" fmla="*/ 2147483647 h 21"/>
                <a:gd name="T72" fmla="*/ 0 w 185"/>
                <a:gd name="T73" fmla="*/ 2147483647 h 21"/>
                <a:gd name="T74" fmla="*/ 0 w 185"/>
                <a:gd name="T75" fmla="*/ 2147483647 h 21"/>
                <a:gd name="T76" fmla="*/ 2147483647 w 185"/>
                <a:gd name="T77" fmla="*/ 2147483647 h 21"/>
                <a:gd name="T78" fmla="*/ 2147483647 w 185"/>
                <a:gd name="T79" fmla="*/ 2147483647 h 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5" h="21">
                  <a:moveTo>
                    <a:pt x="7" y="11"/>
                  </a:moveTo>
                  <a:lnTo>
                    <a:pt x="180" y="11"/>
                  </a:lnTo>
                  <a:lnTo>
                    <a:pt x="180" y="21"/>
                  </a:lnTo>
                  <a:lnTo>
                    <a:pt x="7" y="21"/>
                  </a:lnTo>
                  <a:lnTo>
                    <a:pt x="7" y="11"/>
                  </a:lnTo>
                  <a:close/>
                  <a:moveTo>
                    <a:pt x="185" y="16"/>
                  </a:moveTo>
                  <a:lnTo>
                    <a:pt x="185" y="21"/>
                  </a:lnTo>
                  <a:lnTo>
                    <a:pt x="180" y="21"/>
                  </a:lnTo>
                  <a:lnTo>
                    <a:pt x="180" y="16"/>
                  </a:lnTo>
                  <a:lnTo>
                    <a:pt x="185" y="16"/>
                  </a:lnTo>
                  <a:close/>
                  <a:moveTo>
                    <a:pt x="175" y="16"/>
                  </a:moveTo>
                  <a:lnTo>
                    <a:pt x="175" y="6"/>
                  </a:lnTo>
                  <a:lnTo>
                    <a:pt x="185" y="6"/>
                  </a:lnTo>
                  <a:lnTo>
                    <a:pt x="185" y="16"/>
                  </a:lnTo>
                  <a:lnTo>
                    <a:pt x="175" y="16"/>
                  </a:lnTo>
                  <a:close/>
                  <a:moveTo>
                    <a:pt x="180" y="0"/>
                  </a:moveTo>
                  <a:lnTo>
                    <a:pt x="185" y="0"/>
                  </a:lnTo>
                  <a:lnTo>
                    <a:pt x="185" y="6"/>
                  </a:lnTo>
                  <a:lnTo>
                    <a:pt x="180" y="6"/>
                  </a:lnTo>
                  <a:lnTo>
                    <a:pt x="180" y="0"/>
                  </a:lnTo>
                  <a:close/>
                  <a:moveTo>
                    <a:pt x="180" y="11"/>
                  </a:moveTo>
                  <a:lnTo>
                    <a:pt x="7" y="11"/>
                  </a:lnTo>
                  <a:lnTo>
                    <a:pt x="7" y="0"/>
                  </a:lnTo>
                  <a:lnTo>
                    <a:pt x="180" y="0"/>
                  </a:lnTo>
                  <a:lnTo>
                    <a:pt x="180" y="11"/>
                  </a:lnTo>
                  <a:close/>
                  <a:moveTo>
                    <a:pt x="0" y="6"/>
                  </a:moveTo>
                  <a:lnTo>
                    <a:pt x="0" y="0"/>
                  </a:lnTo>
                  <a:lnTo>
                    <a:pt x="7" y="0"/>
                  </a:lnTo>
                  <a:lnTo>
                    <a:pt x="7" y="6"/>
                  </a:lnTo>
                  <a:lnTo>
                    <a:pt x="0" y="6"/>
                  </a:lnTo>
                  <a:close/>
                  <a:moveTo>
                    <a:pt x="12" y="6"/>
                  </a:moveTo>
                  <a:lnTo>
                    <a:pt x="12" y="16"/>
                  </a:lnTo>
                  <a:lnTo>
                    <a:pt x="0" y="16"/>
                  </a:lnTo>
                  <a:lnTo>
                    <a:pt x="0" y="6"/>
                  </a:lnTo>
                  <a:lnTo>
                    <a:pt x="12" y="6"/>
                  </a:lnTo>
                  <a:close/>
                  <a:moveTo>
                    <a:pt x="7" y="21"/>
                  </a:moveTo>
                  <a:lnTo>
                    <a:pt x="0" y="21"/>
                  </a:lnTo>
                  <a:lnTo>
                    <a:pt x="0" y="16"/>
                  </a:lnTo>
                  <a:lnTo>
                    <a:pt x="7" y="16"/>
                  </a:lnTo>
                  <a:lnTo>
                    <a:pt x="7" y="21"/>
                  </a:lnTo>
                  <a:close/>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56784" name="Rectangle 1061"/>
            <p:cNvSpPr>
              <a:spLocks noChangeArrowheads="1"/>
            </p:cNvSpPr>
            <p:nvPr/>
          </p:nvSpPr>
          <p:spPr bwMode="auto">
            <a:xfrm>
              <a:off x="1127" y="1796"/>
              <a:ext cx="49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de-DE" sz="1600">
                  <a:solidFill>
                    <a:srgbClr val="1F1A17"/>
                  </a:solidFill>
                </a:rPr>
                <a:t>Aperture</a:t>
              </a:r>
              <a:endParaRPr lang="en-US" altLang="de-DE" sz="1400">
                <a:latin typeface="Times New Roman" pitchFamily="18" charset="0"/>
              </a:endParaRPr>
            </a:p>
          </p:txBody>
        </p:sp>
        <p:sp>
          <p:nvSpPr>
            <p:cNvPr id="56785" name="Line 1063"/>
            <p:cNvSpPr>
              <a:spLocks noChangeShapeType="1"/>
            </p:cNvSpPr>
            <p:nvPr/>
          </p:nvSpPr>
          <p:spPr bwMode="auto">
            <a:xfrm>
              <a:off x="712" y="1555"/>
              <a:ext cx="0" cy="72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86" name="Line 1064"/>
            <p:cNvSpPr>
              <a:spLocks noChangeShapeType="1"/>
            </p:cNvSpPr>
            <p:nvPr/>
          </p:nvSpPr>
          <p:spPr bwMode="auto">
            <a:xfrm flipH="1">
              <a:off x="866" y="2106"/>
              <a:ext cx="1973" cy="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87" name="Line 1065"/>
            <p:cNvSpPr>
              <a:spLocks noChangeShapeType="1"/>
            </p:cNvSpPr>
            <p:nvPr/>
          </p:nvSpPr>
          <p:spPr bwMode="auto">
            <a:xfrm>
              <a:off x="2839" y="1540"/>
              <a:ext cx="0" cy="57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88" name="Line 1066"/>
            <p:cNvSpPr>
              <a:spLocks noChangeShapeType="1"/>
            </p:cNvSpPr>
            <p:nvPr/>
          </p:nvSpPr>
          <p:spPr bwMode="auto">
            <a:xfrm flipV="1">
              <a:off x="1077" y="2447"/>
              <a:ext cx="264" cy="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56789" name="Line 1067"/>
            <p:cNvSpPr>
              <a:spLocks noChangeShapeType="1"/>
            </p:cNvSpPr>
            <p:nvPr/>
          </p:nvSpPr>
          <p:spPr bwMode="auto">
            <a:xfrm>
              <a:off x="871" y="2116"/>
              <a:ext cx="0" cy="159"/>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1069" name="Rectangle 1068"/>
            <p:cNvSpPr>
              <a:spLocks noChangeArrowheads="1"/>
            </p:cNvSpPr>
            <p:nvPr/>
          </p:nvSpPr>
          <p:spPr bwMode="auto">
            <a:xfrm>
              <a:off x="1336" y="2275"/>
              <a:ext cx="816" cy="384"/>
            </a:xfrm>
            <a:prstGeom prst="rect">
              <a:avLst/>
            </a:prstGeom>
            <a:gradFill rotWithShape="0">
              <a:gsLst>
                <a:gs pos="0">
                  <a:schemeClr val="bg2"/>
                </a:gs>
                <a:gs pos="50000">
                  <a:srgbClr val="FFFFFF"/>
                </a:gs>
                <a:gs pos="100000">
                  <a:schemeClr val="bg2"/>
                </a:gs>
              </a:gsLst>
              <a:lin ang="2700000" scaled="1"/>
            </a:gradFill>
            <a:ln w="12700">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de-DE" sz="1600" dirty="0"/>
                <a:t>Software </a:t>
              </a:r>
              <a:r>
                <a:rPr lang="de-DE" sz="1600" dirty="0" err="1"/>
                <a:t>data</a:t>
              </a:r>
              <a:endParaRPr lang="de-DE" sz="1600" dirty="0"/>
            </a:p>
            <a:p>
              <a:pPr algn="ctr">
                <a:defRPr/>
              </a:pPr>
              <a:r>
                <a:rPr lang="de-DE" sz="1600" dirty="0" err="1"/>
                <a:t>analysis</a:t>
              </a:r>
              <a:endParaRPr lang="en-US" sz="1600" dirty="0"/>
            </a:p>
          </p:txBody>
        </p:sp>
        <p:sp>
          <p:nvSpPr>
            <p:cNvPr id="56791" name="Text Box 1084"/>
            <p:cNvSpPr txBox="1">
              <a:spLocks noChangeArrowheads="1"/>
            </p:cNvSpPr>
            <p:nvPr/>
          </p:nvSpPr>
          <p:spPr bwMode="auto">
            <a:xfrm>
              <a:off x="543" y="2352"/>
              <a:ext cx="395"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600"/>
                <a:t>DSO</a:t>
              </a:r>
              <a:endParaRPr lang="en-US" altLang="de-DE" sz="1600"/>
            </a:p>
          </p:txBody>
        </p:sp>
        <p:sp>
          <p:nvSpPr>
            <p:cNvPr id="56792" name="Freeform 1060"/>
            <p:cNvSpPr>
              <a:spLocks noEditPoints="1"/>
            </p:cNvSpPr>
            <p:nvPr/>
          </p:nvSpPr>
          <p:spPr bwMode="auto">
            <a:xfrm>
              <a:off x="1663" y="1055"/>
              <a:ext cx="185" cy="21"/>
            </a:xfrm>
            <a:custGeom>
              <a:avLst/>
              <a:gdLst>
                <a:gd name="T0" fmla="*/ 2147483647 w 185"/>
                <a:gd name="T1" fmla="*/ 2147483647 h 21"/>
                <a:gd name="T2" fmla="*/ 2147483647 w 185"/>
                <a:gd name="T3" fmla="*/ 2147483647 h 21"/>
                <a:gd name="T4" fmla="*/ 2147483647 w 185"/>
                <a:gd name="T5" fmla="*/ 2147483647 h 21"/>
                <a:gd name="T6" fmla="*/ 2147483647 w 185"/>
                <a:gd name="T7" fmla="*/ 2147483647 h 21"/>
                <a:gd name="T8" fmla="*/ 2147483647 w 185"/>
                <a:gd name="T9" fmla="*/ 2147483647 h 21"/>
                <a:gd name="T10" fmla="*/ 2147483647 w 185"/>
                <a:gd name="T11" fmla="*/ 2147483647 h 21"/>
                <a:gd name="T12" fmla="*/ 2147483647 w 185"/>
                <a:gd name="T13" fmla="*/ 2147483647 h 21"/>
                <a:gd name="T14" fmla="*/ 2147483647 w 185"/>
                <a:gd name="T15" fmla="*/ 2147483647 h 21"/>
                <a:gd name="T16" fmla="*/ 2147483647 w 185"/>
                <a:gd name="T17" fmla="*/ 2147483647 h 21"/>
                <a:gd name="T18" fmla="*/ 2147483647 w 185"/>
                <a:gd name="T19" fmla="*/ 2147483647 h 21"/>
                <a:gd name="T20" fmla="*/ 2147483647 w 185"/>
                <a:gd name="T21" fmla="*/ 2147483647 h 21"/>
                <a:gd name="T22" fmla="*/ 2147483647 w 185"/>
                <a:gd name="T23" fmla="*/ 2147483647 h 21"/>
                <a:gd name="T24" fmla="*/ 2147483647 w 185"/>
                <a:gd name="T25" fmla="*/ 2147483647 h 21"/>
                <a:gd name="T26" fmla="*/ 2147483647 w 185"/>
                <a:gd name="T27" fmla="*/ 2147483647 h 21"/>
                <a:gd name="T28" fmla="*/ 2147483647 w 185"/>
                <a:gd name="T29" fmla="*/ 2147483647 h 21"/>
                <a:gd name="T30" fmla="*/ 2147483647 w 185"/>
                <a:gd name="T31" fmla="*/ 0 h 21"/>
                <a:gd name="T32" fmla="*/ 2147483647 w 185"/>
                <a:gd name="T33" fmla="*/ 0 h 21"/>
                <a:gd name="T34" fmla="*/ 2147483647 w 185"/>
                <a:gd name="T35" fmla="*/ 2147483647 h 21"/>
                <a:gd name="T36" fmla="*/ 2147483647 w 185"/>
                <a:gd name="T37" fmla="*/ 2147483647 h 21"/>
                <a:gd name="T38" fmla="*/ 2147483647 w 185"/>
                <a:gd name="T39" fmla="*/ 0 h 21"/>
                <a:gd name="T40" fmla="*/ 2147483647 w 185"/>
                <a:gd name="T41" fmla="*/ 2147483647 h 21"/>
                <a:gd name="T42" fmla="*/ 2147483647 w 185"/>
                <a:gd name="T43" fmla="*/ 2147483647 h 21"/>
                <a:gd name="T44" fmla="*/ 2147483647 w 185"/>
                <a:gd name="T45" fmla="*/ 0 h 21"/>
                <a:gd name="T46" fmla="*/ 2147483647 w 185"/>
                <a:gd name="T47" fmla="*/ 0 h 21"/>
                <a:gd name="T48" fmla="*/ 2147483647 w 185"/>
                <a:gd name="T49" fmla="*/ 2147483647 h 21"/>
                <a:gd name="T50" fmla="*/ 0 w 185"/>
                <a:gd name="T51" fmla="*/ 2147483647 h 21"/>
                <a:gd name="T52" fmla="*/ 0 w 185"/>
                <a:gd name="T53" fmla="*/ 0 h 21"/>
                <a:gd name="T54" fmla="*/ 2147483647 w 185"/>
                <a:gd name="T55" fmla="*/ 0 h 21"/>
                <a:gd name="T56" fmla="*/ 2147483647 w 185"/>
                <a:gd name="T57" fmla="*/ 2147483647 h 21"/>
                <a:gd name="T58" fmla="*/ 0 w 185"/>
                <a:gd name="T59" fmla="*/ 2147483647 h 21"/>
                <a:gd name="T60" fmla="*/ 2147483647 w 185"/>
                <a:gd name="T61" fmla="*/ 2147483647 h 21"/>
                <a:gd name="T62" fmla="*/ 2147483647 w 185"/>
                <a:gd name="T63" fmla="*/ 2147483647 h 21"/>
                <a:gd name="T64" fmla="*/ 0 w 185"/>
                <a:gd name="T65" fmla="*/ 2147483647 h 21"/>
                <a:gd name="T66" fmla="*/ 0 w 185"/>
                <a:gd name="T67" fmla="*/ 2147483647 h 21"/>
                <a:gd name="T68" fmla="*/ 2147483647 w 185"/>
                <a:gd name="T69" fmla="*/ 2147483647 h 21"/>
                <a:gd name="T70" fmla="*/ 2147483647 w 185"/>
                <a:gd name="T71" fmla="*/ 2147483647 h 21"/>
                <a:gd name="T72" fmla="*/ 0 w 185"/>
                <a:gd name="T73" fmla="*/ 2147483647 h 21"/>
                <a:gd name="T74" fmla="*/ 0 w 185"/>
                <a:gd name="T75" fmla="*/ 2147483647 h 21"/>
                <a:gd name="T76" fmla="*/ 2147483647 w 185"/>
                <a:gd name="T77" fmla="*/ 2147483647 h 21"/>
                <a:gd name="T78" fmla="*/ 2147483647 w 185"/>
                <a:gd name="T79" fmla="*/ 2147483647 h 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5" h="21">
                  <a:moveTo>
                    <a:pt x="7" y="11"/>
                  </a:moveTo>
                  <a:lnTo>
                    <a:pt x="180" y="11"/>
                  </a:lnTo>
                  <a:lnTo>
                    <a:pt x="180" y="21"/>
                  </a:lnTo>
                  <a:lnTo>
                    <a:pt x="7" y="21"/>
                  </a:lnTo>
                  <a:lnTo>
                    <a:pt x="7" y="11"/>
                  </a:lnTo>
                  <a:close/>
                  <a:moveTo>
                    <a:pt x="185" y="16"/>
                  </a:moveTo>
                  <a:lnTo>
                    <a:pt x="185" y="21"/>
                  </a:lnTo>
                  <a:lnTo>
                    <a:pt x="180" y="21"/>
                  </a:lnTo>
                  <a:lnTo>
                    <a:pt x="180" y="16"/>
                  </a:lnTo>
                  <a:lnTo>
                    <a:pt x="185" y="16"/>
                  </a:lnTo>
                  <a:close/>
                  <a:moveTo>
                    <a:pt x="175" y="16"/>
                  </a:moveTo>
                  <a:lnTo>
                    <a:pt x="175" y="6"/>
                  </a:lnTo>
                  <a:lnTo>
                    <a:pt x="185" y="6"/>
                  </a:lnTo>
                  <a:lnTo>
                    <a:pt x="185" y="16"/>
                  </a:lnTo>
                  <a:lnTo>
                    <a:pt x="175" y="16"/>
                  </a:lnTo>
                  <a:close/>
                  <a:moveTo>
                    <a:pt x="180" y="0"/>
                  </a:moveTo>
                  <a:lnTo>
                    <a:pt x="185" y="0"/>
                  </a:lnTo>
                  <a:lnTo>
                    <a:pt x="185" y="6"/>
                  </a:lnTo>
                  <a:lnTo>
                    <a:pt x="180" y="6"/>
                  </a:lnTo>
                  <a:lnTo>
                    <a:pt x="180" y="0"/>
                  </a:lnTo>
                  <a:close/>
                  <a:moveTo>
                    <a:pt x="180" y="11"/>
                  </a:moveTo>
                  <a:lnTo>
                    <a:pt x="7" y="11"/>
                  </a:lnTo>
                  <a:lnTo>
                    <a:pt x="7" y="0"/>
                  </a:lnTo>
                  <a:lnTo>
                    <a:pt x="180" y="0"/>
                  </a:lnTo>
                  <a:lnTo>
                    <a:pt x="180" y="11"/>
                  </a:lnTo>
                  <a:close/>
                  <a:moveTo>
                    <a:pt x="0" y="6"/>
                  </a:moveTo>
                  <a:lnTo>
                    <a:pt x="0" y="0"/>
                  </a:lnTo>
                  <a:lnTo>
                    <a:pt x="7" y="0"/>
                  </a:lnTo>
                  <a:lnTo>
                    <a:pt x="7" y="6"/>
                  </a:lnTo>
                  <a:lnTo>
                    <a:pt x="0" y="6"/>
                  </a:lnTo>
                  <a:close/>
                  <a:moveTo>
                    <a:pt x="12" y="6"/>
                  </a:moveTo>
                  <a:lnTo>
                    <a:pt x="12" y="16"/>
                  </a:lnTo>
                  <a:lnTo>
                    <a:pt x="0" y="16"/>
                  </a:lnTo>
                  <a:lnTo>
                    <a:pt x="0" y="6"/>
                  </a:lnTo>
                  <a:lnTo>
                    <a:pt x="12" y="6"/>
                  </a:lnTo>
                  <a:close/>
                  <a:moveTo>
                    <a:pt x="7" y="21"/>
                  </a:moveTo>
                  <a:lnTo>
                    <a:pt x="0" y="21"/>
                  </a:lnTo>
                  <a:lnTo>
                    <a:pt x="0" y="16"/>
                  </a:lnTo>
                  <a:lnTo>
                    <a:pt x="7" y="16"/>
                  </a:lnTo>
                  <a:lnTo>
                    <a:pt x="7" y="21"/>
                  </a:lnTo>
                  <a:close/>
                </a:path>
              </a:pathLst>
            </a:custGeom>
            <a:solidFill>
              <a:srgbClr val="9695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grpSp>
      <p:pic>
        <p:nvPicPr>
          <p:cNvPr id="56325"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544096" y="3717031"/>
            <a:ext cx="2628304" cy="226800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56326" name="TextBox 4"/>
          <p:cNvSpPr txBox="1">
            <a:spLocks noChangeArrowheads="1"/>
          </p:cNvSpPr>
          <p:nvPr/>
        </p:nvSpPr>
        <p:spPr bwMode="auto">
          <a:xfrm>
            <a:off x="4265488" y="2996952"/>
            <a:ext cx="4699000" cy="674200"/>
          </a:xfrm>
          <a:prstGeom prst="rect">
            <a:avLst/>
          </a:prstGeom>
          <a:solidFill>
            <a:srgbClr val="FFCC99">
              <a:alpha val="86000"/>
            </a:srgbClr>
          </a:solidFill>
          <a:ln w="12700">
            <a:solidFill>
              <a:srgbClr val="F3900D"/>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600" b="1" dirty="0"/>
              <a:t>Position </a:t>
            </a:r>
            <a:r>
              <a:rPr lang="de-DE" altLang="de-DE" sz="1600" b="1" dirty="0" err="1"/>
              <a:t>dependent</a:t>
            </a:r>
            <a:r>
              <a:rPr lang="de-DE" altLang="de-DE" sz="1600" b="1" dirty="0"/>
              <a:t> </a:t>
            </a:r>
            <a:r>
              <a:rPr lang="de-DE" altLang="de-DE" sz="1600" b="1" dirty="0" err="1"/>
              <a:t>test</a:t>
            </a:r>
            <a:r>
              <a:rPr lang="de-DE" altLang="de-DE" sz="1600" b="1" dirty="0"/>
              <a:t> </a:t>
            </a:r>
            <a:r>
              <a:rPr lang="de-DE" altLang="de-DE" sz="1600" b="1" dirty="0" err="1"/>
              <a:t>with</a:t>
            </a:r>
            <a:r>
              <a:rPr lang="de-DE" altLang="de-DE" sz="1600" b="1" dirty="0"/>
              <a:t> </a:t>
            </a:r>
            <a:br>
              <a:rPr lang="de-DE" altLang="de-DE" sz="1600" b="1" dirty="0"/>
            </a:br>
            <a:r>
              <a:rPr lang="de-DE" altLang="de-DE" sz="1600" b="1" dirty="0">
                <a:latin typeface="Symbol" pitchFamily="18" charset="2"/>
              </a:rPr>
              <a:t>a</a:t>
            </a:r>
            <a:r>
              <a:rPr lang="de-DE" altLang="de-DE" sz="1600" b="1" dirty="0"/>
              <a:t>-</a:t>
            </a:r>
            <a:r>
              <a:rPr lang="de-DE" altLang="de-DE" sz="1600" b="1" dirty="0" err="1"/>
              <a:t>source</a:t>
            </a:r>
            <a:r>
              <a:rPr lang="de-DE" altLang="de-DE" sz="1600" b="1" dirty="0"/>
              <a:t> </a:t>
            </a:r>
            <a:r>
              <a:rPr lang="de-DE" altLang="de-DE" sz="1600" b="1" dirty="0" err="1"/>
              <a:t>or</a:t>
            </a:r>
            <a:r>
              <a:rPr lang="de-DE" altLang="de-DE" sz="1600" b="1" dirty="0"/>
              <a:t> </a:t>
            </a:r>
            <a:r>
              <a:rPr lang="de-DE" altLang="de-DE" sz="1600" b="1" dirty="0" err="1"/>
              <a:t>laser</a:t>
            </a:r>
            <a:r>
              <a:rPr lang="de-DE" altLang="de-DE" sz="1600" b="1" dirty="0"/>
              <a:t> </a:t>
            </a:r>
            <a:r>
              <a:rPr lang="de-DE" altLang="de-DE" sz="1600" b="1" dirty="0" err="1"/>
              <a:t>pulses</a:t>
            </a:r>
            <a:endParaRPr lang="de-DE" altLang="de-DE" sz="1600" b="1" dirty="0"/>
          </a:p>
        </p:txBody>
      </p:sp>
      <p:sp>
        <p:nvSpPr>
          <p:cNvPr id="1076" name="TextBox 1081"/>
          <p:cNvSpPr txBox="1"/>
          <p:nvPr/>
        </p:nvSpPr>
        <p:spPr>
          <a:xfrm>
            <a:off x="4265488" y="882878"/>
            <a:ext cx="4699000" cy="1997640"/>
          </a:xfrm>
          <a:prstGeom prst="rect">
            <a:avLst/>
          </a:prstGeom>
          <a:solidFill>
            <a:srgbClr val="8FBB77">
              <a:alpha val="26000"/>
            </a:srgbClr>
          </a:solidFill>
          <a:ln w="12700">
            <a:solidFill>
              <a:srgbClr val="8FBB77"/>
            </a:solidFill>
          </a:ln>
        </p:spPr>
        <p:txBody>
          <a:bodyPr wrap="square" lIns="72000" tIns="90000" rIns="72000" bIns="90000" anchor="ctr" anchorCtr="0">
            <a:spAutoFit/>
          </a:bodyPr>
          <a:lstStyle/>
          <a:p>
            <a:pPr marL="174625" indent="-174625" algn="l">
              <a:buFont typeface="Arial" panose="020B0604020202020204" pitchFamily="34" charset="0"/>
              <a:buChar char="•"/>
              <a:defRPr/>
            </a:pPr>
            <a:r>
              <a:rPr lang="en-US" sz="1400" dirty="0">
                <a:cs typeface="Arial" panose="020B0604020202020204" pitchFamily="34" charset="0"/>
              </a:rPr>
              <a:t>Electron Transport efficiency x2</a:t>
            </a:r>
            <a:br>
              <a:rPr lang="en-US" sz="1400" dirty="0">
                <a:cs typeface="Arial" panose="020B0604020202020204" pitchFamily="34" charset="0"/>
              </a:rPr>
            </a:br>
            <a:r>
              <a:rPr lang="en-US" sz="1200" dirty="0" smtClean="0">
                <a:cs typeface="Arial" panose="020B0604020202020204" pitchFamily="34" charset="0"/>
              </a:rPr>
              <a:t>(</a:t>
            </a:r>
            <a:r>
              <a:rPr lang="en-US" sz="1200" i="1" dirty="0">
                <a:cs typeface="Arial" panose="020B0604020202020204" pitchFamily="34" charset="0"/>
              </a:rPr>
              <a:t>B. Fabian PhD Thesis, University </a:t>
            </a:r>
            <a:r>
              <a:rPr lang="en-US" sz="1200" i="1" dirty="0" err="1">
                <a:cs typeface="Arial" panose="020B0604020202020204" pitchFamily="34" charset="0"/>
              </a:rPr>
              <a:t>Gießen</a:t>
            </a:r>
            <a:r>
              <a:rPr lang="en-US" sz="1200" i="1" dirty="0">
                <a:cs typeface="Arial" panose="020B0604020202020204" pitchFamily="34" charset="0"/>
              </a:rPr>
              <a:t>, 2008</a:t>
            </a:r>
            <a:r>
              <a:rPr lang="en-US" sz="1200" dirty="0">
                <a:cs typeface="Arial" panose="020B0604020202020204" pitchFamily="34" charset="0"/>
              </a:rPr>
              <a:t>) </a:t>
            </a:r>
          </a:p>
          <a:p>
            <a:pPr marL="174625" indent="-174625" algn="l">
              <a:buFont typeface="Arial" panose="020B0604020202020204" pitchFamily="34" charset="0"/>
              <a:buChar char="•"/>
              <a:defRPr/>
            </a:pPr>
            <a:r>
              <a:rPr lang="en-US" sz="1400" dirty="0">
                <a:cs typeface="Arial" panose="020B0604020202020204" pitchFamily="34" charset="0"/>
              </a:rPr>
              <a:t>Larger turn number possible (</a:t>
            </a:r>
            <a:r>
              <a:rPr lang="en-US" sz="1400" dirty="0" smtClean="0">
                <a:cs typeface="Arial" panose="020B0604020202020204" pitchFamily="34" charset="0"/>
              </a:rPr>
              <a:t>x10</a:t>
            </a:r>
            <a:r>
              <a:rPr lang="en-US" sz="1400" dirty="0">
                <a:cs typeface="Arial" panose="020B0604020202020204" pitchFamily="34" charset="0"/>
              </a:rPr>
              <a:t>)    </a:t>
            </a:r>
            <a:br>
              <a:rPr lang="en-US" sz="1400" dirty="0">
                <a:cs typeface="Arial" panose="020B0604020202020204" pitchFamily="34" charset="0"/>
              </a:rPr>
            </a:br>
            <a:r>
              <a:rPr lang="en-US" sz="1200" dirty="0">
                <a:cs typeface="Arial" panose="020B0604020202020204" pitchFamily="34" charset="0"/>
              </a:rPr>
              <a:t>(</a:t>
            </a:r>
            <a:r>
              <a:rPr lang="en-US" sz="1200" i="1" dirty="0">
                <a:cs typeface="Arial" panose="020B0604020202020204" pitchFamily="34" charset="0"/>
              </a:rPr>
              <a:t>GSI Scientific Report 2010, p.141</a:t>
            </a:r>
            <a:r>
              <a:rPr lang="en-US" sz="1200" dirty="0">
                <a:cs typeface="Arial" panose="020B0604020202020204" pitchFamily="34" charset="0"/>
              </a:rPr>
              <a:t>)</a:t>
            </a:r>
          </a:p>
          <a:p>
            <a:pPr marL="174625" indent="-174625" algn="l">
              <a:buFont typeface="Arial" panose="020B0604020202020204" pitchFamily="34" charset="0"/>
              <a:buChar char="•"/>
              <a:defRPr/>
            </a:pPr>
            <a:r>
              <a:rPr lang="de-DE" sz="1400" dirty="0" err="1">
                <a:cs typeface="Arial" panose="020B0604020202020204" pitchFamily="34" charset="0"/>
              </a:rPr>
              <a:t>Better</a:t>
            </a:r>
            <a:r>
              <a:rPr lang="de-DE" sz="1400" dirty="0">
                <a:cs typeface="Arial" panose="020B0604020202020204" pitchFamily="34" charset="0"/>
              </a:rPr>
              <a:t> </a:t>
            </a:r>
            <a:r>
              <a:rPr lang="de-DE" sz="1400" dirty="0" err="1">
                <a:cs typeface="Arial" panose="020B0604020202020204" pitchFamily="34" charset="0"/>
              </a:rPr>
              <a:t>timing</a:t>
            </a:r>
            <a:r>
              <a:rPr lang="de-DE" sz="1400" dirty="0">
                <a:cs typeface="Arial" panose="020B0604020202020204" pitchFamily="34" charset="0"/>
              </a:rPr>
              <a:t> </a:t>
            </a:r>
            <a:r>
              <a:rPr lang="en-US" sz="1400" dirty="0">
                <a:cs typeface="Arial" panose="020B0604020202020204" pitchFamily="34" charset="0"/>
              </a:rPr>
              <a:t>accuracy</a:t>
            </a:r>
            <a:r>
              <a:rPr lang="de-DE" sz="1400" dirty="0">
                <a:cs typeface="Arial" panose="020B0604020202020204" pitchFamily="34" charset="0"/>
              </a:rPr>
              <a:t> (</a:t>
            </a:r>
            <a:r>
              <a:rPr lang="de-DE" sz="1400" dirty="0" err="1">
                <a:cs typeface="Arial" panose="020B0604020202020204" pitchFamily="34" charset="0"/>
              </a:rPr>
              <a:t>σ</a:t>
            </a:r>
            <a:r>
              <a:rPr lang="de-DE" sz="1400" baseline="-25000" dirty="0" err="1">
                <a:cs typeface="Arial" panose="020B0604020202020204" pitchFamily="34" charset="0"/>
              </a:rPr>
              <a:t>Timing</a:t>
            </a:r>
            <a:r>
              <a:rPr lang="de-DE" sz="1400" dirty="0">
                <a:cs typeface="Arial" panose="020B0604020202020204" pitchFamily="34" charset="0"/>
              </a:rPr>
              <a:t>: 45 </a:t>
            </a:r>
            <a:r>
              <a:rPr lang="en-US" sz="1400" dirty="0" err="1">
                <a:cs typeface="Arial" panose="020B0604020202020204" pitchFamily="34" charset="0"/>
              </a:rPr>
              <a:t>ps</a:t>
            </a:r>
            <a:r>
              <a:rPr lang="en-US" sz="1400" dirty="0">
                <a:cs typeface="Arial" panose="020B0604020202020204" pitchFamily="34" charset="0"/>
              </a:rPr>
              <a:t> </a:t>
            </a:r>
            <a:r>
              <a:rPr lang="de-DE" sz="1400" dirty="0">
                <a:cs typeface="Arial" panose="020B0604020202020204" pitchFamily="34" charset="0"/>
              </a:rPr>
              <a:t>→ 38 </a:t>
            </a:r>
            <a:r>
              <a:rPr lang="de-DE" sz="1400" dirty="0" err="1">
                <a:cs typeface="Arial" panose="020B0604020202020204" pitchFamily="34" charset="0"/>
              </a:rPr>
              <a:t>ps</a:t>
            </a:r>
            <a:r>
              <a:rPr lang="en-US" sz="1400" dirty="0">
                <a:cs typeface="Arial" panose="020B0604020202020204" pitchFamily="34" charset="0"/>
              </a:rPr>
              <a:t>) </a:t>
            </a:r>
          </a:p>
          <a:p>
            <a:pPr marL="174625" indent="-174625" algn="l">
              <a:defRPr/>
            </a:pPr>
            <a:r>
              <a:rPr lang="en-US" sz="1200" dirty="0" smtClean="0">
                <a:cs typeface="Arial" panose="020B0604020202020204" pitchFamily="34" charset="0"/>
              </a:rPr>
              <a:t>    (</a:t>
            </a:r>
            <a:r>
              <a:rPr lang="en-US" sz="1200" i="1" dirty="0">
                <a:cs typeface="Arial" panose="020B0604020202020204" pitchFamily="34" charset="0"/>
              </a:rPr>
              <a:t>N. Kuzminchuk PhD Thesis, University </a:t>
            </a:r>
            <a:r>
              <a:rPr lang="en-US" sz="1200" i="1" dirty="0" err="1">
                <a:cs typeface="Arial" panose="020B0604020202020204" pitchFamily="34" charset="0"/>
              </a:rPr>
              <a:t>Gießen</a:t>
            </a:r>
            <a:r>
              <a:rPr lang="en-US" sz="1200" i="1" dirty="0">
                <a:cs typeface="Arial" panose="020B0604020202020204" pitchFamily="34" charset="0"/>
              </a:rPr>
              <a:t>, 2011</a:t>
            </a:r>
            <a:r>
              <a:rPr lang="en-US" sz="1200" dirty="0">
                <a:cs typeface="Arial" panose="020B0604020202020204" pitchFamily="34" charset="0"/>
              </a:rPr>
              <a:t>)</a:t>
            </a:r>
          </a:p>
          <a:p>
            <a:pPr marL="174625" indent="-174625" algn="l">
              <a:buFont typeface="Arial" panose="020B0604020202020204" pitchFamily="34" charset="0"/>
              <a:buChar char="•"/>
              <a:defRPr/>
            </a:pPr>
            <a:endParaRPr lang="en-US" sz="800" dirty="0">
              <a:cs typeface="Arial" panose="020B0604020202020204" pitchFamily="34" charset="0"/>
            </a:endParaRPr>
          </a:p>
          <a:p>
            <a:pPr marL="174625" indent="-174625" algn="l">
              <a:buFont typeface="Arial" panose="020B0604020202020204" pitchFamily="34" charset="0"/>
              <a:buChar char="•"/>
              <a:defRPr/>
            </a:pPr>
            <a:r>
              <a:rPr lang="de-DE" sz="1400" dirty="0">
                <a:cs typeface="Arial" panose="020B0604020202020204" pitchFamily="34" charset="0"/>
              </a:rPr>
              <a:t>MCP </a:t>
            </a:r>
            <a:r>
              <a:rPr lang="de-DE" sz="1400" dirty="0" err="1">
                <a:cs typeface="Arial" panose="020B0604020202020204" pitchFamily="34" charset="0"/>
              </a:rPr>
              <a:t>signal</a:t>
            </a:r>
            <a:r>
              <a:rPr lang="de-DE" sz="1400" dirty="0">
                <a:cs typeface="Arial" panose="020B0604020202020204" pitchFamily="34" charset="0"/>
              </a:rPr>
              <a:t> </a:t>
            </a:r>
            <a:r>
              <a:rPr lang="de-DE" sz="1400" dirty="0" err="1">
                <a:cs typeface="Arial" panose="020B0604020202020204" pitchFamily="34" charset="0"/>
              </a:rPr>
              <a:t>shape</a:t>
            </a:r>
            <a:r>
              <a:rPr lang="de-DE" sz="1400" dirty="0">
                <a:cs typeface="Arial" panose="020B0604020202020204" pitchFamily="34" charset="0"/>
              </a:rPr>
              <a:t> </a:t>
            </a:r>
            <a:r>
              <a:rPr lang="de-DE" sz="1400" dirty="0" err="1">
                <a:cs typeface="Arial" panose="020B0604020202020204" pitchFamily="34" charset="0"/>
              </a:rPr>
              <a:t>improved</a:t>
            </a:r>
            <a:r>
              <a:rPr lang="de-DE" sz="1400" dirty="0">
                <a:cs typeface="Arial" panose="020B0604020202020204" pitchFamily="34" charset="0"/>
              </a:rPr>
              <a:t> </a:t>
            </a:r>
            <a:r>
              <a:rPr lang="de-DE" sz="1400" dirty="0" err="1">
                <a:cs typeface="Arial" panose="020B0604020202020204" pitchFamily="34" charset="0"/>
              </a:rPr>
              <a:t>by</a:t>
            </a:r>
            <a:r>
              <a:rPr lang="de-DE" sz="1400" dirty="0">
                <a:cs typeface="Arial" panose="020B0604020202020204" pitchFamily="34" charset="0"/>
              </a:rPr>
              <a:t> </a:t>
            </a:r>
            <a:r>
              <a:rPr lang="de-DE" sz="1400" dirty="0" err="1">
                <a:cs typeface="Arial" panose="020B0604020202020204" pitchFamily="34" charset="0"/>
              </a:rPr>
              <a:t>anode</a:t>
            </a:r>
            <a:r>
              <a:rPr lang="de-DE" sz="1400" dirty="0">
                <a:cs typeface="Arial" panose="020B0604020202020204" pitchFamily="34" charset="0"/>
              </a:rPr>
              <a:t> </a:t>
            </a:r>
            <a:r>
              <a:rPr lang="de-DE" sz="1400" dirty="0" err="1">
                <a:cs typeface="Arial" panose="020B0604020202020204" pitchFamily="34" charset="0"/>
              </a:rPr>
              <a:t>shape</a:t>
            </a:r>
            <a:r>
              <a:rPr lang="de-DE" sz="1400" dirty="0" smtClean="0">
                <a:cs typeface="Arial" panose="020B0604020202020204" pitchFamily="34" charset="0"/>
              </a:rPr>
              <a:t>; </a:t>
            </a:r>
            <a:br>
              <a:rPr lang="de-DE" sz="1400" dirty="0" smtClean="0">
                <a:cs typeface="Arial" panose="020B0604020202020204" pitchFamily="34" charset="0"/>
              </a:rPr>
            </a:br>
            <a:r>
              <a:rPr lang="de-DE" sz="1400" dirty="0" err="1" smtClean="0">
                <a:cs typeface="Arial" panose="020B0604020202020204" pitchFamily="34" charset="0"/>
              </a:rPr>
              <a:t>width</a:t>
            </a:r>
            <a:r>
              <a:rPr lang="de-DE" sz="1400" dirty="0" smtClean="0">
                <a:cs typeface="Arial" panose="020B0604020202020204" pitchFamily="34" charset="0"/>
              </a:rPr>
              <a:t> x0.5</a:t>
            </a:r>
            <a:r>
              <a:rPr lang="de-DE" sz="1600" dirty="0" smtClean="0">
                <a:cs typeface="Arial" panose="020B0604020202020204" pitchFamily="34" charset="0"/>
              </a:rPr>
              <a:t> </a:t>
            </a:r>
            <a:r>
              <a:rPr lang="en-US" sz="1200" dirty="0" smtClean="0">
                <a:cs typeface="Arial" panose="020B0604020202020204" pitchFamily="34" charset="0"/>
              </a:rPr>
              <a:t>(</a:t>
            </a:r>
            <a:r>
              <a:rPr lang="en-US" sz="1200" dirty="0">
                <a:cs typeface="Arial" panose="020B0604020202020204" pitchFamily="34" charset="0"/>
              </a:rPr>
              <a:t>GSI Scientific Report 2010, p.141</a:t>
            </a:r>
            <a:r>
              <a:rPr lang="en-US" sz="1200" dirty="0" smtClean="0">
                <a:cs typeface="Arial" panose="020B0604020202020204" pitchFamily="34" charset="0"/>
              </a:rPr>
              <a:t>)</a:t>
            </a:r>
            <a:endParaRPr lang="de-DE" dirty="0">
              <a:cs typeface="Arial" panose="020B0604020202020204" pitchFamily="34" charset="0"/>
            </a:endParaRPr>
          </a:p>
        </p:txBody>
      </p:sp>
      <p:sp>
        <p:nvSpPr>
          <p:cNvPr id="56329" name="TextBox 4"/>
          <p:cNvSpPr txBox="1">
            <a:spLocks noChangeArrowheads="1"/>
          </p:cNvSpPr>
          <p:nvPr/>
        </p:nvSpPr>
        <p:spPr bwMode="auto">
          <a:xfrm>
            <a:off x="5544096" y="6021288"/>
            <a:ext cx="2628304" cy="551090"/>
          </a:xfrm>
          <a:prstGeom prst="rect">
            <a:avLst/>
          </a:prstGeom>
          <a:solidFill>
            <a:srgbClr val="8FBB77">
              <a:alpha val="43000"/>
            </a:srgbClr>
          </a:solidFill>
          <a:ln w="12700">
            <a:solidFill>
              <a:srgbClr val="8FBB77"/>
            </a:solidFill>
          </a:ln>
          <a:extLst/>
        </p:spPr>
        <p:txBody>
          <a:bodyPr wrap="square" tIns="90000" bIns="90000"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200" dirty="0" err="1"/>
              <a:t>N</a:t>
            </a:r>
            <a:r>
              <a:rPr lang="de-DE" altLang="de-DE" sz="1200" dirty="0" err="1" smtClean="0"/>
              <a:t>ow</a:t>
            </a:r>
            <a:r>
              <a:rPr lang="de-DE" altLang="de-DE" sz="1200" dirty="0" smtClean="0"/>
              <a:t> </a:t>
            </a:r>
            <a:r>
              <a:rPr lang="de-DE" altLang="de-DE" sz="1200" dirty="0" err="1"/>
              <a:t>testing</a:t>
            </a:r>
            <a:r>
              <a:rPr lang="de-DE" altLang="de-DE" sz="1200" dirty="0"/>
              <a:t> </a:t>
            </a:r>
            <a:r>
              <a:rPr lang="de-DE" altLang="de-DE" sz="1200" dirty="0" err="1"/>
              <a:t>with</a:t>
            </a:r>
            <a:r>
              <a:rPr lang="de-DE" altLang="de-DE" sz="1200" dirty="0"/>
              <a:t> 80mm </a:t>
            </a:r>
            <a:r>
              <a:rPr lang="de-DE" altLang="de-DE" sz="1200" dirty="0" err="1"/>
              <a:t>diameter</a:t>
            </a:r>
            <a:r>
              <a:rPr lang="de-DE" altLang="de-DE" sz="1200" dirty="0"/>
              <a:t> </a:t>
            </a:r>
            <a:r>
              <a:rPr lang="de-DE" altLang="de-DE" sz="1200" dirty="0" err="1"/>
              <a:t>carbon</a:t>
            </a:r>
            <a:r>
              <a:rPr lang="de-DE" altLang="de-DE" sz="1200" dirty="0"/>
              <a:t> </a:t>
            </a:r>
            <a:r>
              <a:rPr lang="de-DE" altLang="de-DE" sz="1200" dirty="0" err="1" smtClean="0"/>
              <a:t>foils</a:t>
            </a:r>
            <a:r>
              <a:rPr lang="de-DE" altLang="de-DE" sz="1200" dirty="0" smtClean="0"/>
              <a:t> </a:t>
            </a:r>
            <a:r>
              <a:rPr lang="de-DE" altLang="de-DE" sz="1200" dirty="0" err="1" smtClean="0"/>
              <a:t>from</a:t>
            </a:r>
            <a:r>
              <a:rPr lang="de-DE" altLang="de-DE" sz="1200" dirty="0" smtClean="0"/>
              <a:t> </a:t>
            </a:r>
            <a:r>
              <a:rPr lang="de-DE" altLang="de-DE" sz="1200" dirty="0"/>
              <a:t>TU </a:t>
            </a:r>
            <a:r>
              <a:rPr lang="de-DE" altLang="de-DE" sz="1200" dirty="0" err="1"/>
              <a:t>Munich</a:t>
            </a:r>
            <a:endParaRPr lang="de-DE" altLang="de-DE" sz="1200" dirty="0"/>
          </a:p>
        </p:txBody>
      </p:sp>
      <p:grpSp>
        <p:nvGrpSpPr>
          <p:cNvPr id="3" name="Gruppieren 2"/>
          <p:cNvGrpSpPr/>
          <p:nvPr/>
        </p:nvGrpSpPr>
        <p:grpSpPr>
          <a:xfrm>
            <a:off x="-36512" y="836712"/>
            <a:ext cx="4178367" cy="2925763"/>
            <a:chOff x="-36512" y="1007293"/>
            <a:chExt cx="4178367" cy="2925763"/>
          </a:xfrm>
        </p:grpSpPr>
        <p:pic>
          <p:nvPicPr>
            <p:cNvPr id="56324" name="Picture 1075" descr="\\thomson\userbackup\Diwisch\PC-Transfer\Diwisch\Bilder\Außen\IMG_0095.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1368" y="1007293"/>
              <a:ext cx="3900487" cy="2925763"/>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56330" name="TextBox 4"/>
            <p:cNvSpPr txBox="1">
              <a:spLocks noChangeArrowheads="1"/>
            </p:cNvSpPr>
            <p:nvPr/>
          </p:nvSpPr>
          <p:spPr bwMode="auto">
            <a:xfrm>
              <a:off x="-36512" y="3573016"/>
              <a:ext cx="2416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400" b="1" dirty="0">
                  <a:solidFill>
                    <a:srgbClr val="FF0000"/>
                  </a:solidFill>
                </a:rPr>
                <a:t>at Univ. </a:t>
              </a:r>
              <a:r>
                <a:rPr lang="de-DE" altLang="de-DE" sz="1400" b="1" dirty="0" err="1">
                  <a:solidFill>
                    <a:srgbClr val="FF0000"/>
                  </a:solidFill>
                </a:rPr>
                <a:t>Giessen</a:t>
              </a:r>
              <a:endParaRPr lang="de-DE" altLang="de-DE" sz="1400" b="1" dirty="0">
                <a:solidFill>
                  <a:srgbClr val="FF0000"/>
                </a:solidFill>
              </a:endParaRPr>
            </a:p>
          </p:txBody>
        </p:sp>
      </p:grpSp>
      <p:sp>
        <p:nvSpPr>
          <p:cNvPr id="1080"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4" name="Foliennummernplatzhalter 3"/>
          <p:cNvSpPr>
            <a:spLocks noGrp="1"/>
          </p:cNvSpPr>
          <p:nvPr>
            <p:ph type="sldNum" sz="quarter" idx="10"/>
          </p:nvPr>
        </p:nvSpPr>
        <p:spPr/>
        <p:txBody>
          <a:bodyPr/>
          <a:lstStyle/>
          <a:p>
            <a:pPr>
              <a:defRPr/>
            </a:pPr>
            <a:fld id="{0E96D1CE-466B-4BA2-A52F-D805C2047C43}" type="slidenum">
              <a:rPr lang="de-DE" altLang="de-DE" smtClean="0"/>
              <a:pPr>
                <a:defRPr/>
              </a:pPr>
              <a:t>63</a:t>
            </a:fld>
            <a:endParaRPr lang="de-DE" altLang="de-DE"/>
          </a:p>
        </p:txBody>
      </p:sp>
    </p:spTree>
    <p:extLst>
      <p:ext uri="{BB962C8B-B14F-4D97-AF65-F5344CB8AC3E}">
        <p14:creationId xmlns:p14="http://schemas.microsoft.com/office/powerpoint/2010/main" val="20379222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419100"/>
            <a:ext cx="3243262" cy="400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1246684" y="4040981"/>
            <a:ext cx="4514056" cy="765175"/>
          </a:xfrm>
          <a:prstGeom prst="rect">
            <a:avLst/>
          </a:prstGeom>
          <a:solidFill>
            <a:srgbClr val="FFF1B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de-DE" dirty="0"/>
          </a:p>
        </p:txBody>
      </p:sp>
      <p:sp>
        <p:nvSpPr>
          <p:cNvPr id="58372" name="Title 1"/>
          <p:cNvSpPr>
            <a:spLocks noGrp="1"/>
          </p:cNvSpPr>
          <p:nvPr>
            <p:ph type="title"/>
          </p:nvPr>
        </p:nvSpPr>
        <p:spPr bwMode="auto">
          <a:xfrm>
            <a:off x="0" y="1"/>
            <a:ext cx="9144000" cy="5486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de-DE" altLang="de-DE" sz="2800" b="1" dirty="0" smtClean="0">
                <a:latin typeface="Arial" panose="020B0604020202020204" pitchFamily="34" charset="0"/>
                <a:cs typeface="Arial" panose="020B0604020202020204" pitchFamily="34" charset="0"/>
              </a:rPr>
              <a:t>TOF </a:t>
            </a:r>
            <a:r>
              <a:rPr lang="de-DE" altLang="de-DE" sz="2800" b="1" dirty="0" err="1" smtClean="0">
                <a:latin typeface="Arial" panose="020B0604020202020204" pitchFamily="34" charset="0"/>
                <a:cs typeface="Arial" panose="020B0604020202020204" pitchFamily="34" charset="0"/>
              </a:rPr>
              <a:t>Detector</a:t>
            </a:r>
            <a:r>
              <a:rPr lang="de-DE" altLang="de-DE" sz="2800" b="1" dirty="0" smtClean="0">
                <a:latin typeface="Arial" panose="020B0604020202020204" pitchFamily="34" charset="0"/>
                <a:cs typeface="Arial" panose="020B0604020202020204" pitchFamily="34" charset="0"/>
              </a:rPr>
              <a:t> System </a:t>
            </a:r>
            <a:r>
              <a:rPr lang="de-DE" altLang="de-DE" sz="2800" b="1" dirty="0" err="1" smtClean="0">
                <a:latin typeface="Arial" panose="020B0604020202020204" pitchFamily="34" charset="0"/>
                <a:cs typeface="Arial" panose="020B0604020202020204" pitchFamily="34" charset="0"/>
              </a:rPr>
              <a:t>for</a:t>
            </a:r>
            <a:r>
              <a:rPr lang="de-DE" altLang="de-DE" sz="2800" b="1" dirty="0" smtClean="0">
                <a:latin typeface="Arial" panose="020B0604020202020204" pitchFamily="34" charset="0"/>
                <a:cs typeface="Arial" panose="020B0604020202020204" pitchFamily="34" charset="0"/>
              </a:rPr>
              <a:t> CR</a:t>
            </a:r>
          </a:p>
        </p:txBody>
      </p:sp>
      <p:sp>
        <p:nvSpPr>
          <p:cNvPr id="58373" name="TextBox 19"/>
          <p:cNvSpPr txBox="1">
            <a:spLocks noChangeArrowheads="1"/>
          </p:cNvSpPr>
          <p:nvPr/>
        </p:nvSpPr>
        <p:spPr bwMode="auto">
          <a:xfrm>
            <a:off x="1403351" y="3077369"/>
            <a:ext cx="40751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400" dirty="0" err="1"/>
              <a:t>Foil</a:t>
            </a:r>
            <a:r>
              <a:rPr lang="de-DE" altLang="de-DE" sz="1400" dirty="0"/>
              <a:t> </a:t>
            </a:r>
            <a:r>
              <a:rPr lang="de-DE" altLang="de-DE" sz="1400" dirty="0" err="1"/>
              <a:t>diameter</a:t>
            </a:r>
            <a:r>
              <a:rPr lang="de-DE" altLang="de-DE" sz="1400" dirty="0"/>
              <a:t> 80 mm</a:t>
            </a:r>
          </a:p>
          <a:p>
            <a:pPr eaLnBrk="1" hangingPunct="1"/>
            <a:r>
              <a:rPr lang="de-DE" altLang="de-DE" sz="1400" dirty="0" err="1"/>
              <a:t>Dimensions</a:t>
            </a:r>
            <a:r>
              <a:rPr lang="de-DE" altLang="de-DE" sz="1400" dirty="0"/>
              <a:t>: 562 mm x 180 mm x 236 mm </a:t>
            </a:r>
          </a:p>
          <a:p>
            <a:pPr eaLnBrk="1" hangingPunct="1"/>
            <a:r>
              <a:rPr lang="de-DE" altLang="de-DE" sz="1400" dirty="0" err="1">
                <a:ea typeface="GreekC"/>
                <a:cs typeface="GreekC"/>
              </a:rPr>
              <a:t>Electron</a:t>
            </a:r>
            <a:r>
              <a:rPr lang="de-DE" altLang="de-DE" sz="1400" dirty="0">
                <a:ea typeface="GreekC"/>
                <a:cs typeface="GreekC"/>
              </a:rPr>
              <a:t> </a:t>
            </a:r>
            <a:r>
              <a:rPr lang="de-DE" altLang="de-DE" sz="1400" dirty="0" err="1">
                <a:ea typeface="GreekC"/>
                <a:cs typeface="GreekC"/>
              </a:rPr>
              <a:t>transport</a:t>
            </a:r>
            <a:r>
              <a:rPr lang="de-DE" altLang="de-DE" sz="1400" dirty="0">
                <a:ea typeface="GreekC"/>
                <a:cs typeface="GreekC"/>
              </a:rPr>
              <a:t> </a:t>
            </a:r>
            <a:r>
              <a:rPr lang="de-DE" altLang="de-DE" sz="1400" dirty="0" err="1">
                <a:ea typeface="GreekC"/>
                <a:cs typeface="GreekC"/>
              </a:rPr>
              <a:t>efficiency</a:t>
            </a:r>
            <a:r>
              <a:rPr lang="de-DE" altLang="de-DE" sz="1400" dirty="0">
                <a:ea typeface="GreekC"/>
                <a:cs typeface="GreekC"/>
              </a:rPr>
              <a:t> ≈ 98%</a:t>
            </a:r>
          </a:p>
          <a:p>
            <a:pPr eaLnBrk="1" hangingPunct="1"/>
            <a:r>
              <a:rPr lang="de-DE" altLang="de-DE" sz="1400" dirty="0">
                <a:ea typeface="GreekC"/>
                <a:cs typeface="GreekC"/>
              </a:rPr>
              <a:t>Timing </a:t>
            </a:r>
            <a:r>
              <a:rPr lang="de-DE" altLang="de-DE" sz="1400" dirty="0" err="1">
                <a:ea typeface="GreekC"/>
                <a:cs typeface="GreekC"/>
              </a:rPr>
              <a:t>accuracy</a:t>
            </a:r>
            <a:r>
              <a:rPr lang="de-DE" altLang="de-DE" sz="1400" dirty="0">
                <a:ea typeface="GreekC"/>
                <a:cs typeface="GreekC"/>
              </a:rPr>
              <a:t> </a:t>
            </a:r>
            <a:r>
              <a:rPr lang="de-DE" altLang="de-DE" sz="1400" dirty="0"/>
              <a:t>≈</a:t>
            </a:r>
            <a:r>
              <a:rPr lang="de-DE" altLang="de-DE" sz="1400" dirty="0">
                <a:ea typeface="GreekC"/>
                <a:cs typeface="GreekC"/>
              </a:rPr>
              <a:t> 35 </a:t>
            </a:r>
            <a:r>
              <a:rPr lang="de-DE" altLang="de-DE" sz="1400" dirty="0" err="1">
                <a:ea typeface="GreekC"/>
                <a:cs typeface="GreekC"/>
              </a:rPr>
              <a:t>ps</a:t>
            </a:r>
            <a:endParaRPr lang="de-DE" altLang="de-DE" sz="1400" dirty="0">
              <a:ea typeface="GreekC"/>
              <a:cs typeface="GreekC"/>
            </a:endParaRPr>
          </a:p>
        </p:txBody>
      </p:sp>
      <p:sp>
        <p:nvSpPr>
          <p:cNvPr id="58374" name="TextBox 4"/>
          <p:cNvSpPr txBox="1">
            <a:spLocks noChangeArrowheads="1"/>
          </p:cNvSpPr>
          <p:nvPr/>
        </p:nvSpPr>
        <p:spPr bwMode="auto">
          <a:xfrm>
            <a:off x="1343993" y="4095750"/>
            <a:ext cx="445214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de-DE" altLang="de-DE" sz="1700" dirty="0" err="1"/>
              <a:t>Active</a:t>
            </a:r>
            <a:r>
              <a:rPr lang="de-DE" altLang="de-DE" sz="1700" dirty="0"/>
              <a:t> </a:t>
            </a:r>
            <a:r>
              <a:rPr lang="de-DE" altLang="de-DE" sz="1700" dirty="0" err="1"/>
              <a:t>area</a:t>
            </a:r>
            <a:r>
              <a:rPr lang="de-DE" altLang="de-DE" sz="1700" dirty="0"/>
              <a:t> x 4 </a:t>
            </a:r>
            <a:r>
              <a:rPr lang="de-DE" altLang="de-DE" sz="1700" dirty="0" err="1"/>
              <a:t>required</a:t>
            </a:r>
            <a:r>
              <a:rPr lang="de-DE" altLang="de-DE" sz="1700" dirty="0"/>
              <a:t>, </a:t>
            </a:r>
            <a:r>
              <a:rPr lang="de-DE" altLang="de-DE" sz="1700" dirty="0" err="1"/>
              <a:t>new</a:t>
            </a:r>
            <a:r>
              <a:rPr lang="de-DE" altLang="de-DE" sz="1700" dirty="0"/>
              <a:t> </a:t>
            </a:r>
            <a:r>
              <a:rPr lang="de-DE" altLang="de-DE" sz="1700" dirty="0" smtClean="0"/>
              <a:t>design </a:t>
            </a:r>
            <a:r>
              <a:rPr lang="de-DE" altLang="de-DE" sz="1700" dirty="0" err="1" smtClean="0"/>
              <a:t>only</a:t>
            </a:r>
            <a:r>
              <a:rPr lang="de-DE" altLang="de-DE" sz="1700" dirty="0" smtClean="0"/>
              <a:t>, </a:t>
            </a:r>
            <a:r>
              <a:rPr lang="de-DE" altLang="de-DE" sz="1700" dirty="0" err="1"/>
              <a:t>scaling</a:t>
            </a:r>
            <a:r>
              <a:rPr lang="de-DE" altLang="de-DE" sz="1700" dirty="0"/>
              <a:t> </a:t>
            </a:r>
            <a:r>
              <a:rPr lang="de-DE" altLang="de-DE" sz="1700" dirty="0" err="1"/>
              <a:t>up</a:t>
            </a:r>
            <a:r>
              <a:rPr lang="de-DE" altLang="de-DE" sz="1700" dirty="0"/>
              <a:t> </a:t>
            </a:r>
            <a:r>
              <a:rPr lang="de-DE" altLang="de-DE" sz="1700" dirty="0" err="1"/>
              <a:t>the</a:t>
            </a:r>
            <a:r>
              <a:rPr lang="de-DE" altLang="de-DE" sz="1700" dirty="0"/>
              <a:t> </a:t>
            </a:r>
            <a:r>
              <a:rPr lang="de-DE" altLang="de-DE" sz="1700" dirty="0" err="1" smtClean="0"/>
              <a:t>existing</a:t>
            </a:r>
            <a:r>
              <a:rPr lang="de-DE" altLang="de-DE" sz="1700" dirty="0" smtClean="0"/>
              <a:t> </a:t>
            </a:r>
            <a:r>
              <a:rPr lang="de-DE" altLang="de-DE" sz="1700" dirty="0" err="1" smtClean="0"/>
              <a:t>detector</a:t>
            </a:r>
            <a:r>
              <a:rPr lang="de-DE" altLang="de-DE" sz="1700" dirty="0" smtClean="0"/>
              <a:t> </a:t>
            </a:r>
            <a:r>
              <a:rPr lang="de-DE" altLang="de-DE" sz="1700" dirty="0"/>
              <a:t>not </a:t>
            </a:r>
            <a:r>
              <a:rPr lang="de-DE" altLang="de-DE" sz="1700" dirty="0" err="1"/>
              <a:t>possible</a:t>
            </a:r>
            <a:endParaRPr lang="de-DE" altLang="de-DE" sz="1700" dirty="0"/>
          </a:p>
        </p:txBody>
      </p:sp>
      <p:sp>
        <p:nvSpPr>
          <p:cNvPr id="6" name="TextBox 5"/>
          <p:cNvSpPr txBox="1"/>
          <p:nvPr/>
        </p:nvSpPr>
        <p:spPr>
          <a:xfrm>
            <a:off x="394375" y="4741863"/>
            <a:ext cx="8871506" cy="1908215"/>
          </a:xfrm>
          <a:prstGeom prst="rect">
            <a:avLst/>
          </a:prstGeom>
          <a:noFill/>
        </p:spPr>
        <p:txBody>
          <a:bodyPr wrap="square">
            <a:spAutoFit/>
          </a:bodyPr>
          <a:lstStyle/>
          <a:p>
            <a:pPr algn="l">
              <a:defRPr/>
            </a:pPr>
            <a:r>
              <a:rPr lang="de-DE" dirty="0" err="1"/>
              <a:t>Achievements</a:t>
            </a:r>
            <a:r>
              <a:rPr lang="de-DE" dirty="0"/>
              <a:t>:</a:t>
            </a:r>
          </a:p>
          <a:p>
            <a:pPr marL="285750" indent="-285750" algn="l">
              <a:buFont typeface="Arial" panose="020B0604020202020204" pitchFamily="34" charset="0"/>
              <a:buChar char="•"/>
              <a:defRPr/>
            </a:pPr>
            <a:r>
              <a:rPr lang="de-DE" dirty="0" err="1"/>
              <a:t>Simulations</a:t>
            </a:r>
            <a:r>
              <a:rPr lang="de-DE" dirty="0"/>
              <a:t> </a:t>
            </a:r>
            <a:r>
              <a:rPr lang="de-DE" dirty="0" err="1"/>
              <a:t>for</a:t>
            </a:r>
            <a:r>
              <a:rPr lang="de-DE" dirty="0"/>
              <a:t> </a:t>
            </a:r>
            <a:r>
              <a:rPr lang="de-DE" dirty="0" err="1"/>
              <a:t>the</a:t>
            </a:r>
            <a:r>
              <a:rPr lang="de-DE" dirty="0"/>
              <a:t> CR </a:t>
            </a:r>
            <a:r>
              <a:rPr lang="de-DE" dirty="0" err="1"/>
              <a:t>and</a:t>
            </a:r>
            <a:r>
              <a:rPr lang="de-DE" dirty="0"/>
              <a:t> </a:t>
            </a:r>
            <a:r>
              <a:rPr lang="de-DE" dirty="0" err="1"/>
              <a:t>the</a:t>
            </a:r>
            <a:r>
              <a:rPr lang="de-DE" dirty="0"/>
              <a:t> TOF </a:t>
            </a:r>
            <a:r>
              <a:rPr lang="de-DE" dirty="0" err="1"/>
              <a:t>detector</a:t>
            </a:r>
            <a:r>
              <a:rPr lang="de-DE" dirty="0"/>
              <a:t> </a:t>
            </a:r>
            <a:r>
              <a:rPr lang="de-DE" dirty="0" smtClean="0"/>
              <a:t/>
            </a:r>
            <a:br>
              <a:rPr lang="de-DE" dirty="0" smtClean="0"/>
            </a:br>
            <a:r>
              <a:rPr lang="en-US" sz="1000" dirty="0" smtClean="0">
                <a:cs typeface="Arial" charset="0"/>
              </a:rPr>
              <a:t>(</a:t>
            </a:r>
            <a:r>
              <a:rPr lang="en-US" sz="1000" dirty="0">
                <a:cs typeface="Arial" charset="0"/>
              </a:rPr>
              <a:t>M. </a:t>
            </a:r>
            <a:r>
              <a:rPr lang="en-US" sz="1000" dirty="0" err="1">
                <a:cs typeface="Arial" charset="0"/>
              </a:rPr>
              <a:t>Diwisch</a:t>
            </a:r>
            <a:r>
              <a:rPr lang="en-US" sz="1000" dirty="0">
                <a:cs typeface="Arial" charset="0"/>
              </a:rPr>
              <a:t> PhD Thesis, University </a:t>
            </a:r>
            <a:r>
              <a:rPr lang="en-US" sz="1000" dirty="0" err="1">
                <a:cs typeface="Arial" charset="0"/>
              </a:rPr>
              <a:t>Gießen</a:t>
            </a:r>
            <a:r>
              <a:rPr lang="en-US" sz="1000" dirty="0">
                <a:cs typeface="Arial" charset="0"/>
              </a:rPr>
              <a:t>, in preparation; GSI Scientific Report 2012, p. 212) </a:t>
            </a:r>
            <a:endParaRPr lang="de-DE" sz="1000" dirty="0"/>
          </a:p>
          <a:p>
            <a:pPr marL="285750" indent="-285750" algn="l">
              <a:buFont typeface="Arial" panose="020B0604020202020204" pitchFamily="34" charset="0"/>
              <a:buChar char="•"/>
              <a:defRPr/>
            </a:pPr>
            <a:r>
              <a:rPr lang="de-DE" dirty="0" err="1"/>
              <a:t>Simulated</a:t>
            </a:r>
            <a:r>
              <a:rPr lang="de-DE" dirty="0"/>
              <a:t> </a:t>
            </a:r>
            <a:r>
              <a:rPr lang="de-DE" dirty="0" err="1"/>
              <a:t>performance</a:t>
            </a:r>
            <a:r>
              <a:rPr lang="de-DE" dirty="0"/>
              <a:t> </a:t>
            </a:r>
            <a:r>
              <a:rPr lang="de-DE" dirty="0" err="1"/>
              <a:t>of</a:t>
            </a:r>
            <a:r>
              <a:rPr lang="de-DE" dirty="0"/>
              <a:t> </a:t>
            </a:r>
            <a:r>
              <a:rPr lang="de-DE" dirty="0" err="1"/>
              <a:t>the</a:t>
            </a:r>
            <a:r>
              <a:rPr lang="de-DE" dirty="0"/>
              <a:t> TOF </a:t>
            </a:r>
            <a:r>
              <a:rPr lang="de-DE" dirty="0" err="1"/>
              <a:t>detector</a:t>
            </a:r>
            <a:r>
              <a:rPr lang="de-DE" dirty="0"/>
              <a:t> </a:t>
            </a:r>
            <a:r>
              <a:rPr lang="de-DE" dirty="0" err="1" smtClean="0"/>
              <a:t>even</a:t>
            </a:r>
            <a:r>
              <a:rPr lang="de-DE" dirty="0"/>
              <a:t/>
            </a:r>
            <a:br>
              <a:rPr lang="de-DE" dirty="0"/>
            </a:br>
            <a:r>
              <a:rPr lang="de-DE" dirty="0" err="1" smtClean="0"/>
              <a:t>surpasses</a:t>
            </a:r>
            <a:r>
              <a:rPr lang="de-DE" dirty="0" smtClean="0"/>
              <a:t> </a:t>
            </a:r>
            <a:r>
              <a:rPr lang="de-DE" dirty="0" err="1"/>
              <a:t>the</a:t>
            </a:r>
            <a:r>
              <a:rPr lang="de-DE" dirty="0"/>
              <a:t> </a:t>
            </a:r>
            <a:r>
              <a:rPr lang="de-DE" dirty="0" err="1"/>
              <a:t>performance</a:t>
            </a:r>
            <a:r>
              <a:rPr lang="de-DE" dirty="0"/>
              <a:t> </a:t>
            </a:r>
            <a:r>
              <a:rPr lang="de-DE" dirty="0" err="1"/>
              <a:t>parameters</a:t>
            </a:r>
            <a:r>
              <a:rPr lang="de-DE" dirty="0"/>
              <a:t> </a:t>
            </a:r>
            <a:r>
              <a:rPr lang="de-DE" dirty="0" err="1"/>
              <a:t>of</a:t>
            </a:r>
            <a:r>
              <a:rPr lang="de-DE" dirty="0"/>
              <a:t> </a:t>
            </a:r>
            <a:r>
              <a:rPr lang="de-DE" dirty="0" err="1"/>
              <a:t>the</a:t>
            </a:r>
            <a:r>
              <a:rPr lang="de-DE" dirty="0"/>
              <a:t> </a:t>
            </a:r>
            <a:r>
              <a:rPr lang="de-DE" dirty="0" err="1"/>
              <a:t>existing</a:t>
            </a:r>
            <a:r>
              <a:rPr lang="de-DE" dirty="0"/>
              <a:t> </a:t>
            </a:r>
            <a:r>
              <a:rPr lang="de-DE" dirty="0" err="1"/>
              <a:t>detector</a:t>
            </a:r>
            <a:endParaRPr lang="de-DE" dirty="0"/>
          </a:p>
          <a:p>
            <a:pPr marL="285750" indent="-285750" algn="l">
              <a:buFont typeface="Arial" panose="020B0604020202020204" pitchFamily="34" charset="0"/>
              <a:buChar char="•"/>
              <a:defRPr/>
            </a:pPr>
            <a:r>
              <a:rPr lang="de-DE" dirty="0"/>
              <a:t>CAD </a:t>
            </a:r>
            <a:r>
              <a:rPr lang="de-DE" dirty="0" err="1"/>
              <a:t>drawings</a:t>
            </a:r>
            <a:r>
              <a:rPr lang="de-DE" dirty="0"/>
              <a:t> </a:t>
            </a:r>
            <a:r>
              <a:rPr lang="de-DE" dirty="0" err="1"/>
              <a:t>exist</a:t>
            </a:r>
            <a:endParaRPr lang="de-DE" dirty="0"/>
          </a:p>
          <a:p>
            <a:pPr algn="l">
              <a:defRPr/>
            </a:pPr>
            <a:endParaRPr lang="de-DE" dirty="0"/>
          </a:p>
        </p:txBody>
      </p:sp>
      <p:pic>
        <p:nvPicPr>
          <p:cNvPr id="58376"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8" y="952500"/>
            <a:ext cx="2592387"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7" name="Picture 6" descr="C:\Users\Diwisch\Desktop\Inventor Bilder\CR\CR IMS TO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0813" y="4121150"/>
            <a:ext cx="2516187"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Arrow Connector 29"/>
          <p:cNvCxnSpPr>
            <a:stCxn id="58376" idx="3"/>
          </p:cNvCxnSpPr>
          <p:nvPr/>
        </p:nvCxnSpPr>
        <p:spPr>
          <a:xfrm flipV="1">
            <a:off x="4010025" y="2027238"/>
            <a:ext cx="1465263" cy="1555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1" name="Straight Arrow Connector 30"/>
          <p:cNvCxnSpPr>
            <a:stCxn id="58376" idx="3"/>
          </p:cNvCxnSpPr>
          <p:nvPr/>
        </p:nvCxnSpPr>
        <p:spPr>
          <a:xfrm>
            <a:off x="4010025" y="2182813"/>
            <a:ext cx="1465263" cy="7524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58380" name="TextBox 41"/>
          <p:cNvSpPr txBox="1">
            <a:spLocks noChangeArrowheads="1"/>
          </p:cNvSpPr>
          <p:nvPr/>
        </p:nvSpPr>
        <p:spPr bwMode="auto">
          <a:xfrm>
            <a:off x="6118225" y="1774825"/>
            <a:ext cx="18780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2000"/>
              <a:t>CR</a:t>
            </a:r>
          </a:p>
          <a:p>
            <a:pPr algn="ctr" eaLnBrk="1" hangingPunct="1"/>
            <a:r>
              <a:rPr lang="de-DE" altLang="de-DE" sz="2000"/>
              <a:t>(two detectors)</a:t>
            </a:r>
          </a:p>
        </p:txBody>
      </p:sp>
      <p:sp>
        <p:nvSpPr>
          <p:cNvPr id="58381" name="TextBox 1"/>
          <p:cNvSpPr txBox="1">
            <a:spLocks noChangeArrowheads="1"/>
          </p:cNvSpPr>
          <p:nvPr/>
        </p:nvSpPr>
        <p:spPr bwMode="auto">
          <a:xfrm>
            <a:off x="554038" y="1135063"/>
            <a:ext cx="13684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sz="1400" u="sng">
                <a:solidFill>
                  <a:srgbClr val="333399"/>
                </a:solidFill>
              </a:rPr>
              <a:t>2</a:t>
            </a:r>
            <a:r>
              <a:rPr lang="de-DE" altLang="de-DE" sz="1400"/>
              <a:t> detectors</a:t>
            </a:r>
          </a:p>
          <a:p>
            <a:pPr eaLnBrk="1" hangingPunct="1"/>
            <a:r>
              <a:rPr lang="de-DE" altLang="de-DE" sz="1400"/>
              <a:t>for  velocity measurement</a:t>
            </a:r>
          </a:p>
        </p:txBody>
      </p:sp>
      <p:sp>
        <p:nvSpPr>
          <p:cNvPr id="15"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3" name="Foliennummernplatzhalter 2"/>
          <p:cNvSpPr>
            <a:spLocks noGrp="1"/>
          </p:cNvSpPr>
          <p:nvPr>
            <p:ph type="sldNum" sz="quarter" idx="10"/>
          </p:nvPr>
        </p:nvSpPr>
        <p:spPr>
          <a:xfrm>
            <a:off x="7000528" y="6337300"/>
            <a:ext cx="2133600" cy="476250"/>
          </a:xfrm>
        </p:spPr>
        <p:txBody>
          <a:bodyPr/>
          <a:lstStyle/>
          <a:p>
            <a:pPr>
              <a:defRPr/>
            </a:pPr>
            <a:fld id="{DC29B57F-3DDB-4612-9506-29BFE6D438B9}" type="slidenum">
              <a:rPr lang="de-DE" altLang="de-DE" smtClean="0"/>
              <a:pPr>
                <a:defRPr/>
              </a:pPr>
              <a:t>64</a:t>
            </a:fld>
            <a:endParaRPr lang="de-DE" altLang="de-DE" dirty="0"/>
          </a:p>
        </p:txBody>
      </p:sp>
    </p:spTree>
    <p:extLst>
      <p:ext uri="{BB962C8B-B14F-4D97-AF65-F5344CB8AC3E}">
        <p14:creationId xmlns:p14="http://schemas.microsoft.com/office/powerpoint/2010/main" val="42770526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5"/>
          <p:cNvSpPr txBox="1">
            <a:spLocks noChangeArrowheads="1"/>
          </p:cNvSpPr>
          <p:nvPr/>
        </p:nvSpPr>
        <p:spPr bwMode="auto">
          <a:xfrm>
            <a:off x="1042988" y="3141663"/>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sz="1600"/>
          </a:p>
        </p:txBody>
      </p:sp>
      <p:sp>
        <p:nvSpPr>
          <p:cNvPr id="59395" name="Text Box 6"/>
          <p:cNvSpPr txBox="1">
            <a:spLocks noChangeArrowheads="1"/>
          </p:cNvSpPr>
          <p:nvPr/>
        </p:nvSpPr>
        <p:spPr bwMode="auto">
          <a:xfrm>
            <a:off x="251520" y="2708920"/>
            <a:ext cx="864096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800" b="1" dirty="0"/>
              <a:t>Status </a:t>
            </a:r>
            <a:r>
              <a:rPr lang="de-DE" altLang="de-DE" sz="2800" b="1" dirty="0" err="1"/>
              <a:t>of</a:t>
            </a:r>
            <a:r>
              <a:rPr lang="de-DE" altLang="de-DE" sz="2800" b="1" dirty="0"/>
              <a:t> </a:t>
            </a:r>
            <a:r>
              <a:rPr lang="de-DE" altLang="de-DE" sz="2800" b="1" dirty="0" err="1"/>
              <a:t>the</a:t>
            </a:r>
            <a:r>
              <a:rPr lang="de-DE" altLang="de-DE" sz="2800" b="1" dirty="0"/>
              <a:t> EXL</a:t>
            </a:r>
            <a:r>
              <a:rPr lang="de-DE" altLang="de-DE" sz="2800" b="1" baseline="30000" dirty="0"/>
              <a:t>(1)</a:t>
            </a:r>
            <a:r>
              <a:rPr lang="de-DE" altLang="de-DE" sz="2800" b="1" dirty="0"/>
              <a:t> </a:t>
            </a:r>
            <a:r>
              <a:rPr lang="de-DE" altLang="de-DE" sz="2800" b="1" dirty="0" err="1"/>
              <a:t>group</a:t>
            </a:r>
            <a:endParaRPr lang="de-DE" altLang="de-DE" sz="2800" b="1" dirty="0"/>
          </a:p>
        </p:txBody>
      </p:sp>
      <p:sp>
        <p:nvSpPr>
          <p:cNvPr id="59396" name="Text Box 4"/>
          <p:cNvSpPr txBox="1">
            <a:spLocks noChangeArrowheads="1"/>
          </p:cNvSpPr>
          <p:nvPr/>
        </p:nvSpPr>
        <p:spPr bwMode="auto">
          <a:xfrm>
            <a:off x="1619672" y="6289575"/>
            <a:ext cx="59766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en-US" altLang="de-DE" sz="1200" dirty="0"/>
              <a:t>(1) https://www.gsi.de/work/forschung/nustarenna/kernreaktionen/activities/exl.htm</a:t>
            </a:r>
          </a:p>
        </p:txBody>
      </p:sp>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65</a:t>
            </a:fld>
            <a:endParaRPr lang="de-DE" altLang="de-DE" dirty="0"/>
          </a:p>
        </p:txBody>
      </p:sp>
    </p:spTree>
    <p:extLst>
      <p:ext uri="{BB962C8B-B14F-4D97-AF65-F5344CB8AC3E}">
        <p14:creationId xmlns:p14="http://schemas.microsoft.com/office/powerpoint/2010/main" val="50740827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5"/>
          <p:cNvSpPr txBox="1">
            <a:spLocks noChangeArrowheads="1"/>
          </p:cNvSpPr>
          <p:nvPr/>
        </p:nvSpPr>
        <p:spPr bwMode="auto">
          <a:xfrm>
            <a:off x="1042988" y="3141663"/>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GB" altLang="de-DE" sz="1600"/>
          </a:p>
        </p:txBody>
      </p:sp>
      <p:sp>
        <p:nvSpPr>
          <p:cNvPr id="60419" name="Text Box 2"/>
          <p:cNvSpPr txBox="1">
            <a:spLocks noChangeArrowheads="1"/>
          </p:cNvSpPr>
          <p:nvPr/>
        </p:nvSpPr>
        <p:spPr bwMode="auto">
          <a:xfrm>
            <a:off x="0" y="44624"/>
            <a:ext cx="9144000" cy="4308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200" b="1" dirty="0"/>
              <a:t>First </a:t>
            </a:r>
            <a:r>
              <a:rPr lang="de-DE" altLang="de-DE" sz="2200" b="1" dirty="0" err="1" smtClean="0"/>
              <a:t>Nuclear</a:t>
            </a:r>
            <a:r>
              <a:rPr lang="de-DE" altLang="de-DE" sz="2200" b="1" dirty="0" smtClean="0"/>
              <a:t> - </a:t>
            </a:r>
            <a:r>
              <a:rPr lang="de-DE" altLang="de-DE" sz="2200" b="1" dirty="0" err="1"/>
              <a:t>R</a:t>
            </a:r>
            <a:r>
              <a:rPr lang="de-DE" altLang="de-DE" sz="2200" b="1" dirty="0" err="1" smtClean="0"/>
              <a:t>eaction</a:t>
            </a:r>
            <a:r>
              <a:rPr lang="de-DE" altLang="de-DE" sz="2200" b="1" dirty="0" smtClean="0"/>
              <a:t> </a:t>
            </a:r>
            <a:r>
              <a:rPr lang="de-DE" altLang="de-DE" sz="2200" b="1" dirty="0"/>
              <a:t>E</a:t>
            </a:r>
            <a:r>
              <a:rPr lang="de-DE" altLang="de-DE" sz="2200" b="1" dirty="0" smtClean="0"/>
              <a:t>xperiment </a:t>
            </a:r>
            <a:r>
              <a:rPr lang="de-DE" altLang="de-DE" sz="2200" b="1" dirty="0" err="1"/>
              <a:t>with</a:t>
            </a:r>
            <a:r>
              <a:rPr lang="de-DE" altLang="de-DE" sz="2200" b="1" dirty="0"/>
              <a:t> </a:t>
            </a:r>
            <a:r>
              <a:rPr lang="de-DE" altLang="de-DE" sz="2200" b="1" dirty="0" err="1"/>
              <a:t>stored</a:t>
            </a:r>
            <a:r>
              <a:rPr lang="de-DE" altLang="de-DE" sz="2200" b="1" dirty="0"/>
              <a:t> </a:t>
            </a:r>
            <a:r>
              <a:rPr lang="de-DE" altLang="de-DE" sz="2200" b="1" dirty="0" err="1"/>
              <a:t>R</a:t>
            </a:r>
            <a:r>
              <a:rPr lang="de-DE" altLang="de-DE" sz="2200" b="1" dirty="0" err="1" smtClean="0"/>
              <a:t>adioactive</a:t>
            </a:r>
            <a:r>
              <a:rPr lang="de-DE" altLang="de-DE" sz="2200" b="1" dirty="0" smtClean="0"/>
              <a:t> </a:t>
            </a:r>
            <a:r>
              <a:rPr lang="de-DE" altLang="de-DE" sz="2200" b="1" dirty="0"/>
              <a:t>B</a:t>
            </a:r>
            <a:r>
              <a:rPr lang="de-DE" altLang="de-DE" sz="2200" b="1" dirty="0" smtClean="0"/>
              <a:t>eam</a:t>
            </a:r>
            <a:r>
              <a:rPr lang="de-DE" altLang="de-DE" sz="2200" b="1" dirty="0" smtClean="0">
                <a:solidFill>
                  <a:schemeClr val="accent2"/>
                </a:solidFill>
              </a:rPr>
              <a:t> </a:t>
            </a:r>
            <a:endParaRPr lang="de-DE" altLang="de-DE" sz="2200" b="1" dirty="0">
              <a:solidFill>
                <a:schemeClr val="accent2"/>
              </a:solidFill>
            </a:endParaRPr>
          </a:p>
        </p:txBody>
      </p:sp>
      <p:pic>
        <p:nvPicPr>
          <p:cNvPr id="60420" name="Picture 1" descr="Beschreibung: Macintosh HD:Users:nasserkalantar:Desktop:exl_chamber_03.pn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65683" y="2780928"/>
            <a:ext cx="4378325" cy="2246321"/>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0422" name="Rectangle 5"/>
          <p:cNvSpPr>
            <a:spLocks noChangeArrowheads="1"/>
          </p:cNvSpPr>
          <p:nvPr/>
        </p:nvSpPr>
        <p:spPr bwMode="auto">
          <a:xfrm>
            <a:off x="235520" y="944505"/>
            <a:ext cx="4408488" cy="1736029"/>
          </a:xfrm>
          <a:prstGeom prst="rect">
            <a:avLst/>
          </a:prstGeom>
          <a:solidFill>
            <a:srgbClr val="8FBB77">
              <a:alpha val="26000"/>
            </a:srgbClr>
          </a:solidFill>
          <a:ln w="12700">
            <a:solidFill>
              <a:srgbClr val="8FBB77"/>
            </a:solidFill>
          </a:ln>
          <a:extLst/>
        </p:spPr>
        <p:txBody>
          <a:bodyPr wrap="square" lIns="90000" tIns="90000" rIns="90000" bIns="90000" anchor="ctr" anchorCtr="0">
            <a:spAutoFit/>
          </a:bodyPr>
          <a:lstStyle>
            <a:lvl1pPr marL="179388" indent="-1793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buFont typeface="Wingdings" pitchFamily="2" charset="2"/>
              <a:buNone/>
            </a:pPr>
            <a:r>
              <a:rPr lang="en-US" altLang="de-DE" sz="1600" dirty="0">
                <a:cs typeface="Times New Roman" pitchFamily="18" charset="0"/>
                <a:sym typeface="Wingdings" pitchFamily="2" charset="2"/>
              </a:rPr>
              <a:t> </a:t>
            </a:r>
            <a:r>
              <a:rPr lang="en-US" altLang="de-DE" sz="1600" b="1" dirty="0">
                <a:cs typeface="Times New Roman" pitchFamily="18" charset="0"/>
              </a:rPr>
              <a:t>Unique physics goals:</a:t>
            </a:r>
          </a:p>
          <a:p>
            <a:pPr algn="l">
              <a:lnSpc>
                <a:spcPct val="30000"/>
              </a:lnSpc>
              <a:buFont typeface="Wingdings" pitchFamily="2" charset="2"/>
              <a:buNone/>
            </a:pPr>
            <a:endParaRPr lang="en-US" altLang="de-DE" b="1" dirty="0">
              <a:solidFill>
                <a:srgbClr val="A50021"/>
              </a:solidFill>
              <a:cs typeface="Times New Roman" pitchFamily="18" charset="0"/>
            </a:endParaRPr>
          </a:p>
          <a:p>
            <a:pPr algn="l">
              <a:buFont typeface="Arial" pitchFamily="34" charset="0"/>
              <a:buChar char="•"/>
            </a:pPr>
            <a:r>
              <a:rPr lang="en-US" altLang="de-DE" sz="1400" baseline="30000" dirty="0">
                <a:sym typeface="Wingdings" pitchFamily="2" charset="2"/>
              </a:rPr>
              <a:t>58</a:t>
            </a:r>
            <a:r>
              <a:rPr lang="en-US" altLang="de-DE" sz="1400" dirty="0">
                <a:sym typeface="Wingdings" pitchFamily="2" charset="2"/>
              </a:rPr>
              <a:t>Ni(</a:t>
            </a:r>
            <a:r>
              <a:rPr lang="en-US" altLang="de-DE" sz="1400" dirty="0" err="1">
                <a:sym typeface="Wingdings" pitchFamily="2" charset="2"/>
              </a:rPr>
              <a:t>p,p</a:t>
            </a:r>
            <a:r>
              <a:rPr lang="en-US" altLang="de-DE" sz="1400" dirty="0">
                <a:sym typeface="Wingdings" pitchFamily="2" charset="2"/>
              </a:rPr>
              <a:t>) and </a:t>
            </a:r>
            <a:r>
              <a:rPr lang="en-US" altLang="de-DE" sz="1400" baseline="30000" dirty="0">
                <a:sym typeface="Wingdings" pitchFamily="2" charset="2"/>
              </a:rPr>
              <a:t>58</a:t>
            </a:r>
            <a:r>
              <a:rPr lang="en-US" altLang="de-DE" sz="1400" dirty="0">
                <a:sym typeface="Wingdings" pitchFamily="2" charset="2"/>
              </a:rPr>
              <a:t>Ni(</a:t>
            </a:r>
            <a:r>
              <a:rPr lang="el-GR" altLang="de-DE" sz="1400" dirty="0">
                <a:sym typeface="Wingdings" pitchFamily="2" charset="2"/>
              </a:rPr>
              <a:t>α</a:t>
            </a:r>
            <a:r>
              <a:rPr lang="de-DE" altLang="de-DE" sz="1400" dirty="0">
                <a:sym typeface="Wingdings" pitchFamily="2" charset="2"/>
              </a:rPr>
              <a:t>,</a:t>
            </a:r>
            <a:r>
              <a:rPr lang="el-GR" altLang="de-DE" sz="1400" dirty="0">
                <a:sym typeface="Wingdings" pitchFamily="2" charset="2"/>
              </a:rPr>
              <a:t>α</a:t>
            </a:r>
            <a:r>
              <a:rPr lang="de-DE" altLang="de-DE" sz="1400" dirty="0">
                <a:sym typeface="Wingdings" pitchFamily="2" charset="2"/>
              </a:rPr>
              <a:t>`)</a:t>
            </a:r>
            <a:r>
              <a:rPr lang="en-US" altLang="de-DE" sz="1400" dirty="0">
                <a:sym typeface="Wingdings" pitchFamily="2" charset="2"/>
              </a:rPr>
              <a:t>: feasibility studies and proof of principle</a:t>
            </a:r>
          </a:p>
          <a:p>
            <a:pPr algn="l"/>
            <a:r>
              <a:rPr lang="en-US" altLang="de-DE" sz="1400" dirty="0">
                <a:sym typeface="Wingdings" pitchFamily="2" charset="2"/>
              </a:rPr>
              <a:t>      </a:t>
            </a:r>
            <a:r>
              <a:rPr lang="en-US" altLang="de-DE" sz="1400" dirty="0">
                <a:cs typeface="Times New Roman" pitchFamily="18" charset="0"/>
                <a:sym typeface="Symbol" pitchFamily="18" charset="2"/>
              </a:rPr>
              <a:t> UHV capability of detector setup</a:t>
            </a:r>
          </a:p>
          <a:p>
            <a:pPr algn="l">
              <a:lnSpc>
                <a:spcPct val="40000"/>
              </a:lnSpc>
            </a:pPr>
            <a:endParaRPr lang="en-US" altLang="de-DE" sz="1400" dirty="0">
              <a:cs typeface="Times New Roman" pitchFamily="18" charset="0"/>
              <a:sym typeface="Symbol" pitchFamily="18" charset="2"/>
            </a:endParaRPr>
          </a:p>
          <a:p>
            <a:pPr algn="l">
              <a:buFont typeface="Arial" pitchFamily="34" charset="0"/>
              <a:buChar char="•"/>
            </a:pPr>
            <a:r>
              <a:rPr lang="en-US" altLang="de-DE" sz="1400" baseline="30000" dirty="0">
                <a:cs typeface="Times New Roman" pitchFamily="18" charset="0"/>
                <a:sym typeface="Wingdings" pitchFamily="2" charset="2"/>
              </a:rPr>
              <a:t>56</a:t>
            </a:r>
            <a:r>
              <a:rPr lang="en-US" altLang="de-DE" sz="1400" dirty="0">
                <a:cs typeface="Times New Roman" pitchFamily="18" charset="0"/>
                <a:sym typeface="Wingdings" pitchFamily="2" charset="2"/>
              </a:rPr>
              <a:t>Ni(</a:t>
            </a:r>
            <a:r>
              <a:rPr lang="en-US" altLang="de-DE" sz="1400" dirty="0" err="1">
                <a:cs typeface="Times New Roman" pitchFamily="18" charset="0"/>
                <a:sym typeface="Wingdings" pitchFamily="2" charset="2"/>
              </a:rPr>
              <a:t>p,p</a:t>
            </a:r>
            <a:r>
              <a:rPr lang="en-US" altLang="de-DE" sz="1400" dirty="0">
                <a:cs typeface="Times New Roman" pitchFamily="18" charset="0"/>
                <a:sym typeface="Wingdings" pitchFamily="2" charset="2"/>
              </a:rPr>
              <a:t>): doubly magic nucleus </a:t>
            </a:r>
            <a:r>
              <a:rPr lang="en-US" altLang="de-DE" sz="1400" baseline="30000" dirty="0">
                <a:cs typeface="Times New Roman" pitchFamily="18" charset="0"/>
                <a:sym typeface="Wingdings" pitchFamily="2" charset="2"/>
              </a:rPr>
              <a:t>56</a:t>
            </a:r>
            <a:r>
              <a:rPr lang="en-US" altLang="de-DE" sz="1400" dirty="0">
                <a:cs typeface="Times New Roman" pitchFamily="18" charset="0"/>
                <a:sym typeface="Wingdings" pitchFamily="2" charset="2"/>
              </a:rPr>
              <a:t>Ni:  </a:t>
            </a:r>
            <a:br>
              <a:rPr lang="en-US" altLang="de-DE" sz="1400" dirty="0">
                <a:cs typeface="Times New Roman" pitchFamily="18" charset="0"/>
                <a:sym typeface="Wingdings" pitchFamily="2" charset="2"/>
              </a:rPr>
            </a:br>
            <a:r>
              <a:rPr lang="en-US" altLang="de-DE" sz="1400" dirty="0" smtClean="0">
                <a:cs typeface="Times New Roman" pitchFamily="18" charset="0"/>
                <a:sym typeface="Wingdings" pitchFamily="2" charset="2"/>
              </a:rPr>
              <a:t>Of </a:t>
            </a:r>
            <a:r>
              <a:rPr lang="en-US" altLang="de-DE" sz="1400" dirty="0">
                <a:cs typeface="Times New Roman" pitchFamily="18" charset="0"/>
                <a:sym typeface="Wingdings" pitchFamily="2" charset="2"/>
              </a:rPr>
              <a:t>high interest for structure and </a:t>
            </a:r>
            <a:r>
              <a:rPr lang="en-US" altLang="de-DE" sz="1400" dirty="0" smtClean="0">
                <a:cs typeface="Times New Roman" pitchFamily="18" charset="0"/>
                <a:sym typeface="Wingdings" pitchFamily="2" charset="2"/>
              </a:rPr>
              <a:t>astrophysics</a:t>
            </a:r>
            <a:endParaRPr lang="en-US" altLang="de-DE" dirty="0">
              <a:solidFill>
                <a:schemeClr val="accent2"/>
              </a:solidFill>
              <a:cs typeface="Times New Roman" pitchFamily="18" charset="0"/>
              <a:sym typeface="Wingdings" pitchFamily="2" charset="2"/>
            </a:endParaRPr>
          </a:p>
        </p:txBody>
      </p:sp>
      <p:cxnSp>
        <p:nvCxnSpPr>
          <p:cNvPr id="3" name="Gerade Verbindung mit Pfeil 2"/>
          <p:cNvCxnSpPr/>
          <p:nvPr/>
        </p:nvCxnSpPr>
        <p:spPr>
          <a:xfrm flipV="1">
            <a:off x="2933700" y="3886200"/>
            <a:ext cx="1944000" cy="1428750"/>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0424" name="Textfeld 4"/>
          <p:cNvSpPr txBox="1">
            <a:spLocks noChangeArrowheads="1"/>
          </p:cNvSpPr>
          <p:nvPr/>
        </p:nvSpPr>
        <p:spPr bwMode="auto">
          <a:xfrm rot="-2220000">
            <a:off x="3473450" y="4572000"/>
            <a:ext cx="78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b="1">
                <a:solidFill>
                  <a:srgbClr val="FF0000"/>
                </a:solidFill>
              </a:rPr>
              <a:t>beam</a:t>
            </a:r>
          </a:p>
        </p:txBody>
      </p:sp>
      <p:grpSp>
        <p:nvGrpSpPr>
          <p:cNvPr id="4" name="Gruppieren 3"/>
          <p:cNvGrpSpPr/>
          <p:nvPr/>
        </p:nvGrpSpPr>
        <p:grpSpPr>
          <a:xfrm>
            <a:off x="467544" y="4784154"/>
            <a:ext cx="2744841" cy="1718551"/>
            <a:chOff x="26958" y="4889500"/>
            <a:chExt cx="2952750" cy="1968500"/>
          </a:xfrm>
        </p:grpSpPr>
        <p:pic>
          <p:nvPicPr>
            <p:cNvPr id="6042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58" y="4889500"/>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Textfeld 5"/>
            <p:cNvSpPr txBox="1">
              <a:spLocks noChangeArrowheads="1"/>
            </p:cNvSpPr>
            <p:nvPr/>
          </p:nvSpPr>
          <p:spPr bwMode="auto">
            <a:xfrm>
              <a:off x="26959" y="6541426"/>
              <a:ext cx="29067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1400" b="1" dirty="0" err="1">
                  <a:solidFill>
                    <a:srgbClr val="3366FF"/>
                  </a:solidFill>
                </a:rPr>
                <a:t>Detector</a:t>
              </a:r>
              <a:r>
                <a:rPr lang="de-DE" altLang="de-DE" sz="1400" b="1" dirty="0">
                  <a:solidFill>
                    <a:srgbClr val="3366FF"/>
                  </a:solidFill>
                </a:rPr>
                <a:t> </a:t>
              </a:r>
              <a:r>
                <a:rPr lang="de-DE" altLang="de-DE" sz="1400" b="1" dirty="0" err="1" smtClean="0">
                  <a:solidFill>
                    <a:srgbClr val="3366FF"/>
                  </a:solidFill>
                </a:rPr>
                <a:t>viewinside</a:t>
              </a:r>
              <a:r>
                <a:rPr lang="de-DE" altLang="de-DE" sz="1400" b="1" dirty="0" smtClean="0">
                  <a:solidFill>
                    <a:srgbClr val="3366FF"/>
                  </a:solidFill>
                </a:rPr>
                <a:t> </a:t>
              </a:r>
              <a:r>
                <a:rPr lang="de-DE" altLang="de-DE" sz="1400" b="1" dirty="0">
                  <a:solidFill>
                    <a:srgbClr val="3366FF"/>
                  </a:solidFill>
                </a:rPr>
                <a:t>UHV</a:t>
              </a:r>
            </a:p>
          </p:txBody>
        </p:sp>
      </p:grpSp>
      <p:pic>
        <p:nvPicPr>
          <p:cNvPr id="604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colorTemperature colorTemp="7200"/>
                    </a14:imgEffect>
                    <a14:imgEffect>
                      <a14:brightnessContrast bright="-2000" contrast="7000"/>
                    </a14:imgEffect>
                  </a14:imgLayer>
                </a14:imgProps>
              </a:ext>
              <a:ext uri="{28A0092B-C50C-407E-A947-70E740481C1C}">
                <a14:useLocalDpi xmlns:a14="http://schemas.microsoft.com/office/drawing/2010/main" val="0"/>
              </a:ext>
            </a:extLst>
          </a:blip>
          <a:srcRect/>
          <a:stretch>
            <a:fillRect/>
          </a:stretch>
        </p:blipFill>
        <p:spPr bwMode="auto">
          <a:xfrm>
            <a:off x="5136495" y="954000"/>
            <a:ext cx="3755985" cy="2444809"/>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0427" name="Rectangle 5"/>
          <p:cNvSpPr>
            <a:spLocks noChangeArrowheads="1"/>
          </p:cNvSpPr>
          <p:nvPr/>
        </p:nvSpPr>
        <p:spPr bwMode="auto">
          <a:xfrm>
            <a:off x="5136494" y="3501008"/>
            <a:ext cx="3755985" cy="1425175"/>
          </a:xfrm>
          <a:prstGeom prst="rect">
            <a:avLst/>
          </a:prstGeom>
          <a:solidFill>
            <a:srgbClr val="FFCC99">
              <a:alpha val="86000"/>
            </a:srgbClr>
          </a:solidFill>
          <a:ln w="12700">
            <a:solidFill>
              <a:srgbClr val="F3900D"/>
            </a:solidFill>
          </a:ln>
          <a:extLst/>
        </p:spPr>
        <p:txBody>
          <a:bodyPr wrap="square" lIns="90000" tIns="90000" rIns="90000" bIns="90000" anchor="ctr" anchorCtr="0">
            <a:spAutoFit/>
          </a:bodyPr>
          <a:lstStyle>
            <a:lvl1pPr marL="179388" indent="-1793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a:buFont typeface="Wingdings" pitchFamily="2" charset="2"/>
              <a:buNone/>
            </a:pPr>
            <a:r>
              <a:rPr lang="en-US" altLang="de-DE" sz="1600" dirty="0">
                <a:solidFill>
                  <a:srgbClr val="3333CC"/>
                </a:solidFill>
                <a:cs typeface="Times New Roman" pitchFamily="18" charset="0"/>
                <a:sym typeface="Wingdings" pitchFamily="2" charset="2"/>
              </a:rPr>
              <a:t> </a:t>
            </a:r>
            <a:r>
              <a:rPr lang="en-US" altLang="de-DE" sz="1600" b="1" dirty="0">
                <a:cs typeface="Times New Roman" pitchFamily="18" charset="0"/>
              </a:rPr>
              <a:t>Prototype for EXL reaction setup:</a:t>
            </a:r>
          </a:p>
          <a:p>
            <a:pPr algn="l">
              <a:lnSpc>
                <a:spcPct val="20000"/>
              </a:lnSpc>
              <a:buFont typeface="Wingdings" pitchFamily="2" charset="2"/>
              <a:buNone/>
            </a:pPr>
            <a:endParaRPr lang="en-US" altLang="de-DE" sz="1600" b="1" dirty="0">
              <a:solidFill>
                <a:srgbClr val="A50021"/>
              </a:solidFill>
              <a:cs typeface="Times New Roman" pitchFamily="18" charset="0"/>
            </a:endParaRPr>
          </a:p>
          <a:p>
            <a:pPr algn="just">
              <a:buFont typeface="Arial" pitchFamily="34" charset="0"/>
              <a:buChar char="•"/>
            </a:pPr>
            <a:r>
              <a:rPr lang="en-US" altLang="de-DE" sz="1400" dirty="0">
                <a:sym typeface="Wingdings" pitchFamily="2" charset="2"/>
              </a:rPr>
              <a:t>Design after innovative and intense R&amp;D</a:t>
            </a:r>
          </a:p>
          <a:p>
            <a:pPr algn="l">
              <a:lnSpc>
                <a:spcPct val="40000"/>
              </a:lnSpc>
              <a:buFont typeface="Arial" pitchFamily="34" charset="0"/>
              <a:buChar char="•"/>
            </a:pPr>
            <a:endParaRPr lang="en-US" altLang="de-DE" sz="1400" dirty="0">
              <a:cs typeface="Times New Roman" pitchFamily="18" charset="0"/>
            </a:endParaRPr>
          </a:p>
          <a:p>
            <a:pPr algn="just">
              <a:buFont typeface="Arial" pitchFamily="34" charset="0"/>
              <a:buChar char="•"/>
            </a:pPr>
            <a:r>
              <a:rPr lang="en-US" altLang="de-DE" sz="1400" dirty="0">
                <a:cs typeface="Times New Roman" pitchFamily="18" charset="0"/>
                <a:sym typeface="Wingdings" pitchFamily="2" charset="2"/>
              </a:rPr>
              <a:t>Concept: DSSD`s as active vacuum barrier between UHV and auxiliary vacuum: </a:t>
            </a:r>
            <a:r>
              <a:rPr lang="en-US" altLang="de-DE" sz="1400" dirty="0" smtClean="0">
                <a:cs typeface="Times New Roman" pitchFamily="18" charset="0"/>
                <a:sym typeface="Wingdings" pitchFamily="2" charset="2"/>
              </a:rPr>
              <a:t/>
            </a:r>
            <a:br>
              <a:rPr lang="en-US" altLang="de-DE" sz="1400" dirty="0" smtClean="0">
                <a:cs typeface="Times New Roman" pitchFamily="18" charset="0"/>
                <a:sym typeface="Wingdings" pitchFamily="2" charset="2"/>
              </a:rPr>
            </a:br>
            <a:r>
              <a:rPr lang="en-GB" altLang="de-DE" sz="1400" dirty="0" smtClean="0">
                <a:cs typeface="Arial" pitchFamily="34" charset="0"/>
              </a:rPr>
              <a:t>B</a:t>
            </a:r>
            <a:r>
              <a:rPr lang="en-GB" altLang="de-DE" sz="1400" dirty="0">
                <a:cs typeface="Arial" pitchFamily="34" charset="0"/>
              </a:rPr>
              <a:t>. Streicher et al., NIM A654 (2011) </a:t>
            </a:r>
            <a:r>
              <a:rPr lang="en-GB" altLang="de-DE" sz="1400" dirty="0" smtClean="0">
                <a:cs typeface="Arial" pitchFamily="34" charset="0"/>
              </a:rPr>
              <a:t>604</a:t>
            </a:r>
            <a:r>
              <a:rPr lang="en-US" altLang="de-DE" sz="1400" dirty="0" smtClean="0">
                <a:solidFill>
                  <a:srgbClr val="3333CC"/>
                </a:solidFill>
                <a:cs typeface="Times New Roman" pitchFamily="18" charset="0"/>
                <a:sym typeface="Wingdings" pitchFamily="2" charset="2"/>
              </a:rPr>
              <a:t>                                  </a:t>
            </a:r>
            <a:endParaRPr lang="en-US" altLang="de-DE" sz="1400" dirty="0">
              <a:solidFill>
                <a:srgbClr val="000000"/>
              </a:solidFill>
              <a:cs typeface="Times New Roman" pitchFamily="18" charset="0"/>
            </a:endParaRPr>
          </a:p>
        </p:txBody>
      </p:sp>
      <p:sp>
        <p:nvSpPr>
          <p:cNvPr id="18"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9" name="Foliennummernplatzhalter 8"/>
          <p:cNvSpPr>
            <a:spLocks noGrp="1"/>
          </p:cNvSpPr>
          <p:nvPr>
            <p:ph type="sldNum" sz="quarter" idx="10"/>
          </p:nvPr>
        </p:nvSpPr>
        <p:spPr/>
        <p:txBody>
          <a:bodyPr/>
          <a:lstStyle/>
          <a:p>
            <a:pPr>
              <a:defRPr/>
            </a:pPr>
            <a:fld id="{0E96D1CE-466B-4BA2-A52F-D805C2047C43}" type="slidenum">
              <a:rPr lang="de-DE" altLang="de-DE" smtClean="0"/>
              <a:pPr>
                <a:defRPr/>
              </a:pPr>
              <a:t>66</a:t>
            </a:fld>
            <a:endParaRPr lang="de-DE" altLang="de-DE"/>
          </a:p>
        </p:txBody>
      </p:sp>
    </p:spTree>
    <p:extLst>
      <p:ext uri="{BB962C8B-B14F-4D97-AF65-F5344CB8AC3E}">
        <p14:creationId xmlns:p14="http://schemas.microsoft.com/office/powerpoint/2010/main" val="32388228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78507" y="982216"/>
            <a:ext cx="4581525" cy="259080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61443" name="Rechteck 1"/>
          <p:cNvSpPr>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400" b="1" dirty="0" err="1"/>
              <a:t>Results</a:t>
            </a:r>
            <a:r>
              <a:rPr lang="de-DE" altLang="de-DE" sz="2400" b="1" dirty="0"/>
              <a:t> </a:t>
            </a:r>
            <a:r>
              <a:rPr lang="de-DE" altLang="de-DE" sz="2400" b="1" dirty="0" err="1"/>
              <a:t>of</a:t>
            </a:r>
            <a:r>
              <a:rPr lang="de-DE" altLang="de-DE" sz="2400" b="1" dirty="0"/>
              <a:t> </a:t>
            </a:r>
            <a:r>
              <a:rPr lang="de-DE" altLang="de-DE" sz="2400" b="1" dirty="0" err="1"/>
              <a:t>the</a:t>
            </a:r>
            <a:r>
              <a:rPr lang="de-DE" altLang="de-DE" sz="2400" b="1" dirty="0"/>
              <a:t> </a:t>
            </a:r>
            <a:r>
              <a:rPr lang="de-DE" altLang="de-DE" sz="2400" b="1" dirty="0" err="1"/>
              <a:t>first</a:t>
            </a:r>
            <a:r>
              <a:rPr lang="de-DE" altLang="de-DE" sz="2400" b="1" dirty="0"/>
              <a:t> </a:t>
            </a:r>
            <a:r>
              <a:rPr lang="de-DE" altLang="de-DE" sz="2400" b="1" dirty="0" err="1" smtClean="0"/>
              <a:t>Nuclear</a:t>
            </a:r>
            <a:r>
              <a:rPr lang="de-DE" altLang="de-DE" sz="2400" b="1" dirty="0" smtClean="0"/>
              <a:t> -  </a:t>
            </a:r>
            <a:r>
              <a:rPr lang="de-DE" altLang="de-DE" sz="2400" b="1" dirty="0" err="1" smtClean="0"/>
              <a:t>Reaction</a:t>
            </a:r>
            <a:r>
              <a:rPr lang="de-DE" altLang="de-DE" sz="2400" b="1" dirty="0" smtClean="0"/>
              <a:t> </a:t>
            </a:r>
            <a:r>
              <a:rPr lang="de-DE" altLang="de-DE" sz="2400" b="1" dirty="0"/>
              <a:t>E</a:t>
            </a:r>
            <a:r>
              <a:rPr lang="de-DE" altLang="de-DE" sz="2400" b="1" dirty="0" smtClean="0"/>
              <a:t>xperiment </a:t>
            </a:r>
            <a:r>
              <a:rPr lang="de-DE" altLang="de-DE" sz="2400" b="1" dirty="0"/>
              <a:t>at ESR</a:t>
            </a:r>
            <a:endParaRPr lang="de-DE" altLang="de-DE" sz="2400" b="1" dirty="0">
              <a:solidFill>
                <a:schemeClr val="accent2"/>
              </a:solidFill>
            </a:endParaRPr>
          </a:p>
        </p:txBody>
      </p:sp>
      <p:sp>
        <p:nvSpPr>
          <p:cNvPr id="3" name="Rechteck 2"/>
          <p:cNvSpPr/>
          <p:nvPr/>
        </p:nvSpPr>
        <p:spPr>
          <a:xfrm>
            <a:off x="278508" y="3768460"/>
            <a:ext cx="4581524" cy="2138805"/>
          </a:xfrm>
          <a:prstGeom prst="rect">
            <a:avLst/>
          </a:prstGeom>
          <a:solidFill>
            <a:srgbClr val="FFCC99">
              <a:alpha val="86000"/>
            </a:srgbClr>
          </a:solidFill>
          <a:ln w="12700">
            <a:solidFill>
              <a:srgbClr val="FFC000"/>
            </a:solidFill>
          </a:ln>
        </p:spPr>
        <p:txBody>
          <a:bodyPr wrap="square" tIns="198000" bIns="198000" anchor="ctr" anchorCtr="0">
            <a:spAutoFit/>
          </a:bodyPr>
          <a:lstStyle/>
          <a:p>
            <a:pPr marL="273050" indent="-273050" algn="l">
              <a:buFont typeface="Arial" panose="020B0604020202020204" pitchFamily="34" charset="0"/>
              <a:buChar char="•"/>
              <a:defRPr/>
            </a:pPr>
            <a:r>
              <a:rPr lang="en-US" altLang="de-DE" sz="1600" baseline="30000" dirty="0">
                <a:cs typeface="Times New Roman" pitchFamily="18" charset="0"/>
                <a:sym typeface="Wingdings" pitchFamily="2" charset="2"/>
              </a:rPr>
              <a:t>56</a:t>
            </a:r>
            <a:r>
              <a:rPr lang="en-US" altLang="de-DE" sz="1600" dirty="0">
                <a:cs typeface="Times New Roman" pitchFamily="18" charset="0"/>
                <a:sym typeface="Wingdings" pitchFamily="2" charset="2"/>
              </a:rPr>
              <a:t>Ni(</a:t>
            </a:r>
            <a:r>
              <a:rPr lang="en-US" altLang="de-DE" sz="1600" dirty="0" err="1">
                <a:cs typeface="Times New Roman" pitchFamily="18" charset="0"/>
                <a:sym typeface="Wingdings" pitchFamily="2" charset="2"/>
              </a:rPr>
              <a:t>p,p</a:t>
            </a:r>
            <a:r>
              <a:rPr lang="en-US" altLang="de-DE" sz="1600" dirty="0">
                <a:cs typeface="Times New Roman" pitchFamily="18" charset="0"/>
                <a:sym typeface="Wingdings" pitchFamily="2" charset="2"/>
              </a:rPr>
              <a:t>) elastic scattering @ 400 MeV/u</a:t>
            </a:r>
          </a:p>
          <a:p>
            <a:pPr marL="273050" indent="-273050" algn="l">
              <a:defRPr/>
            </a:pPr>
            <a:r>
              <a:rPr lang="en-US" altLang="de-DE" sz="1600" dirty="0" smtClean="0">
                <a:cs typeface="Times New Roman" pitchFamily="18" charset="0"/>
                <a:sym typeface="Wingdings" pitchFamily="2" charset="2"/>
              </a:rPr>
              <a:t>     differential </a:t>
            </a:r>
            <a:r>
              <a:rPr lang="en-US" altLang="de-DE" sz="1600" dirty="0">
                <a:cs typeface="Times New Roman" pitchFamily="18" charset="0"/>
                <a:sym typeface="Wingdings" pitchFamily="2" charset="2"/>
              </a:rPr>
              <a:t>cross section</a:t>
            </a:r>
          </a:p>
          <a:p>
            <a:pPr marL="273050" indent="-273050" algn="l">
              <a:buFont typeface="Arial" panose="020B0604020202020204" pitchFamily="34" charset="0"/>
              <a:buChar char="•"/>
              <a:defRPr/>
            </a:pPr>
            <a:r>
              <a:rPr lang="en-US" altLang="de-DE" sz="1600" dirty="0">
                <a:cs typeface="Times New Roman" pitchFamily="18" charset="0"/>
                <a:sym typeface="Wingdings" pitchFamily="2" charset="2"/>
              </a:rPr>
              <a:t>Nuclear matter distribution and matter </a:t>
            </a:r>
          </a:p>
          <a:p>
            <a:pPr marL="273050" indent="-273050" algn="l">
              <a:defRPr/>
            </a:pPr>
            <a:r>
              <a:rPr lang="en-US" altLang="de-DE" sz="1600" dirty="0" smtClean="0">
                <a:cs typeface="Times New Roman" pitchFamily="18" charset="0"/>
                <a:sym typeface="Wingdings" pitchFamily="2" charset="2"/>
              </a:rPr>
              <a:t>     radius </a:t>
            </a:r>
            <a:r>
              <a:rPr lang="en-US" altLang="de-DE" sz="1600" dirty="0">
                <a:cs typeface="Times New Roman" pitchFamily="18" charset="0"/>
                <a:sym typeface="Wingdings" pitchFamily="2" charset="2"/>
              </a:rPr>
              <a:t>extracted for the first time</a:t>
            </a:r>
          </a:p>
          <a:p>
            <a:pPr marL="273050" indent="-273050" algn="l">
              <a:buFont typeface="Arial" panose="020B0604020202020204" pitchFamily="34" charset="0"/>
              <a:buChar char="•"/>
              <a:defRPr/>
            </a:pPr>
            <a:r>
              <a:rPr lang="en-US" altLang="de-DE" sz="1600" baseline="30000" dirty="0">
                <a:cs typeface="Times New Roman" pitchFamily="18" charset="0"/>
                <a:sym typeface="Wingdings" pitchFamily="2" charset="2"/>
              </a:rPr>
              <a:t>56</a:t>
            </a:r>
            <a:r>
              <a:rPr lang="en-US" altLang="de-DE" sz="1600" dirty="0">
                <a:cs typeface="Times New Roman" pitchFamily="18" charset="0"/>
                <a:sym typeface="Wingdings" pitchFamily="2" charset="2"/>
              </a:rPr>
              <a:t>Ni(</a:t>
            </a:r>
            <a:r>
              <a:rPr lang="en-US" altLang="de-DE" sz="1600" dirty="0" err="1">
                <a:cs typeface="Times New Roman" pitchFamily="18" charset="0"/>
                <a:sym typeface="Wingdings" pitchFamily="2" charset="2"/>
              </a:rPr>
              <a:t>p,p</a:t>
            </a:r>
            <a:r>
              <a:rPr lang="en-US" altLang="de-DE" sz="1600" dirty="0">
                <a:cs typeface="Times New Roman" pitchFamily="18" charset="0"/>
                <a:sym typeface="Wingdings" pitchFamily="2" charset="2"/>
              </a:rPr>
              <a:t>’) inelastic scattering on first </a:t>
            </a:r>
          </a:p>
          <a:p>
            <a:pPr marL="273050" indent="-273050" algn="l">
              <a:defRPr/>
            </a:pPr>
            <a:r>
              <a:rPr lang="en-US" altLang="de-DE" sz="1600" dirty="0" smtClean="0">
                <a:cs typeface="Times New Roman" pitchFamily="18" charset="0"/>
                <a:sym typeface="Wingdings" pitchFamily="2" charset="2"/>
              </a:rPr>
              <a:t>     excited </a:t>
            </a:r>
            <a:r>
              <a:rPr lang="en-US" altLang="de-DE" sz="1600" dirty="0">
                <a:cs typeface="Times New Roman" pitchFamily="18" charset="0"/>
                <a:sym typeface="Wingdings" pitchFamily="2" charset="2"/>
              </a:rPr>
              <a:t>level (2</a:t>
            </a:r>
            <a:r>
              <a:rPr lang="en-US" altLang="de-DE" sz="1600" baseline="30000" dirty="0">
                <a:cs typeface="Times New Roman" pitchFamily="18" charset="0"/>
                <a:sym typeface="Wingdings" pitchFamily="2" charset="2"/>
              </a:rPr>
              <a:t>+</a:t>
            </a:r>
            <a:r>
              <a:rPr lang="en-US" altLang="de-DE" sz="1600" dirty="0">
                <a:cs typeface="Times New Roman" pitchFamily="18" charset="0"/>
                <a:sym typeface="Wingdings" pitchFamily="2" charset="2"/>
              </a:rPr>
              <a:t>, E=2.7) MeV </a:t>
            </a:r>
          </a:p>
          <a:p>
            <a:pPr marL="273050" indent="-273050" algn="l">
              <a:defRPr/>
            </a:pPr>
            <a:r>
              <a:rPr lang="en-US" altLang="de-DE" sz="1600" dirty="0" smtClean="0">
                <a:cs typeface="Times New Roman" pitchFamily="18" charset="0"/>
                <a:sym typeface="Wingdings" pitchFamily="2" charset="2"/>
              </a:rPr>
              <a:t>     also measured</a:t>
            </a:r>
            <a:r>
              <a:rPr lang="en-US" altLang="de-DE" sz="1700" dirty="0" smtClean="0">
                <a:cs typeface="Times New Roman" pitchFamily="18" charset="0"/>
                <a:sym typeface="Wingdings" pitchFamily="2" charset="2"/>
              </a:rPr>
              <a:t>  </a:t>
            </a:r>
            <a:endParaRPr lang="de-DE" sz="1700" dirty="0"/>
          </a:p>
        </p:txBody>
      </p:sp>
      <p:pic>
        <p:nvPicPr>
          <p:cNvPr id="61445" name="Picture 4"/>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041549" y="980728"/>
            <a:ext cx="3909127" cy="259080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61446" name="Picture 5"/>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25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26707" y="3645024"/>
            <a:ext cx="3909127" cy="134620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61447" name="Rechteck 3"/>
          <p:cNvSpPr>
            <a:spLocks noChangeArrowheads="1"/>
          </p:cNvSpPr>
          <p:nvPr/>
        </p:nvSpPr>
        <p:spPr bwMode="auto">
          <a:xfrm>
            <a:off x="5026708" y="5085184"/>
            <a:ext cx="3909600" cy="828089"/>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l" eaLnBrk="1" hangingPunct="1"/>
            <a:r>
              <a:rPr lang="en-US" altLang="de-DE" sz="1400" baseline="30000" dirty="0">
                <a:cs typeface="Times New Roman" pitchFamily="18" charset="0"/>
                <a:sym typeface="Wingdings" pitchFamily="2" charset="2"/>
              </a:rPr>
              <a:t>58</a:t>
            </a:r>
            <a:r>
              <a:rPr lang="en-US" altLang="de-DE" sz="1400" dirty="0">
                <a:cs typeface="Times New Roman" pitchFamily="18" charset="0"/>
                <a:sym typeface="Wingdings" pitchFamily="2" charset="2"/>
              </a:rPr>
              <a:t>Ni(α, α’) inelastic scattering @ 100 MeV/u</a:t>
            </a:r>
          </a:p>
          <a:p>
            <a:pPr algn="l" eaLnBrk="1" hangingPunct="1"/>
            <a:r>
              <a:rPr lang="en-US" altLang="de-DE" sz="1400" dirty="0">
                <a:cs typeface="Times New Roman" pitchFamily="18" charset="0"/>
                <a:sym typeface="Wingdings" pitchFamily="2" charset="2"/>
              </a:rPr>
              <a:t>Position and the width of the giant resonances</a:t>
            </a:r>
          </a:p>
          <a:p>
            <a:pPr algn="l" eaLnBrk="1" hangingPunct="1"/>
            <a:r>
              <a:rPr lang="en-US" altLang="de-DE" sz="1400" dirty="0">
                <a:cs typeface="Times New Roman" pitchFamily="18" charset="0"/>
                <a:sym typeface="Wingdings" pitchFamily="2" charset="2"/>
              </a:rPr>
              <a:t>agree with previous data </a:t>
            </a:r>
            <a:r>
              <a:rPr lang="en-US" altLang="de-DE" sz="1400" dirty="0">
                <a:cs typeface="Times New Roman" pitchFamily="18" charset="0"/>
                <a:sym typeface="Symbol" pitchFamily="18" charset="2"/>
              </a:rPr>
              <a:t> </a:t>
            </a:r>
            <a:r>
              <a:rPr lang="en-US" altLang="de-DE" sz="1400" b="1" i="1" dirty="0">
                <a:cs typeface="Times New Roman" pitchFamily="18" charset="0"/>
                <a:sym typeface="Symbol" pitchFamily="18" charset="2"/>
              </a:rPr>
              <a:t>proof-of-principle</a:t>
            </a:r>
            <a:r>
              <a:rPr lang="en-US" altLang="de-DE" sz="1400" dirty="0">
                <a:cs typeface="Times New Roman" pitchFamily="18" charset="0"/>
                <a:sym typeface="Wingdings" pitchFamily="2" charset="2"/>
              </a:rPr>
              <a:t> </a:t>
            </a:r>
          </a:p>
        </p:txBody>
      </p:sp>
      <p:sp>
        <p:nvSpPr>
          <p:cNvPr id="61448" name="Textfeld 4"/>
          <p:cNvSpPr txBox="1">
            <a:spLocks noChangeArrowheads="1"/>
          </p:cNvSpPr>
          <p:nvPr/>
        </p:nvSpPr>
        <p:spPr bwMode="auto">
          <a:xfrm rot="-912466">
            <a:off x="7312025" y="2317750"/>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de-DE" altLang="de-DE">
                <a:solidFill>
                  <a:srgbClr val="00B050"/>
                </a:solidFill>
              </a:rPr>
              <a:t>Preliminary</a:t>
            </a:r>
          </a:p>
        </p:txBody>
      </p:sp>
      <p:sp>
        <p:nvSpPr>
          <p:cNvPr id="10"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NUSTAR</a:t>
            </a:r>
            <a:endParaRPr lang="de-DE" altLang="de-DE" sz="1600" b="1" dirty="0"/>
          </a:p>
        </p:txBody>
      </p:sp>
      <p:sp>
        <p:nvSpPr>
          <p:cNvPr id="4" name="Foliennummernplatzhalter 3"/>
          <p:cNvSpPr>
            <a:spLocks noGrp="1"/>
          </p:cNvSpPr>
          <p:nvPr>
            <p:ph type="sldNum" sz="quarter" idx="10"/>
          </p:nvPr>
        </p:nvSpPr>
        <p:spPr/>
        <p:txBody>
          <a:bodyPr/>
          <a:lstStyle/>
          <a:p>
            <a:pPr>
              <a:defRPr/>
            </a:pPr>
            <a:fld id="{0E96D1CE-466B-4BA2-A52F-D805C2047C43}" type="slidenum">
              <a:rPr lang="de-DE" altLang="de-DE" smtClean="0"/>
              <a:pPr>
                <a:defRPr/>
              </a:pPr>
              <a:t>67</a:t>
            </a:fld>
            <a:endParaRPr lang="de-DE" altLang="de-DE"/>
          </a:p>
        </p:txBody>
      </p:sp>
    </p:spTree>
    <p:extLst>
      <p:ext uri="{BB962C8B-B14F-4D97-AF65-F5344CB8AC3E}">
        <p14:creationId xmlns:p14="http://schemas.microsoft.com/office/powerpoint/2010/main" val="12361059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008063" y="2060575"/>
            <a:ext cx="7200900" cy="4248150"/>
          </a:xfrm>
          <a:prstGeom prst="rect">
            <a:avLst/>
          </a:prstGeom>
          <a:solidFill>
            <a:schemeClr val="accent5"/>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t>Mats</a:t>
            </a:r>
            <a:endParaRPr lang="de-DE" dirty="0"/>
          </a:p>
        </p:txBody>
      </p:sp>
      <p:sp>
        <p:nvSpPr>
          <p:cNvPr id="7172" name="Text Box 2"/>
          <p:cNvSpPr txBox="1">
            <a:spLocks noChangeArrowheads="1"/>
          </p:cNvSpPr>
          <p:nvPr/>
        </p:nvSpPr>
        <p:spPr bwMode="auto">
          <a:xfrm>
            <a:off x="1008062" y="1254125"/>
            <a:ext cx="7200901"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800" b="1" dirty="0" smtClean="0"/>
              <a:t>Panda </a:t>
            </a:r>
            <a:r>
              <a:rPr lang="de-DE" altLang="de-DE" sz="2800" b="1" dirty="0" err="1" smtClean="0"/>
              <a:t>Detector</a:t>
            </a:r>
            <a:endParaRPr lang="de-DE" altLang="de-DE" sz="2800" b="1" dirty="0"/>
          </a:p>
        </p:txBody>
      </p:sp>
      <p:grpSp>
        <p:nvGrpSpPr>
          <p:cNvPr id="7180" name="Group 5"/>
          <p:cNvGrpSpPr>
            <a:grpSpLocks/>
          </p:cNvGrpSpPr>
          <p:nvPr/>
        </p:nvGrpSpPr>
        <p:grpSpPr bwMode="auto">
          <a:xfrm>
            <a:off x="1151424" y="2445891"/>
            <a:ext cx="5436799" cy="3719412"/>
            <a:chOff x="1300" y="1661"/>
            <a:chExt cx="3168" cy="2039"/>
          </a:xfrm>
        </p:grpSpPr>
        <p:pic>
          <p:nvPicPr>
            <p:cNvPr id="718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t="3293" r="1694"/>
            <a:stretch>
              <a:fillRect/>
            </a:stretch>
          </p:blipFill>
          <p:spPr bwMode="auto">
            <a:xfrm>
              <a:off x="1300" y="1661"/>
              <a:ext cx="3168"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Rectangle 11"/>
            <p:cNvSpPr>
              <a:spLocks noChangeArrowheads="1"/>
            </p:cNvSpPr>
            <p:nvPr/>
          </p:nvSpPr>
          <p:spPr bwMode="auto">
            <a:xfrm>
              <a:off x="2978" y="3461"/>
              <a:ext cx="590" cy="23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a:endParaRPr lang="de-DE" altLang="de-DE">
                <a:cs typeface="Arial" pitchFamily="34" charset="0"/>
              </a:endParaRPr>
            </a:p>
          </p:txBody>
        </p:sp>
      </p:grpSp>
      <p:sp>
        <p:nvSpPr>
          <p:cNvPr id="7181" name="Line 9"/>
          <p:cNvSpPr>
            <a:spLocks noChangeShapeType="1"/>
          </p:cNvSpPr>
          <p:nvPr/>
        </p:nvSpPr>
        <p:spPr bwMode="auto">
          <a:xfrm rot="3420000">
            <a:off x="3184128" y="2304716"/>
            <a:ext cx="2200298" cy="2032545"/>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Parallelogramm 1"/>
          <p:cNvSpPr/>
          <p:nvPr/>
        </p:nvSpPr>
        <p:spPr bwMode="auto">
          <a:xfrm rot="21143820">
            <a:off x="4078288" y="5445125"/>
            <a:ext cx="252412" cy="17621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4" name="Foliennummernplatzhalter 3"/>
          <p:cNvSpPr>
            <a:spLocks noGrp="1"/>
          </p:cNvSpPr>
          <p:nvPr>
            <p:ph type="sldNum" sz="quarter" idx="10"/>
          </p:nvPr>
        </p:nvSpPr>
        <p:spPr/>
        <p:txBody>
          <a:bodyPr/>
          <a:lstStyle/>
          <a:p>
            <a:pPr>
              <a:defRPr/>
            </a:pPr>
            <a:fld id="{0E96D1CE-466B-4BA2-A52F-D805C2047C43}" type="slidenum">
              <a:rPr lang="de-DE" altLang="de-DE" smtClean="0"/>
              <a:pPr>
                <a:defRPr/>
              </a:pPr>
              <a:t>68</a:t>
            </a:fld>
            <a:endParaRPr lang="de-DE" altLang="de-DE"/>
          </a:p>
        </p:txBody>
      </p:sp>
    </p:spTree>
    <p:extLst>
      <p:ext uri="{BB962C8B-B14F-4D97-AF65-F5344CB8AC3E}">
        <p14:creationId xmlns:p14="http://schemas.microsoft.com/office/powerpoint/2010/main" val="16032714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
            <a:ext cx="9144000" cy="548679"/>
          </a:xfrm>
        </p:spPr>
        <p:txBody>
          <a:bodyPr/>
          <a:lstStyle/>
          <a:p>
            <a:r>
              <a:rPr lang="en-US" sz="2800" b="1" dirty="0" smtClean="0">
                <a:latin typeface="Arial" panose="020B0604020202020204" pitchFamily="34" charset="0"/>
                <a:cs typeface="Arial" panose="020B0604020202020204" pitchFamily="34" charset="0"/>
              </a:rPr>
              <a:t>The PANDA Experiment at FAIR@GSI</a:t>
            </a:r>
            <a:endParaRPr lang="en-US" sz="2800" b="1" dirty="0">
              <a:latin typeface="Arial" panose="020B0604020202020204" pitchFamily="34" charset="0"/>
              <a:cs typeface="Arial" panose="020B0604020202020204" pitchFamily="34" charset="0"/>
            </a:endParaRPr>
          </a:p>
        </p:txBody>
      </p:sp>
      <p:sp>
        <p:nvSpPr>
          <p:cNvPr id="4" name="Text Box 5"/>
          <p:cNvSpPr txBox="1">
            <a:spLocks noChangeArrowheads="1"/>
          </p:cNvSpPr>
          <p:nvPr/>
        </p:nvSpPr>
        <p:spPr bwMode="auto">
          <a:xfrm>
            <a:off x="257174" y="1033866"/>
            <a:ext cx="8635306" cy="4764720"/>
          </a:xfrm>
          <a:prstGeom prst="rect">
            <a:avLst/>
          </a:prstGeom>
          <a:solidFill>
            <a:srgbClr val="FFCC99">
              <a:alpha val="86000"/>
            </a:srgbClr>
          </a:solidFill>
          <a:ln w="12700">
            <a:solidFill>
              <a:srgbClr val="FFC000"/>
            </a:solidFill>
          </a:ln>
          <a:effectLst/>
          <a:extLst/>
        </p:spPr>
        <p:txBody>
          <a:bodyPr wrap="square" lIns="180000" tIns="180000" rIns="180000" bIns="180000" anchor="ctr" anchorCtr="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US" altLang="en-US" sz="1600" b="1" dirty="0"/>
              <a:t>The </a:t>
            </a:r>
            <a:r>
              <a:rPr lang="en-US" altLang="en-US" sz="1600" b="1" dirty="0" smtClean="0"/>
              <a:t>mission of </a:t>
            </a:r>
            <a:r>
              <a:rPr lang="en-US" altLang="en-US" sz="1600" b="1" dirty="0"/>
              <a:t>the </a:t>
            </a:r>
            <a:r>
              <a:rPr lang="en-US" altLang="en-US" sz="1600" b="1" dirty="0" smtClean="0"/>
              <a:t>PANDA department</a:t>
            </a:r>
            <a:r>
              <a:rPr lang="en-US" altLang="en-US" sz="1600" b="1" baseline="30000" dirty="0" smtClean="0"/>
              <a:t>(1)</a:t>
            </a:r>
            <a:r>
              <a:rPr lang="en-US" altLang="en-US" sz="1600" b="1" dirty="0" smtClean="0"/>
              <a:t> in </a:t>
            </a:r>
            <a:r>
              <a:rPr lang="en-US" altLang="en-US" sz="1600" b="1" dirty="0"/>
              <a:t>the </a:t>
            </a:r>
            <a:r>
              <a:rPr lang="en-US" altLang="en-US" sz="1600" b="1" dirty="0" smtClean="0"/>
              <a:t>Stored Beams project area</a:t>
            </a:r>
            <a:r>
              <a:rPr lang="en-US" altLang="en-US" sz="1600" b="1" baseline="30000" dirty="0" smtClean="0"/>
              <a:t>(2)</a:t>
            </a:r>
            <a:r>
              <a:rPr lang="en-US" altLang="en-US" sz="1600" b="1" dirty="0" smtClean="0"/>
              <a:t> is the </a:t>
            </a:r>
            <a:br>
              <a:rPr lang="en-US" altLang="en-US" sz="1600" b="1" dirty="0" smtClean="0"/>
            </a:br>
            <a:r>
              <a:rPr lang="en-US" altLang="en-US" sz="1600" b="1" dirty="0" smtClean="0"/>
              <a:t>coordination of the German In-Kind contributions to the PANDA experiment</a:t>
            </a:r>
            <a:r>
              <a:rPr lang="en-US" altLang="en-US" sz="1600" b="1" baseline="30000" dirty="0" smtClean="0"/>
              <a:t>(3)</a:t>
            </a:r>
            <a:endParaRPr lang="en-US" altLang="en-US" sz="1600" b="1" dirty="0" smtClean="0"/>
          </a:p>
          <a:p>
            <a:pPr algn="l" eaLnBrk="1" hangingPunct="1">
              <a:spcBef>
                <a:spcPct val="50000"/>
              </a:spcBef>
            </a:pPr>
            <a:endParaRPr lang="en-US" altLang="en-US" sz="1600" b="1" dirty="0" smtClean="0"/>
          </a:p>
          <a:p>
            <a:pPr algn="l" eaLnBrk="1" hangingPunct="1">
              <a:spcBef>
                <a:spcPct val="50000"/>
              </a:spcBef>
            </a:pPr>
            <a:r>
              <a:rPr lang="en-US" altLang="en-US" sz="1600" b="1" dirty="0" smtClean="0"/>
              <a:t>These include:</a:t>
            </a:r>
          </a:p>
          <a:p>
            <a:pPr marL="174625" indent="-174625" algn="l" eaLnBrk="1" hangingPunct="1">
              <a:spcBef>
                <a:spcPct val="50000"/>
              </a:spcBef>
              <a:buFont typeface="Arial" panose="020B0604020202020204" pitchFamily="34" charset="0"/>
              <a:buChar char="•"/>
            </a:pPr>
            <a:r>
              <a:rPr lang="en-US" altLang="en-US" sz="1600" dirty="0">
                <a:solidFill>
                  <a:srgbClr val="A50021"/>
                </a:solidFill>
              </a:rPr>
              <a:t> </a:t>
            </a:r>
            <a:r>
              <a:rPr lang="en-US" altLang="en-US" sz="1600" dirty="0" smtClean="0"/>
              <a:t>The design, construction, commissioning, and maintenance of the novel Barrel DIRC   </a:t>
            </a:r>
            <a:br>
              <a:rPr lang="en-US" altLang="en-US" sz="1600" dirty="0" smtClean="0"/>
            </a:br>
            <a:r>
              <a:rPr lang="en-US" altLang="en-US" sz="1600" dirty="0" smtClean="0"/>
              <a:t> Cherenkov detector</a:t>
            </a:r>
          </a:p>
          <a:p>
            <a:pPr marL="174625" indent="-174625" algn="l" eaLnBrk="1" hangingPunct="1">
              <a:spcBef>
                <a:spcPct val="50000"/>
              </a:spcBef>
              <a:buFont typeface="Arial" panose="020B0604020202020204" pitchFamily="34" charset="0"/>
              <a:buChar char="•"/>
            </a:pPr>
            <a:r>
              <a:rPr lang="en-US" altLang="en-US" sz="1600" dirty="0" smtClean="0"/>
              <a:t> </a:t>
            </a:r>
            <a:r>
              <a:rPr lang="en-US" altLang="en-US" sz="1600" dirty="0"/>
              <a:t>T</a:t>
            </a:r>
            <a:r>
              <a:rPr lang="en-US" altLang="en-US" sz="1600" dirty="0" smtClean="0"/>
              <a:t>he design and test of the APFEL</a:t>
            </a:r>
            <a:r>
              <a:rPr lang="en-US" altLang="en-US" sz="1600" baseline="30000" dirty="0" smtClean="0"/>
              <a:t>(4)</a:t>
            </a:r>
            <a:r>
              <a:rPr lang="en-US" altLang="en-US" sz="1600" dirty="0" smtClean="0"/>
              <a:t> readout ASIC for the Electromagnetic Calorimeter</a:t>
            </a:r>
          </a:p>
          <a:p>
            <a:pPr marL="174625" indent="-174625" algn="l" eaLnBrk="1" hangingPunct="1">
              <a:spcBef>
                <a:spcPct val="50000"/>
              </a:spcBef>
              <a:buFont typeface="Arial" panose="020B0604020202020204" pitchFamily="34" charset="0"/>
              <a:buChar char="•"/>
            </a:pPr>
            <a:r>
              <a:rPr lang="en-US" altLang="en-US" sz="1600" dirty="0"/>
              <a:t> L</a:t>
            </a:r>
            <a:r>
              <a:rPr lang="en-US" altLang="en-US" sz="1600" dirty="0" smtClean="0"/>
              <a:t>iaison to </a:t>
            </a:r>
            <a:r>
              <a:rPr lang="en-US" altLang="en-US" sz="1600" dirty="0"/>
              <a:t>FZ </a:t>
            </a:r>
            <a:r>
              <a:rPr lang="en-US" altLang="en-US" sz="1600" dirty="0" err="1"/>
              <a:t>Jülich</a:t>
            </a:r>
            <a:r>
              <a:rPr lang="en-US" altLang="en-US" sz="1600" dirty="0"/>
              <a:t> </a:t>
            </a:r>
            <a:r>
              <a:rPr lang="en-US" altLang="en-US" sz="1600" dirty="0" smtClean="0"/>
              <a:t>for the coordination of the design, test, and construction of </a:t>
            </a:r>
            <a:br>
              <a:rPr lang="en-US" altLang="en-US" sz="1600" dirty="0" smtClean="0"/>
            </a:br>
            <a:r>
              <a:rPr lang="en-US" altLang="en-US" sz="1600" dirty="0" smtClean="0"/>
              <a:t> the Straw Tube Tracker and the Micro Vertex Detector via cooperation contract</a:t>
            </a:r>
          </a:p>
          <a:p>
            <a:pPr marL="174625" indent="-174625" algn="l" eaLnBrk="1" hangingPunct="1">
              <a:spcBef>
                <a:spcPct val="50000"/>
              </a:spcBef>
            </a:pPr>
            <a:endParaRPr lang="en-US" altLang="en-US" sz="1600" dirty="0"/>
          </a:p>
          <a:p>
            <a:pPr algn="l" eaLnBrk="1" hangingPunct="1">
              <a:lnSpc>
                <a:spcPct val="120000"/>
              </a:lnSpc>
              <a:spcBef>
                <a:spcPct val="50000"/>
              </a:spcBef>
            </a:pPr>
            <a:r>
              <a:rPr lang="en-US" altLang="en-US" sz="1200" dirty="0" smtClean="0"/>
              <a:t>(</a:t>
            </a:r>
            <a:r>
              <a:rPr lang="en-US" altLang="en-US" sz="1200" dirty="0"/>
              <a:t>1</a:t>
            </a:r>
            <a:r>
              <a:rPr lang="en-US" altLang="en-US" sz="1200" dirty="0" smtClean="0"/>
              <a:t>) </a:t>
            </a:r>
            <a:r>
              <a:rPr lang="en-US" altLang="en-US" sz="1200" dirty="0"/>
              <a:t>https://</a:t>
            </a:r>
            <a:r>
              <a:rPr lang="en-US" altLang="en-US" sz="1200" dirty="0" smtClean="0"/>
              <a:t>www.gsi.de/index.php?id=3343</a:t>
            </a:r>
            <a:br>
              <a:rPr lang="en-US" altLang="en-US" sz="1200" dirty="0" smtClean="0"/>
            </a:br>
            <a:r>
              <a:rPr lang="en-US" altLang="en-US" sz="1200" dirty="0" smtClean="0"/>
              <a:t>(2) </a:t>
            </a:r>
            <a:r>
              <a:rPr lang="en-US" altLang="en-US" sz="1200" dirty="0"/>
              <a:t>https://</a:t>
            </a:r>
            <a:r>
              <a:rPr lang="en-US" altLang="en-US" sz="1200" dirty="0" smtClean="0"/>
              <a:t>www.gsi.de/work/fairgsi/stored_beams.htm</a:t>
            </a:r>
            <a:br>
              <a:rPr lang="en-US" altLang="en-US" sz="1200" dirty="0" smtClean="0"/>
            </a:br>
            <a:r>
              <a:rPr lang="en-US" altLang="en-US" sz="1200" dirty="0" smtClean="0"/>
              <a:t>(3) </a:t>
            </a:r>
            <a:r>
              <a:rPr lang="en-US" altLang="en-US" sz="1200" dirty="0"/>
              <a:t>http://www-panda.gsi.de</a:t>
            </a:r>
            <a:r>
              <a:rPr lang="en-US" altLang="en-US" sz="1200" dirty="0" smtClean="0"/>
              <a:t>/</a:t>
            </a:r>
            <a:br>
              <a:rPr lang="en-US" altLang="en-US" sz="1200" dirty="0" smtClean="0"/>
            </a:br>
            <a:r>
              <a:rPr lang="en-US" altLang="en-US" sz="1200" dirty="0" smtClean="0"/>
              <a:t>(4)  https</a:t>
            </a:r>
            <a:r>
              <a:rPr lang="en-US" altLang="en-US" sz="1200" dirty="0"/>
              <a:t>://www.gsi.de/start/forschung/wissenschaftlich_technologische_abteilungen</a:t>
            </a:r>
            <a:r>
              <a:rPr lang="en-US" altLang="en-US" sz="1200" dirty="0" smtClean="0"/>
              <a:t>/</a:t>
            </a:r>
            <a:br>
              <a:rPr lang="en-US" altLang="en-US" sz="1200" dirty="0" smtClean="0"/>
            </a:br>
            <a:r>
              <a:rPr lang="en-US" altLang="en-US" sz="1200" dirty="0" err="1" smtClean="0"/>
              <a:t>experiment_elektronik</a:t>
            </a:r>
            <a:r>
              <a:rPr lang="en-US" altLang="en-US" sz="1200" dirty="0" smtClean="0"/>
              <a:t>/</a:t>
            </a:r>
            <a:r>
              <a:rPr lang="en-US" altLang="en-US" sz="1200" dirty="0" err="1" smtClean="0"/>
              <a:t>elektronik_entwicklung</a:t>
            </a:r>
            <a:r>
              <a:rPr lang="en-US" altLang="en-US" sz="1200" dirty="0" smtClean="0"/>
              <a:t>/</a:t>
            </a:r>
            <a:r>
              <a:rPr lang="en-US" altLang="en-US" sz="1200" dirty="0" err="1" smtClean="0"/>
              <a:t>asic</a:t>
            </a:r>
            <a:r>
              <a:rPr lang="en-US" altLang="en-US" sz="1200" dirty="0" smtClean="0"/>
              <a:t>/projekte.htm</a:t>
            </a:r>
            <a:endParaRPr lang="en-US" altLang="en-US" sz="1200" dirty="0"/>
          </a:p>
        </p:txBody>
      </p:sp>
      <p:sp>
        <p:nvSpPr>
          <p:cNvPr id="6"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3" name="Foliennummernplatzhalter 2"/>
          <p:cNvSpPr>
            <a:spLocks noGrp="1"/>
          </p:cNvSpPr>
          <p:nvPr>
            <p:ph type="sldNum" sz="quarter" idx="10"/>
          </p:nvPr>
        </p:nvSpPr>
        <p:spPr/>
        <p:txBody>
          <a:bodyPr/>
          <a:lstStyle/>
          <a:p>
            <a:pPr>
              <a:defRPr/>
            </a:pPr>
            <a:fld id="{DC29B57F-3DDB-4612-9506-29BFE6D438B9}" type="slidenum">
              <a:rPr lang="de-DE" altLang="de-DE" smtClean="0"/>
              <a:pPr>
                <a:defRPr/>
              </a:pPr>
              <a:t>69</a:t>
            </a:fld>
            <a:endParaRPr lang="de-DE" altLang="de-DE"/>
          </a:p>
        </p:txBody>
      </p:sp>
    </p:spTree>
    <p:extLst>
      <p:ext uri="{BB962C8B-B14F-4D97-AF65-F5344CB8AC3E}">
        <p14:creationId xmlns:p14="http://schemas.microsoft.com/office/powerpoint/2010/main" val="20073280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7</a:t>
            </a:fld>
            <a:endParaRPr lang="de-DE" altLang="de-DE" dirty="0"/>
          </a:p>
        </p:txBody>
      </p:sp>
      <p:sp>
        <p:nvSpPr>
          <p:cNvPr id="4"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
        <p:nvSpPr>
          <p:cNvPr id="5" name="Textfeld 4"/>
          <p:cNvSpPr txBox="1"/>
          <p:nvPr/>
        </p:nvSpPr>
        <p:spPr>
          <a:xfrm>
            <a:off x="0" y="0"/>
            <a:ext cx="9144000" cy="523220"/>
          </a:xfrm>
          <a:prstGeom prst="rect">
            <a:avLst/>
          </a:prstGeom>
          <a:noFill/>
        </p:spPr>
        <p:txBody>
          <a:bodyPr wrap="square" rtlCol="0">
            <a:spAutoFit/>
          </a:bodyPr>
          <a:lstStyle/>
          <a:p>
            <a:pPr algn="ctr"/>
            <a:r>
              <a:rPr lang="de-DE" sz="2800" b="1" dirty="0" smtClean="0"/>
              <a:t>SPARC@FAIR: Storage </a:t>
            </a:r>
            <a:r>
              <a:rPr lang="de-DE" sz="2800" b="1" dirty="0" err="1" smtClean="0"/>
              <a:t>and</a:t>
            </a:r>
            <a:r>
              <a:rPr lang="de-DE" sz="2800" b="1" dirty="0" smtClean="0"/>
              <a:t> </a:t>
            </a:r>
            <a:r>
              <a:rPr lang="de-DE" sz="2800" b="1" dirty="0" err="1" smtClean="0"/>
              <a:t>Trapping</a:t>
            </a:r>
            <a:endParaRPr lang="de-DE" sz="2800" b="1"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375" y="1580312"/>
            <a:ext cx="6750764"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pierung 1"/>
          <p:cNvGrpSpPr/>
          <p:nvPr/>
        </p:nvGrpSpPr>
        <p:grpSpPr>
          <a:xfrm>
            <a:off x="2482738" y="5280308"/>
            <a:ext cx="5905686" cy="1258976"/>
            <a:chOff x="2230252" y="1804726"/>
            <a:chExt cx="5905686" cy="1258976"/>
          </a:xfrm>
        </p:grpSpPr>
        <p:sp>
          <p:nvSpPr>
            <p:cNvPr id="8" name="AutoShape 14"/>
            <p:cNvSpPr>
              <a:spLocks noChangeArrowheads="1"/>
            </p:cNvSpPr>
            <p:nvPr/>
          </p:nvSpPr>
          <p:spPr bwMode="auto">
            <a:xfrm>
              <a:off x="2230252" y="1825626"/>
              <a:ext cx="5905686" cy="1152128"/>
            </a:xfrm>
            <a:prstGeom prst="roundRect">
              <a:avLst>
                <a:gd name="adj" fmla="val 16667"/>
              </a:avLst>
            </a:prstGeom>
            <a:solidFill>
              <a:srgbClr val="FFC000"/>
            </a:solidFill>
            <a:ln w="127000">
              <a:solidFill>
                <a:srgbClr val="FFC000"/>
              </a:solidFill>
              <a:round/>
              <a:headEnd/>
              <a:tailEnd/>
            </a:ln>
          </p:spPr>
          <p:txBody>
            <a:bodyPr wrap="none" anchor="ctr"/>
            <a:lstStyle/>
            <a:p>
              <a:endParaRPr lang="en-US" sz="1400">
                <a:solidFill>
                  <a:schemeClr val="bg1"/>
                </a:solidFill>
              </a:endParaRPr>
            </a:p>
          </p:txBody>
        </p:sp>
        <p:sp>
          <p:nvSpPr>
            <p:cNvPr id="9" name="Text Box 15"/>
            <p:cNvSpPr txBox="1">
              <a:spLocks noChangeArrowheads="1"/>
            </p:cNvSpPr>
            <p:nvPr/>
          </p:nvSpPr>
          <p:spPr bwMode="auto">
            <a:xfrm>
              <a:off x="2374267" y="1804726"/>
              <a:ext cx="5668007" cy="1258976"/>
            </a:xfrm>
            <a:prstGeom prst="rect">
              <a:avLst/>
            </a:prstGeom>
            <a:solidFill>
              <a:srgbClr val="FFC000">
                <a:alpha val="4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90000" bIns="90000" anchor="ctr" anchorCtr="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400" b="1" dirty="0"/>
                <a:t>QED in the non-</a:t>
              </a:r>
              <a:r>
                <a:rPr lang="en-US" sz="1400" b="1" dirty="0" err="1"/>
                <a:t>perturbative</a:t>
              </a:r>
              <a:r>
                <a:rPr lang="en-US" sz="1400" b="1" dirty="0"/>
                <a:t> regime </a:t>
              </a:r>
            </a:p>
            <a:p>
              <a:pPr algn="ctr" eaLnBrk="1" hangingPunct="1"/>
              <a:r>
                <a:rPr lang="en-US" sz="1400" b="1" dirty="0"/>
                <a:t>Correlated multi-body dynamics for atoms and ions</a:t>
              </a:r>
            </a:p>
            <a:p>
              <a:pPr algn="ctr" eaLnBrk="1" hangingPunct="1"/>
              <a:r>
                <a:rPr lang="en-US" sz="1400" b="1" dirty="0"/>
                <a:t>Precision determination of fundamental constants</a:t>
              </a:r>
            </a:p>
            <a:p>
              <a:pPr algn="ctr" eaLnBrk="1" hangingPunct="1"/>
              <a:r>
                <a:rPr lang="en-US" sz="1400" b="1" dirty="0"/>
                <a:t>Influence of atomic structure on nuclear decay properties</a:t>
              </a:r>
            </a:p>
            <a:p>
              <a:pPr lvl="2" algn="ctr" eaLnBrk="1" hangingPunct="1"/>
              <a:r>
                <a:rPr lang="en-US" sz="1400" b="1" dirty="0"/>
                <a:t>Fundamental physics and antimatter</a:t>
              </a:r>
            </a:p>
          </p:txBody>
        </p:sp>
      </p:grpSp>
      <p:pic>
        <p:nvPicPr>
          <p:cNvPr id="10" name="Picture 13" descr="06_03_04-Heidelberg"/>
          <p:cNvPicPr>
            <a:picLocks noChangeAspect="1" noChangeArrowheads="1"/>
          </p:cNvPicPr>
          <p:nvPr/>
        </p:nvPicPr>
        <p:blipFill>
          <a:blip r:embed="rId3">
            <a:extLst>
              <a:ext uri="{28A0092B-C50C-407E-A947-70E740481C1C}">
                <a14:useLocalDpi xmlns:a14="http://schemas.microsoft.com/office/drawing/2010/main" val="0"/>
              </a:ext>
            </a:extLst>
          </a:blip>
          <a:srcRect l="3542" t="17458" r="34242"/>
          <a:stretch>
            <a:fillRect/>
          </a:stretch>
        </p:blipFill>
        <p:spPr bwMode="auto">
          <a:xfrm>
            <a:off x="6248692" y="2780928"/>
            <a:ext cx="2387629" cy="2375222"/>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a:stretch>
            <a:fillRect/>
          </a:stretch>
        </p:blipFill>
        <p:spPr bwMode="auto">
          <a:xfrm>
            <a:off x="4932040" y="888098"/>
            <a:ext cx="3700264" cy="124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3"/>
          <p:cNvSpPr txBox="1"/>
          <p:nvPr/>
        </p:nvSpPr>
        <p:spPr>
          <a:xfrm>
            <a:off x="6372200" y="1103258"/>
            <a:ext cx="805029" cy="369332"/>
          </a:xfrm>
          <a:prstGeom prst="rect">
            <a:avLst/>
          </a:prstGeom>
          <a:noFill/>
        </p:spPr>
        <p:txBody>
          <a:bodyPr wrap="none" rtlCol="0">
            <a:spAutoFit/>
          </a:bodyPr>
          <a:lstStyle/>
          <a:p>
            <a:r>
              <a:rPr lang="de-DE" dirty="0" smtClean="0"/>
              <a:t>SIS100</a:t>
            </a:r>
            <a:endParaRPr lang="de-DE" dirty="0"/>
          </a:p>
        </p:txBody>
      </p:sp>
      <p:sp>
        <p:nvSpPr>
          <p:cNvPr id="16" name="Rechteck 15"/>
          <p:cNvSpPr/>
          <p:nvPr/>
        </p:nvSpPr>
        <p:spPr>
          <a:xfrm>
            <a:off x="1306800" y="1556792"/>
            <a:ext cx="2088232" cy="541511"/>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feld 16"/>
          <p:cNvSpPr txBox="1"/>
          <p:nvPr/>
        </p:nvSpPr>
        <p:spPr>
          <a:xfrm rot="16200000">
            <a:off x="3110464" y="1747554"/>
            <a:ext cx="856325" cy="338554"/>
          </a:xfrm>
          <a:prstGeom prst="rect">
            <a:avLst/>
          </a:prstGeom>
          <a:noFill/>
        </p:spPr>
        <p:txBody>
          <a:bodyPr wrap="none" rtlCol="0">
            <a:spAutoFit/>
          </a:bodyPr>
          <a:lstStyle/>
          <a:p>
            <a:r>
              <a:rPr lang="de-DE" sz="1600" b="1" dirty="0" smtClean="0"/>
              <a:t>SIS100</a:t>
            </a:r>
            <a:endParaRPr lang="de-DE" sz="1600" b="1" dirty="0"/>
          </a:p>
        </p:txBody>
      </p:sp>
      <p:sp>
        <p:nvSpPr>
          <p:cNvPr id="20" name="Textfeld 19"/>
          <p:cNvSpPr txBox="1"/>
          <p:nvPr/>
        </p:nvSpPr>
        <p:spPr>
          <a:xfrm>
            <a:off x="683568" y="2139489"/>
            <a:ext cx="2088232" cy="369332"/>
          </a:xfrm>
          <a:prstGeom prst="rect">
            <a:avLst/>
          </a:prstGeom>
          <a:noFill/>
        </p:spPr>
        <p:txBody>
          <a:bodyPr wrap="square" rtlCol="0">
            <a:spAutoFit/>
          </a:bodyPr>
          <a:lstStyle/>
          <a:p>
            <a:r>
              <a:rPr lang="de-DE" sz="1200" dirty="0" err="1"/>
              <a:t>max</a:t>
            </a:r>
            <a:r>
              <a:rPr lang="de-DE" sz="1200" dirty="0"/>
              <a:t> 14 </a:t>
            </a:r>
            <a:r>
              <a:rPr lang="de-DE" sz="1200" dirty="0" err="1"/>
              <a:t>GeV</a:t>
            </a:r>
            <a:r>
              <a:rPr lang="de-DE" sz="1200" dirty="0"/>
              <a:t> (</a:t>
            </a:r>
            <a:r>
              <a:rPr lang="de-DE" sz="1200" dirty="0" err="1"/>
              <a:t>pbar</a:t>
            </a:r>
            <a:r>
              <a:rPr lang="de-DE" dirty="0" smtClean="0"/>
              <a:t>)</a:t>
            </a:r>
            <a:endParaRPr lang="de-DE" dirty="0"/>
          </a:p>
        </p:txBody>
      </p:sp>
      <p:sp>
        <p:nvSpPr>
          <p:cNvPr id="21" name="Textfeld 20"/>
          <p:cNvSpPr txBox="1"/>
          <p:nvPr/>
        </p:nvSpPr>
        <p:spPr>
          <a:xfrm>
            <a:off x="971600" y="1711841"/>
            <a:ext cx="2088232" cy="276999"/>
          </a:xfrm>
          <a:prstGeom prst="rect">
            <a:avLst/>
          </a:prstGeom>
          <a:noFill/>
        </p:spPr>
        <p:txBody>
          <a:bodyPr wrap="square" rtlCol="0">
            <a:spAutoFit/>
          </a:bodyPr>
          <a:lstStyle/>
          <a:p>
            <a:pPr algn="ctr"/>
            <a:r>
              <a:rPr lang="de-DE" sz="1200" dirty="0" err="1" smtClean="0"/>
              <a:t>max</a:t>
            </a:r>
            <a:r>
              <a:rPr lang="de-DE" sz="1200" dirty="0" smtClean="0"/>
              <a:t> 29 </a:t>
            </a:r>
            <a:r>
              <a:rPr lang="de-DE" sz="1200" dirty="0" err="1" smtClean="0"/>
              <a:t>GeV</a:t>
            </a:r>
            <a:r>
              <a:rPr lang="de-DE" sz="1200" dirty="0"/>
              <a:t> </a:t>
            </a:r>
            <a:r>
              <a:rPr lang="de-DE" sz="1200" dirty="0" smtClean="0"/>
              <a:t>(</a:t>
            </a:r>
            <a:r>
              <a:rPr lang="de-DE" sz="1200" dirty="0" err="1" smtClean="0"/>
              <a:t>pbar</a:t>
            </a:r>
            <a:r>
              <a:rPr lang="de-DE" sz="1200" dirty="0" smtClean="0"/>
              <a:t>)</a:t>
            </a:r>
            <a:endParaRPr lang="de-DE" sz="1200" dirty="0"/>
          </a:p>
        </p:txBody>
      </p:sp>
      <p:sp>
        <p:nvSpPr>
          <p:cNvPr id="22" name="Textfeld 21"/>
          <p:cNvSpPr txBox="1"/>
          <p:nvPr/>
        </p:nvSpPr>
        <p:spPr>
          <a:xfrm>
            <a:off x="611560" y="888098"/>
            <a:ext cx="3960440" cy="861774"/>
          </a:xfrm>
          <a:prstGeom prst="rect">
            <a:avLst/>
          </a:prstGeom>
          <a:noFill/>
        </p:spPr>
        <p:txBody>
          <a:bodyPr wrap="square" rtlCol="0">
            <a:spAutoFit/>
          </a:bodyPr>
          <a:lstStyle/>
          <a:p>
            <a:pPr algn="ctr"/>
            <a:r>
              <a:rPr lang="en-US" sz="1600" b="1" dirty="0">
                <a:cs typeface="Arial" panose="020B0604020202020204" pitchFamily="34" charset="0"/>
              </a:rPr>
              <a:t>Highly-charged </a:t>
            </a:r>
            <a:r>
              <a:rPr lang="en-US" sz="1600" b="1" dirty="0" smtClean="0">
                <a:cs typeface="Arial" panose="020B0604020202020204" pitchFamily="34" charset="0"/>
              </a:rPr>
              <a:t>ions </a:t>
            </a:r>
            <a:r>
              <a:rPr lang="en-US" sz="1600" b="1" dirty="0">
                <a:cs typeface="Arial" panose="020B0604020202020204" pitchFamily="34" charset="0"/>
              </a:rPr>
              <a:t>in a broad range of energies</a:t>
            </a:r>
          </a:p>
          <a:p>
            <a:pPr algn="l"/>
            <a:endParaRPr lang="de-DE" dirty="0"/>
          </a:p>
        </p:txBody>
      </p:sp>
    </p:spTree>
    <p:extLst>
      <p:ext uri="{BB962C8B-B14F-4D97-AF65-F5344CB8AC3E}">
        <p14:creationId xmlns:p14="http://schemas.microsoft.com/office/powerpoint/2010/main" val="38275613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p:cNvSpPr>
            <a:spLocks noGrp="1"/>
          </p:cNvSpPr>
          <p:nvPr>
            <p:ph type="title"/>
          </p:nvPr>
        </p:nvSpPr>
        <p:spPr>
          <a:xfrm>
            <a:off x="0" y="-27384"/>
            <a:ext cx="9144000" cy="576064"/>
          </a:xfrm>
        </p:spPr>
        <p:txBody>
          <a:bodyPr anchor="ctr"/>
          <a:lstStyle/>
          <a:p>
            <a:r>
              <a:rPr lang="en-US" sz="2800" b="1" dirty="0">
                <a:latin typeface="Arial" panose="020B0604020202020204" pitchFamily="34" charset="0"/>
                <a:cs typeface="Arial" panose="020B0604020202020204" pitchFamily="34" charset="0"/>
              </a:rPr>
              <a:t>The</a:t>
            </a:r>
            <a:r>
              <a:rPr lang="en-US" sz="2800" dirty="0" smtClean="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PANDA Barrel DIRC</a:t>
            </a:r>
          </a:p>
        </p:txBody>
      </p:sp>
      <p:sp>
        <p:nvSpPr>
          <p:cNvPr id="10" name="Text Box 4"/>
          <p:cNvSpPr txBox="1">
            <a:spLocks noChangeArrowheads="1"/>
          </p:cNvSpPr>
          <p:nvPr/>
        </p:nvSpPr>
        <p:spPr bwMode="auto">
          <a:xfrm>
            <a:off x="107504" y="836712"/>
            <a:ext cx="8929573" cy="4919978"/>
          </a:xfrm>
          <a:prstGeom prst="rect">
            <a:avLst/>
          </a:prstGeom>
          <a:solidFill>
            <a:srgbClr val="8FBB77">
              <a:alpha val="26000"/>
            </a:srgbClr>
          </a:solidFill>
          <a:ln w="12700">
            <a:solidFill>
              <a:srgbClr val="8FBB77"/>
            </a:solidFill>
            <a:miter lim="800000"/>
            <a:headEnd/>
            <a:tailEnd/>
          </a:ln>
        </p:spPr>
        <p:txBody>
          <a:bodyPr wrap="squar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3050" lvl="1" indent="-185738" fontAlgn="base">
              <a:lnSpc>
                <a:spcPct val="130000"/>
              </a:lnSpc>
              <a:spcBef>
                <a:spcPts val="900"/>
              </a:spcBef>
              <a:spcAft>
                <a:spcPct val="0"/>
              </a:spcAft>
              <a:buFontTx/>
              <a:buChar char="•"/>
              <a:tabLst>
                <a:tab pos="166688" algn="l"/>
                <a:tab pos="463550" algn="l"/>
                <a:tab pos="747713" algn="l"/>
              </a:tabLst>
            </a:pPr>
            <a:r>
              <a:rPr lang="en-US" sz="1600" dirty="0" smtClean="0">
                <a:latin typeface="Arial" panose="020B0604020202020204" pitchFamily="34" charset="0"/>
                <a:cs typeface="Arial" panose="020B0604020202020204" pitchFamily="34" charset="0"/>
              </a:rPr>
              <a:t>Particle identification detector for PANDA,</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provides pion/</a:t>
            </a:r>
            <a:r>
              <a:rPr lang="en-US" sz="1600" dirty="0" err="1" smtClean="0">
                <a:latin typeface="Arial" panose="020B0604020202020204" pitchFamily="34" charset="0"/>
                <a:cs typeface="Arial" panose="020B0604020202020204" pitchFamily="34" charset="0"/>
              </a:rPr>
              <a:t>kaon</a:t>
            </a:r>
            <a:r>
              <a:rPr lang="en-US" sz="1600" dirty="0" smtClean="0">
                <a:latin typeface="Arial" panose="020B0604020202020204" pitchFamily="34" charset="0"/>
                <a:cs typeface="Arial" panose="020B0604020202020204" pitchFamily="34" charset="0"/>
              </a:rPr>
              <a:t> (and proton) separation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up to 3.5 </a:t>
            </a:r>
            <a:r>
              <a:rPr lang="en-US" sz="1600" dirty="0" err="1" smtClean="0">
                <a:latin typeface="Arial" panose="020B0604020202020204" pitchFamily="34" charset="0"/>
                <a:cs typeface="Arial" panose="020B0604020202020204" pitchFamily="34" charset="0"/>
              </a:rPr>
              <a:t>GeV</a:t>
            </a:r>
            <a:r>
              <a:rPr lang="en-US" sz="1600" dirty="0" smtClean="0">
                <a:latin typeface="Arial" panose="020B0604020202020204" pitchFamily="34" charset="0"/>
                <a:cs typeface="Arial" panose="020B0604020202020204" pitchFamily="34" charset="0"/>
              </a:rPr>
              <a:t>/c in the target spectrometer</a:t>
            </a:r>
          </a:p>
          <a:p>
            <a:pPr marL="273050" lvl="1" indent="-185738" fontAlgn="base">
              <a:lnSpc>
                <a:spcPct val="130000"/>
              </a:lnSpc>
              <a:spcBef>
                <a:spcPts val="900"/>
              </a:spcBef>
              <a:spcAft>
                <a:spcPct val="0"/>
              </a:spcAft>
              <a:buFontTx/>
              <a:buChar char="•"/>
              <a:tabLst>
                <a:tab pos="166688" algn="l"/>
                <a:tab pos="463550" algn="l"/>
                <a:tab pos="747713" algn="l"/>
              </a:tabLst>
            </a:pPr>
            <a:r>
              <a:rPr lang="en-US" sz="1600" dirty="0" smtClean="0">
                <a:latin typeface="Arial" panose="020B0604020202020204" pitchFamily="34" charset="0"/>
                <a:cs typeface="Arial" panose="020B0604020202020204" pitchFamily="34" charset="0"/>
              </a:rPr>
              <a:t>Uniquely thin and compact design, reducing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size of PANDA solenoid and calorimeter</a:t>
            </a:r>
            <a:endParaRPr lang="en-US" sz="1600" dirty="0">
              <a:latin typeface="Arial" panose="020B0604020202020204" pitchFamily="34" charset="0"/>
              <a:cs typeface="Arial" panose="020B0604020202020204" pitchFamily="34" charset="0"/>
            </a:endParaRPr>
          </a:p>
          <a:p>
            <a:pPr marL="273050" lvl="1" indent="-185738" fontAlgn="base">
              <a:lnSpc>
                <a:spcPct val="130000"/>
              </a:lnSpc>
              <a:spcBef>
                <a:spcPts val="900"/>
              </a:spcBef>
              <a:spcAft>
                <a:spcPct val="0"/>
              </a:spcAft>
              <a:buFontTx/>
              <a:buChar char="•"/>
              <a:tabLst>
                <a:tab pos="166688" algn="l"/>
                <a:tab pos="463550" algn="l"/>
                <a:tab pos="747713" algn="l"/>
              </a:tabLst>
            </a:pPr>
            <a:r>
              <a:rPr lang="en-US" sz="1600" dirty="0" smtClean="0">
                <a:latin typeface="Arial" panose="020B0604020202020204" pitchFamily="34" charset="0"/>
                <a:cs typeface="Arial" panose="020B0604020202020204" pitchFamily="34" charset="0"/>
              </a:rPr>
              <a:t>Identification </a:t>
            </a:r>
            <a:r>
              <a:rPr lang="en-US" sz="1600" dirty="0">
                <a:latin typeface="Arial" panose="020B0604020202020204" pitchFamily="34" charset="0"/>
                <a:cs typeface="Arial" panose="020B0604020202020204" pitchFamily="34" charset="0"/>
              </a:rPr>
              <a:t>of charged particles with </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extreme efficiency and purity one </a:t>
            </a:r>
            <a:r>
              <a:rPr lang="en-US" sz="1600" dirty="0">
                <a:latin typeface="Arial" panose="020B0604020202020204" pitchFamily="34" charset="0"/>
                <a:cs typeface="Arial" panose="020B0604020202020204" pitchFamily="34" charset="0"/>
              </a:rPr>
              <a:t>of the </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key requirements for many </a:t>
            </a:r>
            <a:r>
              <a:rPr lang="en-US" sz="1600" dirty="0">
                <a:latin typeface="Arial" panose="020B0604020202020204" pitchFamily="34" charset="0"/>
                <a:cs typeface="Arial" panose="020B0604020202020204" pitchFamily="34" charset="0"/>
              </a:rPr>
              <a:t>aspects </a:t>
            </a:r>
            <a:r>
              <a:rPr lang="en-US" sz="1600" dirty="0" smtClean="0">
                <a:latin typeface="Arial" panose="020B0604020202020204" pitchFamily="34" charset="0"/>
                <a:cs typeface="Arial" panose="020B0604020202020204" pitchFamily="34" charset="0"/>
              </a:rPr>
              <a:t>of </a:t>
            </a:r>
            <a:r>
              <a:rPr lang="en-US" sz="1600" dirty="0">
                <a:latin typeface="Arial" panose="020B0604020202020204" pitchFamily="34" charset="0"/>
                <a:cs typeface="Arial" panose="020B0604020202020204" pitchFamily="34" charset="0"/>
              </a:rPr>
              <a:t>the </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PANDA physics program</a:t>
            </a:r>
            <a:endParaRPr lang="en-US" sz="1600" dirty="0">
              <a:latin typeface="Arial" panose="020B0604020202020204" pitchFamily="34" charset="0"/>
              <a:cs typeface="Arial" panose="020B0604020202020204" pitchFamily="34" charset="0"/>
            </a:endParaRPr>
          </a:p>
          <a:p>
            <a:pPr marL="273050" lvl="1" indent="-185738" fontAlgn="base">
              <a:lnSpc>
                <a:spcPct val="130000"/>
              </a:lnSpc>
              <a:spcBef>
                <a:spcPts val="900"/>
              </a:spcBef>
              <a:spcAft>
                <a:spcPct val="0"/>
              </a:spcAft>
              <a:buFontTx/>
              <a:buChar char="•"/>
              <a:tabLst>
                <a:tab pos="166688" algn="l"/>
                <a:tab pos="463550" algn="l"/>
                <a:tab pos="747713" algn="l"/>
              </a:tabLst>
            </a:pPr>
            <a:r>
              <a:rPr lang="en-US" sz="1600" dirty="0" smtClean="0">
                <a:latin typeface="Arial" panose="020B0604020202020204" pitchFamily="34" charset="0"/>
                <a:cs typeface="Arial" panose="020B0604020202020204" pitchFamily="34" charset="0"/>
              </a:rPr>
              <a:t>German In-kind contribution to PANDA</a:t>
            </a:r>
          </a:p>
          <a:p>
            <a:pPr marL="273050" lvl="1" indent="-185738" fontAlgn="base">
              <a:lnSpc>
                <a:spcPct val="130000"/>
              </a:lnSpc>
              <a:spcBef>
                <a:spcPts val="900"/>
              </a:spcBef>
              <a:spcAft>
                <a:spcPct val="0"/>
              </a:spcAft>
              <a:buFontTx/>
              <a:buChar char="•"/>
              <a:tabLst>
                <a:tab pos="166688" algn="l"/>
                <a:tab pos="463550" algn="l"/>
                <a:tab pos="747713" algn="l"/>
              </a:tabLst>
            </a:pPr>
            <a:r>
              <a:rPr lang="en-US" sz="1600" dirty="0" smtClean="0">
                <a:latin typeface="Arial" panose="020B0604020202020204" pitchFamily="34" charset="0"/>
                <a:cs typeface="Arial" panose="020B0604020202020204" pitchFamily="34" charset="0"/>
              </a:rPr>
              <a:t>GSI responsible for system construction; important contribution, world-wide visibility</a:t>
            </a:r>
          </a:p>
          <a:p>
            <a:pPr marL="273050" lvl="1" indent="-185738" fontAlgn="base">
              <a:lnSpc>
                <a:spcPct val="130000"/>
              </a:lnSpc>
              <a:spcBef>
                <a:spcPts val="900"/>
              </a:spcBef>
              <a:spcAft>
                <a:spcPct val="0"/>
              </a:spcAft>
              <a:buFontTx/>
              <a:buChar char="•"/>
              <a:tabLst>
                <a:tab pos="463550" algn="l"/>
              </a:tabLst>
            </a:pPr>
            <a:r>
              <a:rPr lang="en-US" sz="1600" dirty="0" smtClean="0">
                <a:latin typeface="Arial" panose="020B0604020202020204" pitchFamily="34" charset="0"/>
                <a:cs typeface="Arial" panose="020B0604020202020204" pitchFamily="34" charset="0"/>
              </a:rPr>
              <a:t>Cooperation </a:t>
            </a:r>
            <a:r>
              <a:rPr lang="en-US" sz="1600" dirty="0">
                <a:latin typeface="Arial" panose="020B0604020202020204" pitchFamily="34" charset="0"/>
                <a:cs typeface="Arial" panose="020B0604020202020204" pitchFamily="34" charset="0"/>
              </a:rPr>
              <a:t>with </a:t>
            </a:r>
            <a:r>
              <a:rPr lang="en-US" sz="1600" dirty="0" smtClean="0">
                <a:latin typeface="Arial" panose="020B0604020202020204" pitchFamily="34" charset="0"/>
                <a:cs typeface="Arial" panose="020B0604020202020204" pitchFamily="34" charset="0"/>
              </a:rPr>
              <a:t>University of Erlangen </a:t>
            </a:r>
            <a:r>
              <a:rPr lang="en-US" sz="1600" dirty="0">
                <a:latin typeface="Arial" panose="020B0604020202020204" pitchFamily="34" charset="0"/>
                <a:cs typeface="Arial" panose="020B0604020202020204" pitchFamily="34" charset="0"/>
              </a:rPr>
              <a:t>(since </a:t>
            </a:r>
            <a:r>
              <a:rPr lang="en-US" sz="1600" dirty="0" smtClean="0">
                <a:latin typeface="Arial" panose="020B0604020202020204" pitchFamily="34" charset="0"/>
                <a:cs typeface="Arial" panose="020B0604020202020204" pitchFamily="34" charset="0"/>
              </a:rPr>
              <a:t>2006, sensors) </a:t>
            </a:r>
            <a:r>
              <a:rPr lang="en-US" sz="1600" dirty="0">
                <a:latin typeface="Arial" panose="020B0604020202020204" pitchFamily="34" charset="0"/>
                <a:cs typeface="Arial" panose="020B0604020202020204" pitchFamily="34" charset="0"/>
              </a:rPr>
              <a:t>and </a:t>
            </a:r>
            <a:r>
              <a:rPr lang="en-US" sz="1600" dirty="0" smtClean="0">
                <a:latin typeface="Arial" panose="020B0604020202020204" pitchFamily="34" charset="0"/>
                <a:cs typeface="Arial" panose="020B0604020202020204" pitchFamily="34" charset="0"/>
              </a:rPr>
              <a:t>University of Mainz/HIM </a:t>
            </a:r>
            <a:r>
              <a:rPr lang="en-US" sz="1600" dirty="0">
                <a:latin typeface="Arial" panose="020B0604020202020204" pitchFamily="34" charset="0"/>
                <a:cs typeface="Arial" panose="020B0604020202020204" pitchFamily="34" charset="0"/>
              </a:rPr>
              <a:t>(since </a:t>
            </a:r>
            <a:r>
              <a:rPr lang="en-US" sz="1600" dirty="0" smtClean="0">
                <a:latin typeface="Arial" panose="020B0604020202020204" pitchFamily="34" charset="0"/>
                <a:cs typeface="Arial" panose="020B0604020202020204" pitchFamily="34" charset="0"/>
              </a:rPr>
              <a:t>2010, electronics)</a:t>
            </a:r>
          </a:p>
        </p:txBody>
      </p:sp>
      <p:pic>
        <p:nvPicPr>
          <p:cNvPr id="14" name="Picture 13"/>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l="18468" r="11504" b="1673"/>
          <a:stretch/>
        </p:blipFill>
        <p:spPr>
          <a:xfrm>
            <a:off x="4572000" y="1084192"/>
            <a:ext cx="4348490" cy="3191405"/>
          </a:xfrm>
          <a:prstGeom prst="rect">
            <a:avLst/>
          </a:prstGeom>
          <a:ln w="12700">
            <a:solidFill>
              <a:schemeClr val="bg2"/>
            </a:solidFill>
          </a:ln>
          <a:effectLst>
            <a:outerShdw blurRad="50800" dist="38100" dir="2700000" algn="tl" rotWithShape="0">
              <a:prstClr val="black">
                <a:alpha val="40000"/>
              </a:prstClr>
            </a:outerShdw>
          </a:effectLst>
        </p:spPr>
      </p:pic>
      <p:grpSp>
        <p:nvGrpSpPr>
          <p:cNvPr id="4" name="Gruppieren 3"/>
          <p:cNvGrpSpPr/>
          <p:nvPr/>
        </p:nvGrpSpPr>
        <p:grpSpPr>
          <a:xfrm>
            <a:off x="5731742" y="1218238"/>
            <a:ext cx="3304754" cy="3050521"/>
            <a:chOff x="5731742" y="1218238"/>
            <a:chExt cx="3304754" cy="3050521"/>
          </a:xfrm>
        </p:grpSpPr>
        <p:sp>
          <p:nvSpPr>
            <p:cNvPr id="15" name="Text Box 25"/>
            <p:cNvSpPr txBox="1">
              <a:spLocks noChangeArrowheads="1"/>
            </p:cNvSpPr>
            <p:nvPr/>
          </p:nvSpPr>
          <p:spPr bwMode="auto">
            <a:xfrm>
              <a:off x="7380312" y="3501008"/>
              <a:ext cx="1415772" cy="338554"/>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600" dirty="0">
                  <a:solidFill>
                    <a:srgbClr val="7030A0"/>
                  </a:solidFill>
                </a:rPr>
                <a:t>Radiator bars</a:t>
              </a:r>
              <a:endParaRPr lang="de-DE" sz="1600" dirty="0">
                <a:solidFill>
                  <a:srgbClr val="7030A0"/>
                </a:solidFill>
              </a:endParaRPr>
            </a:p>
          </p:txBody>
        </p:sp>
        <p:sp>
          <p:nvSpPr>
            <p:cNvPr id="18" name="Line 27"/>
            <p:cNvSpPr>
              <a:spLocks noChangeShapeType="1"/>
            </p:cNvSpPr>
            <p:nvPr/>
          </p:nvSpPr>
          <p:spPr bwMode="auto">
            <a:xfrm flipH="1">
              <a:off x="5936744" y="1556792"/>
              <a:ext cx="540224" cy="1040845"/>
            </a:xfrm>
            <a:prstGeom prst="line">
              <a:avLst/>
            </a:prstGeom>
            <a:noFill/>
            <a:ln w="25400">
              <a:solidFill>
                <a:srgbClr val="FF0000"/>
              </a:solidFill>
              <a:round/>
              <a:headEnd/>
              <a:tailEnd type="triangle" w="med" len="med"/>
            </a:ln>
          </p:spPr>
          <p:txBody>
            <a:bodyPr/>
            <a:lstStyle/>
            <a:p>
              <a:pPr algn="l"/>
              <a:endParaRPr lang="en-US" sz="2000">
                <a:solidFill>
                  <a:schemeClr val="accent4"/>
                </a:solidFill>
                <a:latin typeface="+mn-lt"/>
              </a:endParaRPr>
            </a:p>
          </p:txBody>
        </p:sp>
        <p:sp>
          <p:nvSpPr>
            <p:cNvPr id="19" name="Line 28"/>
            <p:cNvSpPr>
              <a:spLocks noChangeShapeType="1"/>
            </p:cNvSpPr>
            <p:nvPr/>
          </p:nvSpPr>
          <p:spPr bwMode="auto">
            <a:xfrm flipH="1" flipV="1">
              <a:off x="7023757" y="3356992"/>
              <a:ext cx="360362" cy="287337"/>
            </a:xfrm>
            <a:prstGeom prst="line">
              <a:avLst/>
            </a:prstGeom>
            <a:noFill/>
            <a:ln w="25400">
              <a:solidFill>
                <a:srgbClr val="FF0000"/>
              </a:solidFill>
              <a:round/>
              <a:headEnd/>
              <a:tailEnd type="triangle" w="med" len="me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US" sz="2000">
                <a:solidFill>
                  <a:schemeClr val="accent4"/>
                </a:solidFill>
              </a:endParaRPr>
            </a:p>
          </p:txBody>
        </p:sp>
        <p:sp>
          <p:nvSpPr>
            <p:cNvPr id="20" name="Text Box 29"/>
            <p:cNvSpPr txBox="1">
              <a:spLocks noChangeArrowheads="1"/>
            </p:cNvSpPr>
            <p:nvPr/>
          </p:nvSpPr>
          <p:spPr bwMode="auto">
            <a:xfrm>
              <a:off x="6615402" y="3930205"/>
              <a:ext cx="1608133" cy="338554"/>
            </a:xfrm>
            <a:prstGeom prst="rect">
              <a:avLst/>
            </a:prstGeom>
            <a:noFill/>
            <a:ln w="9525">
              <a:noFill/>
              <a:miter lim="800000"/>
              <a:headEnd/>
              <a:tailEnd/>
            </a:ln>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600" dirty="0">
                  <a:solidFill>
                    <a:srgbClr val="7030A0"/>
                  </a:solidFill>
                </a:rPr>
                <a:t>Focusing optics</a:t>
              </a:r>
              <a:endParaRPr lang="de-DE" sz="1600" dirty="0">
                <a:solidFill>
                  <a:srgbClr val="7030A0"/>
                </a:solidFill>
              </a:endParaRPr>
            </a:p>
          </p:txBody>
        </p:sp>
        <p:sp>
          <p:nvSpPr>
            <p:cNvPr id="21" name="Line 30"/>
            <p:cNvSpPr>
              <a:spLocks noChangeShapeType="1"/>
            </p:cNvSpPr>
            <p:nvPr/>
          </p:nvSpPr>
          <p:spPr bwMode="auto">
            <a:xfrm flipH="1" flipV="1">
              <a:off x="6255040" y="3787727"/>
              <a:ext cx="360362" cy="284956"/>
            </a:xfrm>
            <a:prstGeom prst="line">
              <a:avLst/>
            </a:prstGeom>
            <a:noFill/>
            <a:ln w="25400">
              <a:solidFill>
                <a:srgbClr val="FF0000"/>
              </a:solidFill>
              <a:round/>
              <a:headEnd/>
              <a:tailEnd type="triangle" w="med" len="med"/>
            </a:ln>
          </p:spPr>
          <p:txBody>
            <a:bodyPr/>
            <a:lstStyle/>
            <a:p>
              <a:pPr algn="l"/>
              <a:endParaRPr lang="en-US" sz="2000">
                <a:solidFill>
                  <a:schemeClr val="accent4"/>
                </a:solidFill>
                <a:latin typeface="+mn-lt"/>
              </a:endParaRPr>
            </a:p>
          </p:txBody>
        </p:sp>
        <p:sp>
          <p:nvSpPr>
            <p:cNvPr id="22" name="Line 27"/>
            <p:cNvSpPr>
              <a:spLocks noChangeShapeType="1"/>
            </p:cNvSpPr>
            <p:nvPr/>
          </p:nvSpPr>
          <p:spPr bwMode="auto">
            <a:xfrm flipH="1">
              <a:off x="5792731" y="1556793"/>
              <a:ext cx="504056" cy="464780"/>
            </a:xfrm>
            <a:prstGeom prst="line">
              <a:avLst/>
            </a:prstGeom>
            <a:noFill/>
            <a:ln w="25400">
              <a:solidFill>
                <a:srgbClr val="FF0000"/>
              </a:solidFill>
              <a:round/>
              <a:headEnd/>
              <a:tailEnd type="triangle" w="med" len="med"/>
            </a:ln>
          </p:spPr>
          <p:txBody>
            <a:bodyPr/>
            <a:lstStyle/>
            <a:p>
              <a:pPr algn="l"/>
              <a:endParaRPr lang="en-US" sz="2000">
                <a:solidFill>
                  <a:schemeClr val="accent4"/>
                </a:solidFill>
                <a:latin typeface="+mn-lt"/>
              </a:endParaRPr>
            </a:p>
          </p:txBody>
        </p:sp>
        <p:cxnSp>
          <p:nvCxnSpPr>
            <p:cNvPr id="23" name="Straight Arrow Connector 22"/>
            <p:cNvCxnSpPr/>
            <p:nvPr/>
          </p:nvCxnSpPr>
          <p:spPr>
            <a:xfrm flipV="1">
              <a:off x="5949886" y="1916832"/>
              <a:ext cx="2510546" cy="78909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4"/>
            <p:cNvSpPr txBox="1"/>
            <p:nvPr/>
          </p:nvSpPr>
          <p:spPr>
            <a:xfrm rot="20646873">
              <a:off x="6827592" y="1908643"/>
              <a:ext cx="721672" cy="307777"/>
            </a:xfrm>
            <a:prstGeom prst="rect">
              <a:avLst/>
            </a:prstGeom>
            <a:solidFill>
              <a:schemeClr val="bg1"/>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tx1">
                      <a:lumMod val="50000"/>
                      <a:lumOff val="50000"/>
                    </a:schemeClr>
                  </a:solidFill>
                </a:rPr>
                <a:t>240cm</a:t>
              </a:r>
              <a:endParaRPr lang="en-US" sz="1400" dirty="0">
                <a:solidFill>
                  <a:schemeClr val="tx1">
                    <a:lumMod val="50000"/>
                    <a:lumOff val="50000"/>
                  </a:schemeClr>
                </a:solidFill>
              </a:endParaRPr>
            </a:p>
          </p:txBody>
        </p:sp>
        <p:cxnSp>
          <p:nvCxnSpPr>
            <p:cNvPr id="25" name="Straight Arrow Connector 24"/>
            <p:cNvCxnSpPr/>
            <p:nvPr/>
          </p:nvCxnSpPr>
          <p:spPr>
            <a:xfrm flipV="1">
              <a:off x="8911211" y="1781290"/>
              <a:ext cx="0" cy="1322496"/>
            </a:xfrm>
            <a:prstGeom prst="straightConnector1">
              <a:avLst/>
            </a:prstGeom>
            <a:ln w="254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 Box 26"/>
            <p:cNvSpPr txBox="1">
              <a:spLocks noChangeArrowheads="1"/>
            </p:cNvSpPr>
            <p:nvPr/>
          </p:nvSpPr>
          <p:spPr bwMode="auto">
            <a:xfrm>
              <a:off x="5731742" y="1218238"/>
              <a:ext cx="3304754" cy="338554"/>
            </a:xfrm>
            <a:prstGeom prst="rect">
              <a:avLst/>
            </a:prstGeom>
            <a:noFill/>
            <a:ln w="9525">
              <a:noFill/>
              <a:miter lim="800000"/>
              <a:headEnd/>
              <a:tailEnd/>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600" dirty="0">
                  <a:solidFill>
                    <a:srgbClr val="FF0000"/>
                  </a:solidFill>
                </a:rPr>
                <a:t>Photon </a:t>
              </a:r>
              <a:r>
                <a:rPr lang="en-US" sz="1600" dirty="0" smtClean="0">
                  <a:solidFill>
                    <a:srgbClr val="FF0000"/>
                  </a:solidFill>
                </a:rPr>
                <a:t>detectors and </a:t>
              </a:r>
              <a:r>
                <a:rPr lang="en-US" sz="1600" dirty="0">
                  <a:solidFill>
                    <a:srgbClr val="FF0000"/>
                  </a:solidFill>
                </a:rPr>
                <a:t>electronics</a:t>
              </a:r>
              <a:endParaRPr lang="de-DE" sz="1600" dirty="0">
                <a:solidFill>
                  <a:srgbClr val="FF0000"/>
                </a:solidFill>
              </a:endParaRPr>
            </a:p>
          </p:txBody>
        </p:sp>
        <p:sp>
          <p:nvSpPr>
            <p:cNvPr id="26" name="TextBox 18"/>
            <p:cNvSpPr txBox="1"/>
            <p:nvPr/>
          </p:nvSpPr>
          <p:spPr>
            <a:xfrm>
              <a:off x="8355474" y="2231832"/>
              <a:ext cx="537006" cy="307777"/>
            </a:xfrm>
            <a:prstGeom prst="rect">
              <a:avLst/>
            </a:prstGeom>
            <a:solidFill>
              <a:schemeClr val="bg1"/>
            </a:solidFill>
          </p:spPr>
          <p:txBody>
            <a:bodyPr wrap="non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solidFill>
                    <a:schemeClr val="tx1">
                      <a:lumMod val="50000"/>
                      <a:lumOff val="50000"/>
                    </a:schemeClr>
                  </a:solidFill>
                </a:rPr>
                <a:t>100cm</a:t>
              </a:r>
              <a:endParaRPr lang="en-US" sz="1400" dirty="0">
                <a:solidFill>
                  <a:schemeClr val="tx1">
                    <a:lumMod val="50000"/>
                    <a:lumOff val="50000"/>
                  </a:schemeClr>
                </a:solidFill>
              </a:endParaRPr>
            </a:p>
          </p:txBody>
        </p:sp>
      </p:grpSp>
      <p:sp>
        <p:nvSpPr>
          <p:cNvPr id="2" name="Rectangle 1"/>
          <p:cNvSpPr/>
          <p:nvPr/>
        </p:nvSpPr>
        <p:spPr>
          <a:xfrm>
            <a:off x="487256" y="5805264"/>
            <a:ext cx="7829160" cy="821933"/>
          </a:xfrm>
          <a:prstGeom prst="rect">
            <a:avLst/>
          </a:prstGeom>
          <a:solidFill>
            <a:srgbClr val="FFCC99">
              <a:alpha val="86000"/>
            </a:srgbClr>
          </a:solidFill>
          <a:ln w="12700">
            <a:solidFill>
              <a:srgbClr val="FFC000"/>
            </a:solidFill>
          </a:ln>
          <a:effectLst>
            <a:outerShdw blurRad="50800" dist="38100" dir="2700000" algn="tl" rotWithShape="0">
              <a:prstClr val="black">
                <a:alpha val="40000"/>
              </a:prstClr>
            </a:outerShdw>
          </a:effectLst>
        </p:spPr>
        <p:txBody>
          <a:bodyPr wrap="square" tIns="90000" bIns="90000" anchor="ctr" anchorCtr="0">
            <a:spAutoFit/>
          </a:bodyPr>
          <a:lstStyle/>
          <a:p>
            <a:pPr marL="0" lvl="1" algn="ctr" fontAlgn="base">
              <a:lnSpc>
                <a:spcPct val="130000"/>
              </a:lnSpc>
              <a:spcBef>
                <a:spcPts val="900"/>
              </a:spcBef>
              <a:spcAft>
                <a:spcPct val="0"/>
              </a:spcAft>
              <a:tabLst>
                <a:tab pos="166688" algn="l"/>
                <a:tab pos="463550" algn="l"/>
                <a:tab pos="747713" algn="l"/>
              </a:tabLst>
            </a:pPr>
            <a:r>
              <a:rPr lang="en-US" sz="1600" b="1" dirty="0">
                <a:solidFill>
                  <a:srgbClr val="C00000"/>
                </a:solidFill>
              </a:rPr>
              <a:t>Current activity focus: </a:t>
            </a:r>
            <a:r>
              <a:rPr lang="en-US" sz="1600" b="1" dirty="0" smtClean="0">
                <a:solidFill>
                  <a:srgbClr val="C00000"/>
                </a:solidFill>
              </a:rPr>
              <a:t>Finalize </a:t>
            </a:r>
            <a:r>
              <a:rPr lang="en-US" sz="1600" b="1" dirty="0">
                <a:solidFill>
                  <a:srgbClr val="C00000"/>
                </a:solidFill>
              </a:rPr>
              <a:t>system design and </a:t>
            </a:r>
            <a:r>
              <a:rPr lang="en-US" sz="1600" b="1" dirty="0" smtClean="0">
                <a:solidFill>
                  <a:srgbClr val="C00000"/>
                </a:solidFill>
              </a:rPr>
              <a:t>prototyping,</a:t>
            </a:r>
            <a:br>
              <a:rPr lang="en-US" sz="1600" b="1" dirty="0" smtClean="0">
                <a:solidFill>
                  <a:srgbClr val="C00000"/>
                </a:solidFill>
              </a:rPr>
            </a:br>
            <a:r>
              <a:rPr lang="en-US" sz="1600" b="1" dirty="0" smtClean="0">
                <a:solidFill>
                  <a:srgbClr val="C00000"/>
                </a:solidFill>
              </a:rPr>
              <a:t>completed </a:t>
            </a:r>
            <a:r>
              <a:rPr lang="en-US" sz="1600" b="1" dirty="0">
                <a:solidFill>
                  <a:srgbClr val="C00000"/>
                </a:solidFill>
              </a:rPr>
              <a:t>TDR in </a:t>
            </a:r>
            <a:r>
              <a:rPr lang="en-US" sz="1600" b="1" dirty="0" smtClean="0">
                <a:solidFill>
                  <a:srgbClr val="C00000"/>
                </a:solidFill>
              </a:rPr>
              <a:t>2016</a:t>
            </a:r>
            <a:endParaRPr lang="en-US" sz="1600" b="1" dirty="0">
              <a:solidFill>
                <a:srgbClr val="C00000"/>
              </a:solidFill>
            </a:endParaRPr>
          </a:p>
        </p:txBody>
      </p:sp>
      <p:sp>
        <p:nvSpPr>
          <p:cNvPr id="27"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5" name="Foliennummernplatzhalter 4"/>
          <p:cNvSpPr>
            <a:spLocks noGrp="1"/>
          </p:cNvSpPr>
          <p:nvPr>
            <p:ph type="sldNum" sz="quarter" idx="10"/>
          </p:nvPr>
        </p:nvSpPr>
        <p:spPr/>
        <p:txBody>
          <a:bodyPr/>
          <a:lstStyle/>
          <a:p>
            <a:pPr>
              <a:defRPr/>
            </a:pPr>
            <a:fld id="{330A638D-497E-479B-8010-537CC0FF4503}" type="slidenum">
              <a:rPr lang="de-DE" altLang="de-DE" smtClean="0"/>
              <a:pPr>
                <a:defRPr/>
              </a:pPr>
              <a:t>70</a:t>
            </a:fld>
            <a:endParaRPr lang="de-DE" altLang="de-DE" dirty="0"/>
          </a:p>
        </p:txBody>
      </p:sp>
    </p:spTree>
    <p:extLst>
      <p:ext uri="{BB962C8B-B14F-4D97-AF65-F5344CB8AC3E}">
        <p14:creationId xmlns:p14="http://schemas.microsoft.com/office/powerpoint/2010/main" val="3354879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a:xfrm>
            <a:off x="-1" y="-99392"/>
            <a:ext cx="9144001" cy="807330"/>
          </a:xfrm>
        </p:spPr>
        <p:txBody>
          <a:bodyPr anchor="ctr"/>
          <a:lstStyle/>
          <a:p>
            <a:r>
              <a:rPr lang="en-US" sz="2800" b="1" dirty="0" smtClean="0">
                <a:latin typeface="Arial" panose="020B0604020202020204" pitchFamily="34" charset="0"/>
                <a:cs typeface="Arial" panose="020B0604020202020204" pitchFamily="34" charset="0"/>
              </a:rPr>
              <a:t>The PANDA Barrel DIRC</a:t>
            </a:r>
            <a:endParaRPr lang="en-US" sz="2800" b="1" dirty="0">
              <a:latin typeface="Arial" panose="020B0604020202020204" pitchFamily="34" charset="0"/>
              <a:cs typeface="Arial" panose="020B0604020202020204" pitchFamily="34" charset="0"/>
            </a:endParaRPr>
          </a:p>
        </p:txBody>
      </p:sp>
      <p:sp>
        <p:nvSpPr>
          <p:cNvPr id="12" name="Text Box 4"/>
          <p:cNvSpPr txBox="1">
            <a:spLocks noChangeArrowheads="1"/>
          </p:cNvSpPr>
          <p:nvPr/>
        </p:nvSpPr>
        <p:spPr bwMode="auto">
          <a:xfrm>
            <a:off x="107504" y="2754800"/>
            <a:ext cx="6480215" cy="3410504"/>
          </a:xfrm>
          <a:prstGeom prst="rect">
            <a:avLst/>
          </a:prstGeom>
          <a:solidFill>
            <a:srgbClr val="FFCC99">
              <a:alpha val="86000"/>
            </a:srgbClr>
          </a:solidFill>
          <a:ln w="12700">
            <a:solidFill>
              <a:srgbClr val="FFC000"/>
            </a:solidFill>
            <a:miter lim="800000"/>
            <a:headEnd/>
            <a:tailEnd/>
          </a:ln>
        </p:spPr>
        <p:txBody>
          <a:bodyPr wrap="square" lIns="180000" tIns="180000" rIns="180000" bIns="180000" anchor="ctr" anchorCtr="0">
            <a:spAutoFit/>
          </a:bodyPr>
          <a:lstStyle>
            <a:defPPr>
              <a:defRPr lang="de-DE"/>
            </a:defPPr>
            <a:lvl1pPr marL="0" algn="l" defTabSz="914400" eaLnBrk="1" latinLnBrk="0" hangingPunct="1">
              <a:defRPr sz="1800">
                <a:latin typeface="+mn-lt"/>
              </a:defRPr>
            </a:lvl1pPr>
            <a:lvl2pPr marL="287338" lvl="1" indent="-285750" algn="l" defTabSz="914400" eaLnBrk="1" latinLnBrk="0" hangingPunct="1">
              <a:lnSpc>
                <a:spcPct val="120000"/>
              </a:lnSpc>
              <a:spcBef>
                <a:spcPts val="900"/>
              </a:spcBef>
              <a:buFont typeface="Arial" panose="020B0604020202020204" pitchFamily="34" charset="0"/>
              <a:buChar char="•"/>
              <a:tabLst>
                <a:tab pos="57150" algn="l"/>
                <a:tab pos="339725" algn="l"/>
                <a:tab pos="744538" algn="l"/>
              </a:tabLst>
              <a:defRPr sz="1400" u="sng">
                <a:cs typeface="Arial" panose="020B0604020202020204" pitchFamily="34" charset="0"/>
              </a:defRPr>
            </a:lvl2pPr>
            <a:lvl3pPr algn="l" defTabSz="914400" eaLnBrk="1" latinLnBrk="0" hangingPunct="1">
              <a:defRPr sz="1800">
                <a:latin typeface="+mn-lt"/>
              </a:defRPr>
            </a:lvl3pPr>
            <a:lvl4pPr algn="l" defTabSz="914400" eaLnBrk="1" latinLnBrk="0" hangingPunct="1">
              <a:defRPr sz="1800">
                <a:latin typeface="+mn-lt"/>
              </a:defRPr>
            </a:lvl4pPr>
            <a:lvl5pPr algn="l"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174625" lvl="1" indent="-173038" algn="just"/>
            <a:r>
              <a:rPr lang="en-US" u="none" dirty="0"/>
              <a:t>Highly polished rectangular bars made from synthetic fused silica </a:t>
            </a:r>
            <a:br>
              <a:rPr lang="en-US" u="none" dirty="0"/>
            </a:br>
            <a:r>
              <a:rPr lang="en-US" u="none" dirty="0"/>
              <a:t>(“quartz”) produce Cherenkov light, guide photons to </a:t>
            </a:r>
            <a:r>
              <a:rPr lang="en-US" u="none" dirty="0" smtClean="0"/>
              <a:t>sensors.</a:t>
            </a:r>
            <a:r>
              <a:rPr lang="en-US" u="none" dirty="0"/>
              <a:t/>
            </a:r>
            <a:br>
              <a:rPr lang="en-US" u="none" dirty="0"/>
            </a:br>
            <a:r>
              <a:rPr lang="en-US" u="none" dirty="0"/>
              <a:t>Fabrication challenging, expensive, few vendors </a:t>
            </a:r>
            <a:r>
              <a:rPr lang="en-US" u="none" dirty="0" smtClean="0"/>
              <a:t>world-wide</a:t>
            </a:r>
            <a:endParaRPr lang="en-US" u="none" dirty="0"/>
          </a:p>
          <a:p>
            <a:pPr marL="174625" lvl="1" indent="-173038" algn="just"/>
            <a:r>
              <a:rPr lang="en-US" u="none" dirty="0"/>
              <a:t>Prototype program with industry partners in Europe, USA, Japan;</a:t>
            </a:r>
            <a:br>
              <a:rPr lang="en-US" u="none" dirty="0"/>
            </a:br>
            <a:r>
              <a:rPr lang="en-US" u="none" dirty="0"/>
              <a:t>~30 bars/plates produced by 6 companies using different </a:t>
            </a:r>
            <a:r>
              <a:rPr lang="en-US" u="none" dirty="0" smtClean="0"/>
              <a:t>techniques</a:t>
            </a:r>
            <a:endParaRPr lang="en-US" u="none" dirty="0"/>
          </a:p>
          <a:p>
            <a:pPr marL="174625" lvl="1" indent="-173038" algn="just"/>
            <a:r>
              <a:rPr lang="en-US" u="none" dirty="0"/>
              <a:t>Developed laser setup to measure bar </a:t>
            </a:r>
            <a:r>
              <a:rPr lang="en-US" u="none" dirty="0" smtClean="0"/>
              <a:t>properties</a:t>
            </a:r>
            <a:br>
              <a:rPr lang="en-US" u="none" dirty="0" smtClean="0"/>
            </a:br>
            <a:r>
              <a:rPr lang="en-US" u="none" dirty="0" smtClean="0"/>
              <a:t>(surface </a:t>
            </a:r>
            <a:r>
              <a:rPr lang="en-US" u="none" dirty="0"/>
              <a:t>polish, bar angles</a:t>
            </a:r>
            <a:r>
              <a:rPr lang="en-US" u="none" dirty="0" smtClean="0"/>
              <a:t>)</a:t>
            </a:r>
            <a:endParaRPr lang="en-US" u="none" dirty="0"/>
          </a:p>
          <a:p>
            <a:pPr marL="174625" lvl="1" indent="-173038" algn="just"/>
            <a:r>
              <a:rPr lang="en-US" u="none" dirty="0"/>
              <a:t>Perform quality assurance, pre-qualify vendors for tendering process.</a:t>
            </a:r>
          </a:p>
          <a:p>
            <a:pPr marL="174625" lvl="1" indent="-173038" algn="just"/>
            <a:r>
              <a:rPr lang="en-US" u="none" dirty="0"/>
              <a:t>New optical lab at GSI for quality assurance measurements close to </a:t>
            </a:r>
            <a:r>
              <a:rPr lang="en-US" u="none" dirty="0" smtClean="0"/>
              <a:t>completion</a:t>
            </a:r>
            <a:endParaRPr lang="en-US" u="none" dirty="0"/>
          </a:p>
        </p:txBody>
      </p:sp>
      <p:sp>
        <p:nvSpPr>
          <p:cNvPr id="13" name="Text Box 4"/>
          <p:cNvSpPr txBox="1">
            <a:spLocks noChangeArrowheads="1"/>
          </p:cNvSpPr>
          <p:nvPr/>
        </p:nvSpPr>
        <p:spPr bwMode="auto">
          <a:xfrm>
            <a:off x="107504" y="891707"/>
            <a:ext cx="6480214" cy="1513061"/>
          </a:xfrm>
          <a:prstGeom prst="rect">
            <a:avLst/>
          </a:prstGeom>
          <a:solidFill>
            <a:srgbClr val="FFCC99">
              <a:alpha val="86000"/>
            </a:srgbClr>
          </a:solidFill>
          <a:ln w="12700">
            <a:solidFill>
              <a:srgbClr val="FFC000"/>
            </a:solidFill>
            <a:miter lim="800000"/>
            <a:headEnd/>
            <a:tailEnd/>
          </a:ln>
        </p:spPr>
        <p:txBody>
          <a:bodyPr wrap="square" lIns="180000" tIns="180000" rIns="180000" bIns="18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4625" lvl="1" indent="-173038" algn="just">
              <a:lnSpc>
                <a:spcPct val="120000"/>
              </a:lnSpc>
              <a:spcBef>
                <a:spcPts val="900"/>
              </a:spcBef>
              <a:buFont typeface="Arial" panose="020B0604020202020204" pitchFamily="34" charset="0"/>
              <a:buChar char="•"/>
              <a:tabLst>
                <a:tab pos="57150" algn="l"/>
                <a:tab pos="339725" algn="l"/>
                <a:tab pos="744538" algn="l"/>
              </a:tabLst>
            </a:pPr>
            <a:r>
              <a:rPr lang="en-US" sz="1400" b="1" dirty="0" smtClean="0">
                <a:latin typeface="Arial" panose="020B0604020202020204" pitchFamily="34" charset="0"/>
                <a:cs typeface="Arial" panose="020B0604020202020204" pitchFamily="34" charset="0"/>
              </a:rPr>
              <a:t>Compact DIRC detector design</a:t>
            </a:r>
            <a:r>
              <a:rPr lang="en-US" sz="1400" dirty="0" smtClean="0">
                <a:latin typeface="Arial" panose="020B0604020202020204" pitchFamily="34" charset="0"/>
                <a:cs typeface="Arial" panose="020B0604020202020204" pitchFamily="34" charset="0"/>
              </a:rPr>
              <a:t>: Focusing optics and novel</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multi-anode photon sensors for efficient</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fast detection </a:t>
            </a:r>
            <a:r>
              <a:rPr lang="en-US" sz="1400" dirty="0">
                <a:latin typeface="Arial" panose="020B0604020202020204" pitchFamily="34" charset="0"/>
                <a:cs typeface="Arial" panose="020B0604020202020204" pitchFamily="34" charset="0"/>
              </a:rPr>
              <a:t>of single </a:t>
            </a:r>
            <a:r>
              <a:rPr lang="en-US" sz="1400" dirty="0" smtClean="0">
                <a:latin typeface="Arial" panose="020B0604020202020204" pitchFamily="34" charset="0"/>
                <a:cs typeface="Arial" panose="020B0604020202020204" pitchFamily="34" charset="0"/>
              </a:rPr>
              <a:t>photons</a:t>
            </a:r>
          </a:p>
          <a:p>
            <a:pPr marL="174625" lvl="1" indent="-173038" algn="just">
              <a:lnSpc>
                <a:spcPct val="120000"/>
              </a:lnSpc>
              <a:spcBef>
                <a:spcPts val="900"/>
              </a:spcBef>
              <a:buFont typeface="Arial" panose="020B0604020202020204" pitchFamily="34" charset="0"/>
              <a:buChar char="•"/>
              <a:tabLst>
                <a:tab pos="57150" algn="l"/>
                <a:tab pos="339725" algn="l"/>
                <a:tab pos="744538" algn="l"/>
              </a:tabLst>
            </a:pPr>
            <a:r>
              <a:rPr lang="en-US" sz="1400" dirty="0" smtClean="0">
                <a:latin typeface="Arial" panose="020B0604020202020204" pitchFamily="34" charset="0"/>
                <a:cs typeface="Arial" panose="020B0604020202020204" pitchFamily="34" charset="0"/>
              </a:rPr>
              <a:t>Sensor candidate for PANDA Barrel DIRC identified in 2013,</a:t>
            </a:r>
            <a:br>
              <a:rPr lang="en-US" sz="1400" dirty="0" smtClean="0">
                <a:latin typeface="Arial" panose="020B0604020202020204" pitchFamily="34" charset="0"/>
                <a:cs typeface="Arial" panose="020B0604020202020204" pitchFamily="34" charset="0"/>
              </a:rPr>
            </a:br>
            <a:r>
              <a:rPr lang="en-US" sz="1400" dirty="0" smtClean="0">
                <a:latin typeface="Arial" panose="020B0604020202020204" pitchFamily="34" charset="0"/>
                <a:cs typeface="Arial" panose="020B0604020202020204" pitchFamily="34" charset="0"/>
              </a:rPr>
              <a:t>evaluation of alternate vendor (avoid sole source situation) ongoing</a:t>
            </a:r>
          </a:p>
        </p:txBody>
      </p:sp>
      <p:grpSp>
        <p:nvGrpSpPr>
          <p:cNvPr id="7" name="Gruppieren 6"/>
          <p:cNvGrpSpPr/>
          <p:nvPr/>
        </p:nvGrpSpPr>
        <p:grpSpPr>
          <a:xfrm>
            <a:off x="6952135" y="3717032"/>
            <a:ext cx="1868337" cy="2376264"/>
            <a:chOff x="6952135" y="3717032"/>
            <a:chExt cx="1868337" cy="2376264"/>
          </a:xfrm>
        </p:grpSpPr>
        <p:grpSp>
          <p:nvGrpSpPr>
            <p:cNvPr id="3" name="Gruppieren 2"/>
            <p:cNvGrpSpPr/>
            <p:nvPr/>
          </p:nvGrpSpPr>
          <p:grpSpPr>
            <a:xfrm>
              <a:off x="6952135" y="3717032"/>
              <a:ext cx="1868337" cy="2376264"/>
              <a:chOff x="7554070" y="4424419"/>
              <a:chExt cx="1589931" cy="2118203"/>
            </a:xfrm>
          </p:grpSpPr>
          <p:pic>
            <p:nvPicPr>
              <p:cNvPr id="17" name="Picture 16"/>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Lst>
              </a:blip>
              <a:stretch>
                <a:fillRect/>
              </a:stretch>
            </p:blipFill>
            <p:spPr>
              <a:xfrm>
                <a:off x="7554071" y="5456170"/>
                <a:ext cx="1589930" cy="1086452"/>
              </a:xfrm>
              <a:prstGeom prst="rect">
                <a:avLst/>
              </a:prstGeom>
              <a:ln>
                <a:noFill/>
              </a:ln>
            </p:spPr>
          </p:pic>
          <p:pic>
            <p:nvPicPr>
              <p:cNvPr id="18" name="Picture 17"/>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554070" y="4424419"/>
                <a:ext cx="1589930" cy="1096504"/>
              </a:xfrm>
              <a:prstGeom prst="rect">
                <a:avLst/>
              </a:prstGeom>
              <a:ln>
                <a:solidFill>
                  <a:srgbClr val="8FBB77"/>
                </a:solidFill>
              </a:ln>
              <a:effectLst>
                <a:softEdge rad="112500"/>
              </a:effectLst>
            </p:spPr>
          </p:pic>
        </p:grpSp>
        <p:sp>
          <p:nvSpPr>
            <p:cNvPr id="19" name="TextBox 6"/>
            <p:cNvSpPr txBox="1"/>
            <p:nvPr/>
          </p:nvSpPr>
          <p:spPr>
            <a:xfrm>
              <a:off x="6952136" y="3717032"/>
              <a:ext cx="1868336" cy="276999"/>
            </a:xfrm>
            <a:prstGeom prst="rect">
              <a:avLst/>
            </a:prstGeom>
            <a:solidFill>
              <a:schemeClr val="bg1">
                <a:lumMod val="95000"/>
              </a:schemeClr>
            </a:solidFill>
            <a:effectLst>
              <a:softEdge rad="63500"/>
            </a:effec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smtClean="0">
                  <a:solidFill>
                    <a:srgbClr val="C00000"/>
                  </a:solidFill>
                </a:rPr>
                <a:t>DIRC bars in laser setup</a:t>
              </a:r>
              <a:endParaRPr lang="en-US" sz="1200" dirty="0">
                <a:solidFill>
                  <a:srgbClr val="C00000"/>
                </a:solidFill>
              </a:endParaRPr>
            </a:p>
          </p:txBody>
        </p:sp>
      </p:grpSp>
      <p:pic>
        <p:nvPicPr>
          <p:cNvPr id="22" name="Picture 2"/>
          <p:cNvPicPr>
            <a:picLocks noChangeAspect="1" noChangeArrowheads="1"/>
          </p:cNvPicPr>
          <p:nvPr/>
        </p:nvPicPr>
        <p:blipFill>
          <a:blip r:embed="rId6" cstate="screen">
            <a:extLst>
              <a:ext uri="{BEBA8EAE-BF5A-486C-A8C5-ECC9F3942E4B}">
                <a14:imgProps xmlns:a14="http://schemas.microsoft.com/office/drawing/2010/main">
                  <a14:imgLayer r:embed="rId7">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733420" y="908720"/>
            <a:ext cx="2231068" cy="2584812"/>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sp>
        <p:nvSpPr>
          <p:cNvPr id="23" name="TextBox 6"/>
          <p:cNvSpPr txBox="1"/>
          <p:nvPr/>
        </p:nvSpPr>
        <p:spPr>
          <a:xfrm>
            <a:off x="6732240" y="980728"/>
            <a:ext cx="2146742" cy="276999"/>
          </a:xfrm>
          <a:prstGeom prst="rect">
            <a:avLst/>
          </a:prstGeom>
          <a:solidFill>
            <a:schemeClr val="bg1">
              <a:lumMod val="95000"/>
            </a:schemeClr>
          </a:solidFill>
          <a:effectLst>
            <a:softEdge rad="63500"/>
          </a:effec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smtClean="0">
                <a:solidFill>
                  <a:srgbClr val="C00000"/>
                </a:solidFill>
                <a:cs typeface="Arial" panose="020B0604020202020204" pitchFamily="34" charset="0"/>
              </a:rPr>
              <a:t>PANDA DIRC prototype bars</a:t>
            </a:r>
            <a:endParaRPr lang="en-US" sz="1200" dirty="0">
              <a:solidFill>
                <a:srgbClr val="C00000"/>
              </a:solidFill>
              <a:cs typeface="Arial" panose="020B0604020202020204" pitchFamily="34" charset="0"/>
            </a:endParaRPr>
          </a:p>
        </p:txBody>
      </p:sp>
      <p:sp>
        <p:nvSpPr>
          <p:cNvPr id="15"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4" name="Foliennummernplatzhalter 3"/>
          <p:cNvSpPr>
            <a:spLocks noGrp="1"/>
          </p:cNvSpPr>
          <p:nvPr>
            <p:ph type="sldNum" sz="quarter" idx="10"/>
          </p:nvPr>
        </p:nvSpPr>
        <p:spPr/>
        <p:txBody>
          <a:bodyPr/>
          <a:lstStyle/>
          <a:p>
            <a:pPr>
              <a:defRPr/>
            </a:pPr>
            <a:fld id="{330A638D-497E-479B-8010-537CC0FF4503}" type="slidenum">
              <a:rPr lang="de-DE" altLang="de-DE" smtClean="0"/>
              <a:pPr>
                <a:defRPr/>
              </a:pPr>
              <a:t>71</a:t>
            </a:fld>
            <a:endParaRPr lang="de-DE" altLang="de-DE"/>
          </a:p>
        </p:txBody>
      </p:sp>
      <p:sp>
        <p:nvSpPr>
          <p:cNvPr id="5" name="Rechteck 4"/>
          <p:cNvSpPr/>
          <p:nvPr/>
        </p:nvSpPr>
        <p:spPr>
          <a:xfrm>
            <a:off x="6733420" y="3645024"/>
            <a:ext cx="2231067" cy="2520280"/>
          </a:xfrm>
          <a:prstGeom prst="rect">
            <a:avLst/>
          </a:prstGeom>
          <a:no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de-DE"/>
          </a:p>
        </p:txBody>
      </p:sp>
    </p:spTree>
    <p:extLst>
      <p:ext uri="{BB962C8B-B14F-4D97-AF65-F5344CB8AC3E}">
        <p14:creationId xmlns:p14="http://schemas.microsoft.com/office/powerpoint/2010/main" val="34775976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a:xfrm>
            <a:off x="6840" y="29382"/>
            <a:ext cx="9137160" cy="519298"/>
          </a:xfrm>
        </p:spPr>
        <p:txBody>
          <a:bodyPr/>
          <a:lstStyle/>
          <a:p>
            <a:r>
              <a:rPr lang="en-US" sz="2800" b="1" dirty="0" smtClean="0">
                <a:latin typeface="Arial" panose="020B0604020202020204" pitchFamily="34" charset="0"/>
                <a:cs typeface="Arial" panose="020B0604020202020204" pitchFamily="34" charset="0"/>
              </a:rPr>
              <a:t>The PANDA Barrel DIRC</a:t>
            </a:r>
            <a:endParaRPr lang="en-US" sz="2800" b="1" dirty="0">
              <a:latin typeface="Arial" panose="020B0604020202020204" pitchFamily="34" charset="0"/>
              <a:cs typeface="Arial" panose="020B0604020202020204" pitchFamily="34" charset="0"/>
            </a:endParaRPr>
          </a:p>
        </p:txBody>
      </p:sp>
      <p:grpSp>
        <p:nvGrpSpPr>
          <p:cNvPr id="4" name="Gruppieren 3"/>
          <p:cNvGrpSpPr/>
          <p:nvPr/>
        </p:nvGrpSpPr>
        <p:grpSpPr>
          <a:xfrm>
            <a:off x="5580112" y="1375615"/>
            <a:ext cx="3488455" cy="2197401"/>
            <a:chOff x="5572458" y="1391918"/>
            <a:chExt cx="3586419" cy="2197401"/>
          </a:xfrm>
        </p:grpSpPr>
        <p:pic>
          <p:nvPicPr>
            <p:cNvPr id="27" name="Picture 2"/>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 contrast="20000"/>
                      </a14:imgEffect>
                    </a14:imgLayer>
                  </a14:imgProps>
                </a:ext>
                <a:ext uri="{28A0092B-C50C-407E-A947-70E740481C1C}">
                  <a14:useLocalDpi xmlns:a14="http://schemas.microsoft.com/office/drawing/2010/main"/>
                </a:ext>
              </a:extLst>
            </a:blip>
            <a:srcRect/>
            <a:stretch/>
          </p:blipFill>
          <p:spPr bwMode="auto">
            <a:xfrm>
              <a:off x="5623574" y="1394759"/>
              <a:ext cx="3535303" cy="219456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00B8FF"/>
                  </a:solidFill>
                </a14:hiddenFill>
              </a:ext>
            </a:extLst>
          </p:spPr>
        </p:pic>
        <p:sp>
          <p:nvSpPr>
            <p:cNvPr id="28" name="TextBox 6"/>
            <p:cNvSpPr txBox="1"/>
            <p:nvPr/>
          </p:nvSpPr>
          <p:spPr>
            <a:xfrm>
              <a:off x="5572458" y="1391918"/>
              <a:ext cx="3586419" cy="397201"/>
            </a:xfrm>
            <a:prstGeom prst="rect">
              <a:avLst/>
            </a:prstGeom>
            <a:solidFill>
              <a:schemeClr val="bg1">
                <a:lumMod val="95000"/>
              </a:schemeClr>
            </a:solidFill>
            <a:ln w="12700">
              <a:solidFill>
                <a:schemeClr val="bg2"/>
              </a:solidFill>
            </a:ln>
            <a:effectLst>
              <a:softEdge rad="63500"/>
            </a:effectLst>
          </p:spPr>
          <p:txBody>
            <a:bodyPr wrap="squar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solidFill>
                    <a:srgbClr val="C00000"/>
                  </a:solidFill>
                  <a:cs typeface="Arial" panose="020B0604020202020204" pitchFamily="34" charset="0"/>
                </a:rPr>
                <a:t>   Electronics     Optics (prism, lens, plate)</a:t>
              </a:r>
              <a:endParaRPr lang="en-US" sz="1400" dirty="0">
                <a:solidFill>
                  <a:srgbClr val="C00000"/>
                </a:solidFill>
                <a:cs typeface="Arial" panose="020B0604020202020204" pitchFamily="34" charset="0"/>
              </a:endParaRPr>
            </a:p>
          </p:txBody>
        </p:sp>
      </p:grpSp>
      <p:grpSp>
        <p:nvGrpSpPr>
          <p:cNvPr id="6" name="Gruppieren 5"/>
          <p:cNvGrpSpPr/>
          <p:nvPr/>
        </p:nvGrpSpPr>
        <p:grpSpPr>
          <a:xfrm>
            <a:off x="107504" y="2459883"/>
            <a:ext cx="3545506" cy="3116062"/>
            <a:chOff x="6840" y="2977234"/>
            <a:chExt cx="3545506" cy="3116062"/>
          </a:xfrm>
        </p:grpSpPr>
        <p:pic>
          <p:nvPicPr>
            <p:cNvPr id="26" name="Picture 25" descr="2014-07-18 14.28.10.jpg"/>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840" y="3010247"/>
              <a:ext cx="3545506" cy="3083049"/>
            </a:xfrm>
            <a:prstGeom prst="rect">
              <a:avLst/>
            </a:prstGeom>
            <a:ln w="12700">
              <a:solidFill>
                <a:schemeClr val="bg2"/>
              </a:solidFill>
            </a:ln>
          </p:spPr>
        </p:pic>
        <p:sp>
          <p:nvSpPr>
            <p:cNvPr id="29" name="TextBox 6"/>
            <p:cNvSpPr txBox="1"/>
            <p:nvPr/>
          </p:nvSpPr>
          <p:spPr>
            <a:xfrm>
              <a:off x="53735" y="2977234"/>
              <a:ext cx="3468963" cy="397201"/>
            </a:xfrm>
            <a:prstGeom prst="rect">
              <a:avLst/>
            </a:prstGeom>
            <a:solidFill>
              <a:schemeClr val="bg1">
                <a:lumMod val="95000"/>
              </a:schemeClr>
            </a:solidFill>
            <a:ln w="12700">
              <a:solidFill>
                <a:schemeClr val="bg2"/>
              </a:solidFill>
            </a:ln>
            <a:effectLst>
              <a:softEdge rad="63500"/>
            </a:effectLst>
          </p:spPr>
          <p:txBody>
            <a:bodyPr wrap="non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solidFill>
                    <a:srgbClr val="C00000"/>
                  </a:solidFill>
                  <a:cs typeface="Arial" panose="020B0604020202020204" pitchFamily="34" charset="0"/>
                </a:rPr>
                <a:t>New prototype in front of ALADIN magnet</a:t>
              </a:r>
              <a:endParaRPr lang="en-US" sz="1400" dirty="0">
                <a:solidFill>
                  <a:srgbClr val="C00000"/>
                </a:solidFill>
                <a:cs typeface="Arial" panose="020B0604020202020204" pitchFamily="34" charset="0"/>
              </a:endParaRPr>
            </a:p>
          </p:txBody>
        </p:sp>
      </p:grpSp>
      <p:sp>
        <p:nvSpPr>
          <p:cNvPr id="2" name="Rectangle 1"/>
          <p:cNvSpPr/>
          <p:nvPr/>
        </p:nvSpPr>
        <p:spPr>
          <a:xfrm>
            <a:off x="351550" y="6361583"/>
            <a:ext cx="5588602" cy="307777"/>
          </a:xfrm>
          <a:prstGeom prst="rect">
            <a:avLst/>
          </a:prstGeom>
        </p:spPr>
        <p:txBody>
          <a:bodyPr wrap="square">
            <a:spAutoFit/>
          </a:bodyPr>
          <a:lstStyle/>
          <a:p>
            <a:pPr algn="l"/>
            <a:r>
              <a:rPr lang="en-US" altLang="en-US" sz="1400" dirty="0">
                <a:latin typeface="Arial" panose="020B0604020202020204" pitchFamily="34" charset="0"/>
                <a:cs typeface="Arial" panose="020B0604020202020204" pitchFamily="34" charset="0"/>
              </a:rPr>
              <a:t>(</a:t>
            </a:r>
            <a:r>
              <a:rPr lang="en-US" altLang="en-US" sz="1400" dirty="0" smtClean="0">
                <a:latin typeface="Arial" panose="020B0604020202020204" pitchFamily="34" charset="0"/>
                <a:cs typeface="Arial" panose="020B0604020202020204" pitchFamily="34" charset="0"/>
              </a:rPr>
              <a:t>1) </a:t>
            </a:r>
            <a:r>
              <a:rPr lang="en-US" sz="1400" dirty="0" smtClean="0">
                <a:latin typeface="Arial" panose="020B0604020202020204" pitchFamily="34" charset="0"/>
                <a:cs typeface="Arial" panose="020B0604020202020204" pitchFamily="34" charset="0"/>
              </a:rPr>
              <a:t>http</a:t>
            </a:r>
            <a:r>
              <a:rPr lang="en-US" sz="14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blogs.helmholtz.de/beamon/2014/09/ultraglatt-und-ultradurchsichtig</a:t>
            </a:r>
            <a:r>
              <a:rPr lang="en-US" sz="1400" dirty="0">
                <a:latin typeface="Arial" panose="020B0604020202020204" pitchFamily="34" charset="0"/>
                <a:cs typeface="Arial" panose="020B0604020202020204" pitchFamily="34" charset="0"/>
              </a:rPr>
              <a:t>/</a:t>
            </a:r>
          </a:p>
        </p:txBody>
      </p:sp>
      <p:grpSp>
        <p:nvGrpSpPr>
          <p:cNvPr id="5" name="Gruppieren 4"/>
          <p:cNvGrpSpPr/>
          <p:nvPr/>
        </p:nvGrpSpPr>
        <p:grpSpPr>
          <a:xfrm>
            <a:off x="3779912" y="3717032"/>
            <a:ext cx="3214038" cy="2468272"/>
            <a:chOff x="3876677" y="3777148"/>
            <a:chExt cx="3214038" cy="2468272"/>
          </a:xfrm>
        </p:grpSpPr>
        <p:pic>
          <p:nvPicPr>
            <p:cNvPr id="3076" name="Picture 4" descr="http://blogs.helmholtz.de/beamon/wp-content/uploads/sites/14/2014/09/P1120048.jpg"/>
            <p:cNvPicPr>
              <a:picLocks noChangeAspect="1" noChangeArrowheads="1"/>
            </p:cNvPicPr>
            <p:nvPr/>
          </p:nvPicPr>
          <p:blipFill>
            <a:blip r:embed="rId6" cstate="screen">
              <a:extLst>
                <a:ext uri="{BEBA8EAE-BF5A-486C-A8C5-ECC9F3942E4B}">
                  <a14:imgProps xmlns:a14="http://schemas.microsoft.com/office/drawing/2010/main">
                    <a14:imgLayer r:embed="rId7">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876677" y="3783604"/>
              <a:ext cx="3214038" cy="2461816"/>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sp>
          <p:nvSpPr>
            <p:cNvPr id="32" name="TextBox 6"/>
            <p:cNvSpPr txBox="1"/>
            <p:nvPr/>
          </p:nvSpPr>
          <p:spPr>
            <a:xfrm>
              <a:off x="3959881" y="3777148"/>
              <a:ext cx="3047629" cy="397201"/>
            </a:xfrm>
            <a:prstGeom prst="rect">
              <a:avLst/>
            </a:prstGeom>
            <a:solidFill>
              <a:schemeClr val="bg1">
                <a:lumMod val="95000"/>
              </a:schemeClr>
            </a:solidFill>
            <a:ln w="12700">
              <a:solidFill>
                <a:schemeClr val="bg2"/>
              </a:solidFill>
            </a:ln>
            <a:effectLst>
              <a:softEdge rad="63500"/>
            </a:effectLst>
          </p:spPr>
          <p:txBody>
            <a:bodyPr wrap="non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solidFill>
                    <a:srgbClr val="C00000"/>
                  </a:solidFill>
                  <a:cs typeface="Arial" panose="020B0604020202020204" pitchFamily="34" charset="0"/>
                </a:rPr>
                <a:t>DIRC team during 2014 test beam</a:t>
              </a:r>
              <a:r>
                <a:rPr lang="en-US" sz="1400" baseline="30000" dirty="0" smtClean="0">
                  <a:solidFill>
                    <a:srgbClr val="C00000"/>
                  </a:solidFill>
                  <a:cs typeface="Arial" panose="020B0604020202020204" pitchFamily="34" charset="0"/>
                </a:rPr>
                <a:t>(1)</a:t>
              </a:r>
              <a:endParaRPr lang="en-US" sz="1400" baseline="30000" dirty="0">
                <a:solidFill>
                  <a:srgbClr val="C00000"/>
                </a:solidFill>
                <a:cs typeface="Arial" panose="020B0604020202020204" pitchFamily="34" charset="0"/>
              </a:endParaRPr>
            </a:p>
          </p:txBody>
        </p:sp>
      </p:grpSp>
      <p:sp>
        <p:nvSpPr>
          <p:cNvPr id="12" name="Text Box 4"/>
          <p:cNvSpPr txBox="1">
            <a:spLocks noChangeArrowheads="1"/>
          </p:cNvSpPr>
          <p:nvPr/>
        </p:nvSpPr>
        <p:spPr bwMode="auto">
          <a:xfrm>
            <a:off x="108000" y="836712"/>
            <a:ext cx="5472000" cy="1479036"/>
          </a:xfrm>
          <a:prstGeom prst="rect">
            <a:avLst/>
          </a:prstGeom>
          <a:solidFill>
            <a:srgbClr val="8FBB77">
              <a:alpha val="26000"/>
            </a:srgbClr>
          </a:solidFill>
          <a:ln w="12700">
            <a:solidFill>
              <a:srgbClr val="8FBB77"/>
            </a:solidFill>
            <a:miter lim="800000"/>
            <a:headEnd/>
            <a:tailEnd/>
          </a:ln>
        </p:spPr>
        <p:txBody>
          <a:bodyPr wrap="squar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7338" lvl="1" indent="-285750">
              <a:lnSpc>
                <a:spcPct val="120000"/>
              </a:lnSpc>
              <a:spcBef>
                <a:spcPts val="900"/>
              </a:spcBef>
              <a:buFont typeface="Arial" panose="020B0604020202020204" pitchFamily="34" charset="0"/>
              <a:buChar char="•"/>
              <a:tabLst>
                <a:tab pos="57150" algn="l"/>
                <a:tab pos="339725" algn="l"/>
                <a:tab pos="744538" algn="l"/>
              </a:tabLst>
            </a:pPr>
            <a:r>
              <a:rPr lang="en-US" sz="1600" dirty="0" smtClean="0">
                <a:latin typeface="Arial" panose="020B0604020202020204" pitchFamily="34" charset="0"/>
                <a:cs typeface="Arial" panose="020B0604020202020204" pitchFamily="34" charset="0"/>
              </a:rPr>
              <a:t>Progression </a:t>
            </a:r>
            <a:r>
              <a:rPr lang="en-US" sz="1600" dirty="0">
                <a:latin typeface="Arial" panose="020B0604020202020204" pitchFamily="34" charset="0"/>
                <a:cs typeface="Arial" panose="020B0604020202020204" pitchFamily="34" charset="0"/>
              </a:rPr>
              <a:t>of increasingly complex system </a:t>
            </a:r>
            <a:r>
              <a:rPr lang="en-US" sz="1600" dirty="0" smtClean="0">
                <a:latin typeface="Arial" panose="020B0604020202020204" pitchFamily="34" charset="0"/>
                <a:cs typeface="Arial" panose="020B0604020202020204" pitchFamily="34" charset="0"/>
              </a:rPr>
              <a:t>prototypes</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 validate </a:t>
            </a:r>
            <a:r>
              <a:rPr lang="en-US" sz="1600" dirty="0">
                <a:latin typeface="Arial" panose="020B0604020202020204" pitchFamily="34" charset="0"/>
                <a:cs typeface="Arial" panose="020B0604020202020204" pitchFamily="34" charset="0"/>
              </a:rPr>
              <a:t>technology and design choices </a:t>
            </a:r>
            <a:r>
              <a:rPr lang="en-US" sz="1600" dirty="0" smtClean="0">
                <a:latin typeface="Arial" panose="020B0604020202020204" pitchFamily="34" charset="0"/>
                <a:cs typeface="Arial" panose="020B0604020202020204" pitchFamily="34" charset="0"/>
              </a:rPr>
              <a:t>in particle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beams at GSI and at CERN</a:t>
            </a:r>
          </a:p>
          <a:p>
            <a:pPr marL="287338" lvl="1" indent="-285750">
              <a:lnSpc>
                <a:spcPct val="120000"/>
              </a:lnSpc>
              <a:spcBef>
                <a:spcPts val="900"/>
              </a:spcBef>
              <a:buFont typeface="Arial" panose="020B0604020202020204" pitchFamily="34" charset="0"/>
              <a:buChar char="•"/>
              <a:tabLst>
                <a:tab pos="57150" algn="l"/>
                <a:tab pos="339725" algn="l"/>
                <a:tab pos="744538" algn="l"/>
              </a:tabLst>
            </a:pPr>
            <a:r>
              <a:rPr lang="en-US" sz="1600" dirty="0" smtClean="0">
                <a:latin typeface="Arial" panose="020B0604020202020204" pitchFamily="34" charset="0"/>
                <a:cs typeface="Arial" panose="020B0604020202020204" pitchFamily="34" charset="0"/>
              </a:rPr>
              <a:t>New prototype built and tested in 2014</a:t>
            </a:r>
          </a:p>
        </p:txBody>
      </p:sp>
      <p:sp>
        <p:nvSpPr>
          <p:cNvPr id="13"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7" name="Foliennummernplatzhalter 6"/>
          <p:cNvSpPr>
            <a:spLocks noGrp="1"/>
          </p:cNvSpPr>
          <p:nvPr>
            <p:ph type="sldNum" sz="quarter" idx="10"/>
          </p:nvPr>
        </p:nvSpPr>
        <p:spPr/>
        <p:txBody>
          <a:bodyPr/>
          <a:lstStyle/>
          <a:p>
            <a:pPr>
              <a:defRPr/>
            </a:pPr>
            <a:fld id="{330A638D-497E-479B-8010-537CC0FF4503}" type="slidenum">
              <a:rPr lang="de-DE" altLang="de-DE" smtClean="0"/>
              <a:pPr>
                <a:defRPr/>
              </a:pPr>
              <a:t>72</a:t>
            </a:fld>
            <a:endParaRPr lang="de-DE" altLang="de-DE"/>
          </a:p>
        </p:txBody>
      </p:sp>
    </p:spTree>
    <p:extLst>
      <p:ext uri="{BB962C8B-B14F-4D97-AF65-F5344CB8AC3E}">
        <p14:creationId xmlns:p14="http://schemas.microsoft.com/office/powerpoint/2010/main" val="361373274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
          <p:cNvSpPr txBox="1">
            <a:spLocks noChangeArrowheads="1"/>
          </p:cNvSpPr>
          <p:nvPr/>
        </p:nvSpPr>
        <p:spPr bwMode="auto">
          <a:xfrm>
            <a:off x="58552" y="1412776"/>
            <a:ext cx="5981299" cy="1428253"/>
          </a:xfrm>
          <a:prstGeom prst="rect">
            <a:avLst/>
          </a:prstGeom>
          <a:solidFill>
            <a:srgbClr val="8FBB77">
              <a:alpha val="26000"/>
            </a:srgbClr>
          </a:solidFill>
          <a:ln w="12700">
            <a:solidFill>
              <a:srgbClr val="8FBB77"/>
            </a:solidFill>
            <a:miter lim="800000"/>
            <a:headEnd/>
            <a:tailEnd/>
          </a:ln>
        </p:spPr>
        <p:txBody>
          <a:bodyPr wrap="squar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588" lvl="1">
              <a:spcBef>
                <a:spcPts val="900"/>
              </a:spcBef>
              <a:tabLst>
                <a:tab pos="57150" algn="l"/>
                <a:tab pos="339725" algn="l"/>
                <a:tab pos="744538" algn="l"/>
              </a:tabLst>
              <a:defRPr/>
            </a:pPr>
            <a:r>
              <a:rPr lang="en-US" sz="1600" b="1" dirty="0" smtClean="0">
                <a:latin typeface="Arial" panose="020B0604020202020204" pitchFamily="34" charset="0"/>
                <a:cs typeface="Arial" panose="020B0604020202020204" pitchFamily="34" charset="0"/>
              </a:rPr>
              <a:t>Primary goals</a:t>
            </a:r>
            <a:r>
              <a:rPr lang="en-US" dirty="0" smtClean="0">
                <a:cs typeface="Arial" panose="020B0604020202020204" pitchFamily="34" charset="0"/>
              </a:rPr>
              <a:t>:</a:t>
            </a:r>
          </a:p>
          <a:p>
            <a:pPr marL="173038" lvl="1" indent="-171450">
              <a:spcBef>
                <a:spcPts val="900"/>
              </a:spcBef>
              <a:buFont typeface="Arial" panose="020B0604020202020204" pitchFamily="34" charset="0"/>
              <a:buChar char="•"/>
              <a:tabLst>
                <a:tab pos="57150" algn="l"/>
                <a:tab pos="339725" algn="l"/>
                <a:tab pos="744538" algn="l"/>
              </a:tabLst>
              <a:defRPr/>
            </a:pPr>
            <a:r>
              <a:rPr lang="en-US" sz="1600" dirty="0" smtClean="0">
                <a:cs typeface="Arial" panose="020B0604020202020204" pitchFamily="34" charset="0"/>
              </a:rPr>
              <a:t>Test and validate potential cost-saving design improvements</a:t>
            </a:r>
            <a:br>
              <a:rPr lang="en-US" sz="1600" dirty="0" smtClean="0">
                <a:cs typeface="Arial" panose="020B0604020202020204" pitchFamily="34" charset="0"/>
              </a:rPr>
            </a:br>
            <a:r>
              <a:rPr lang="en-US" sz="1600" dirty="0" smtClean="0">
                <a:cs typeface="Arial" panose="020B0604020202020204" pitchFamily="34" charset="0"/>
              </a:rPr>
              <a:t>for optics (solid fused silica prism and wide fused silica plate)</a:t>
            </a:r>
            <a:endParaRPr lang="en-US" sz="1600" dirty="0">
              <a:cs typeface="Arial" panose="020B0604020202020204" pitchFamily="34" charset="0"/>
            </a:endParaRPr>
          </a:p>
          <a:p>
            <a:pPr marL="173038" lvl="1" indent="-171450">
              <a:spcBef>
                <a:spcPts val="900"/>
              </a:spcBef>
              <a:buFont typeface="Arial" panose="020B0604020202020204" pitchFamily="34" charset="0"/>
              <a:buChar char="•"/>
              <a:tabLst>
                <a:tab pos="57150" algn="l"/>
                <a:tab pos="339725" algn="l"/>
                <a:tab pos="744538" algn="l"/>
              </a:tabLst>
              <a:defRPr/>
            </a:pPr>
            <a:r>
              <a:rPr lang="en-US" sz="1600" dirty="0" smtClean="0">
                <a:cs typeface="Arial" panose="020B0604020202020204" pitchFamily="34" charset="0"/>
              </a:rPr>
              <a:t>Test new compact readout electronics (PADIWA/TRB3)</a:t>
            </a:r>
            <a:endParaRPr lang="en-US" sz="1600" dirty="0">
              <a:cs typeface="Arial" panose="020B0604020202020204" pitchFamily="34" charset="0"/>
            </a:endParaRPr>
          </a:p>
        </p:txBody>
      </p:sp>
      <p:sp>
        <p:nvSpPr>
          <p:cNvPr id="11" name="Titel 1"/>
          <p:cNvSpPr txBox="1">
            <a:spLocks/>
          </p:cNvSpPr>
          <p:nvPr/>
        </p:nvSpPr>
        <p:spPr>
          <a:xfrm>
            <a:off x="58553" y="850231"/>
            <a:ext cx="5981299" cy="490537"/>
          </a:xfrm>
          <a:prstGeom prst="rect">
            <a:avLst/>
          </a:prstGeom>
          <a:solidFill>
            <a:srgbClr val="FFCC99">
              <a:alpha val="86000"/>
            </a:srgbClr>
          </a:solidFill>
          <a:ln w="12700">
            <a:solidFill>
              <a:srgbClr val="FFC000"/>
            </a:solidFill>
          </a:ln>
        </p:spPr>
        <p:txBody>
          <a:bodyPr tIns="90000" bIns="9000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a:lstStyle>
          <a:p>
            <a:pPr algn="l">
              <a:defRPr/>
            </a:pPr>
            <a:r>
              <a:rPr lang="en-US" sz="1800" b="1" kern="0" dirty="0" smtClean="0">
                <a:solidFill>
                  <a:schemeClr val="tx1"/>
                </a:solidFill>
                <a:latin typeface="Arial" panose="020B0604020202020204" pitchFamily="34" charset="0"/>
                <a:cs typeface="Arial" panose="020B0604020202020204" pitchFamily="34" charset="0"/>
              </a:rPr>
              <a:t>Two beam times at GSI in 2014 (July, Aug. / Sep.)</a:t>
            </a:r>
          </a:p>
        </p:txBody>
      </p:sp>
      <p:sp>
        <p:nvSpPr>
          <p:cNvPr id="12" name="Rechteck 2"/>
          <p:cNvSpPr>
            <a:spLocks noChangeArrowheads="1"/>
          </p:cNvSpPr>
          <p:nvPr/>
        </p:nvSpPr>
        <p:spPr bwMode="auto">
          <a:xfrm>
            <a:off x="6156176" y="4671316"/>
            <a:ext cx="2829921" cy="741911"/>
          </a:xfrm>
          <a:prstGeom prst="rect">
            <a:avLst/>
          </a:prstGeom>
          <a:solidFill>
            <a:srgbClr val="8FBB77">
              <a:alpha val="26000"/>
            </a:srgbClr>
          </a:solidFill>
          <a:ln w="12700">
            <a:solidFill>
              <a:srgbClr val="8FBB77"/>
            </a:solidFill>
          </a:ln>
          <a:extLst/>
        </p:spPr>
        <p:txBody>
          <a:bodyPr wrap="square" tIns="90000" bIns="90000" anchor="ctr" anchorCtr="0">
            <a:spAutoFit/>
          </a:bodyPr>
          <a:lstStyle>
            <a:lvl1pPr marL="342900" indent="-342900">
              <a:tabLst>
                <a:tab pos="166688" algn="l"/>
                <a:tab pos="463550" algn="l"/>
                <a:tab pos="747713" algn="l"/>
              </a:tabLst>
              <a:defRPr>
                <a:solidFill>
                  <a:schemeClr val="tx1"/>
                </a:solidFill>
                <a:latin typeface="Arial" pitchFamily="34" charset="0"/>
                <a:ea typeface="ＭＳ Ｐゴシック" pitchFamily="34" charset="-128"/>
              </a:defRPr>
            </a:lvl1pPr>
            <a:lvl2pPr marL="220663">
              <a:tabLst>
                <a:tab pos="166688" algn="l"/>
                <a:tab pos="463550" algn="l"/>
                <a:tab pos="747713" algn="l"/>
              </a:tabLst>
              <a:defRPr>
                <a:solidFill>
                  <a:schemeClr val="tx1"/>
                </a:solidFill>
                <a:latin typeface="Arial" pitchFamily="34" charset="0"/>
                <a:ea typeface="ＭＳ Ｐゴシック" pitchFamily="34" charset="-128"/>
              </a:defRPr>
            </a:lvl2pPr>
            <a:lvl3pPr marL="1143000" indent="-228600">
              <a:tabLst>
                <a:tab pos="166688" algn="l"/>
                <a:tab pos="463550" algn="l"/>
                <a:tab pos="747713" algn="l"/>
              </a:tabLst>
              <a:defRPr>
                <a:solidFill>
                  <a:schemeClr val="tx1"/>
                </a:solidFill>
                <a:latin typeface="Arial" pitchFamily="34" charset="0"/>
                <a:ea typeface="ＭＳ Ｐゴシック" pitchFamily="34" charset="-128"/>
              </a:defRPr>
            </a:lvl3pPr>
            <a:lvl4pPr marL="1600200" indent="-228600">
              <a:tabLst>
                <a:tab pos="166688" algn="l"/>
                <a:tab pos="463550" algn="l"/>
                <a:tab pos="747713" algn="l"/>
              </a:tabLst>
              <a:defRPr>
                <a:solidFill>
                  <a:schemeClr val="tx1"/>
                </a:solidFill>
                <a:latin typeface="Arial" pitchFamily="34" charset="0"/>
                <a:ea typeface="ＭＳ Ｐゴシック" pitchFamily="34" charset="-128"/>
              </a:defRPr>
            </a:lvl4pPr>
            <a:lvl5pPr marL="2057400" indent="-228600">
              <a:tabLst>
                <a:tab pos="166688" algn="l"/>
                <a:tab pos="463550" algn="l"/>
                <a:tab pos="747713" algn="l"/>
              </a:tabLst>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66688" algn="l"/>
                <a:tab pos="463550" algn="l"/>
                <a:tab pos="747713" algn="l"/>
              </a:tabLs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66688" algn="l"/>
                <a:tab pos="463550" algn="l"/>
                <a:tab pos="747713" algn="l"/>
              </a:tabLs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66688" algn="l"/>
                <a:tab pos="463550" algn="l"/>
                <a:tab pos="747713" algn="l"/>
              </a:tabLs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66688" algn="l"/>
                <a:tab pos="463550" algn="l"/>
                <a:tab pos="747713" algn="l"/>
              </a:tabLst>
              <a:defRPr>
                <a:solidFill>
                  <a:schemeClr val="tx1"/>
                </a:solidFill>
                <a:latin typeface="Arial" pitchFamily="34" charset="0"/>
                <a:ea typeface="ＭＳ Ｐゴシック" pitchFamily="34" charset="-128"/>
              </a:defRPr>
            </a:lvl9pPr>
          </a:lstStyle>
          <a:p>
            <a:pPr lvl="1" algn="ctr">
              <a:lnSpc>
                <a:spcPct val="130000"/>
              </a:lnSpc>
              <a:spcBef>
                <a:spcPts val="600"/>
              </a:spcBef>
            </a:pPr>
            <a:r>
              <a:rPr lang="en-US" altLang="de-DE" sz="1400" dirty="0">
                <a:cs typeface="Arial" pitchFamily="34" charset="0"/>
              </a:rPr>
              <a:t>P</a:t>
            </a:r>
            <a:r>
              <a:rPr lang="en-US" altLang="de-DE" sz="1400" dirty="0" smtClean="0">
                <a:cs typeface="Arial" pitchFamily="34" charset="0"/>
              </a:rPr>
              <a:t>ion beam (1.7 </a:t>
            </a:r>
            <a:r>
              <a:rPr lang="en-US" altLang="de-DE" sz="1400" dirty="0" err="1" smtClean="0">
                <a:cs typeface="Arial" pitchFamily="34" charset="0"/>
              </a:rPr>
              <a:t>GeV</a:t>
            </a:r>
            <a:r>
              <a:rPr lang="en-US" altLang="de-DE" sz="1400" dirty="0" smtClean="0">
                <a:cs typeface="Arial" pitchFamily="34" charset="0"/>
              </a:rPr>
              <a:t>/c)</a:t>
            </a:r>
            <a:br>
              <a:rPr lang="en-US" altLang="de-DE" sz="1400" dirty="0" smtClean="0">
                <a:cs typeface="Arial" pitchFamily="34" charset="0"/>
              </a:rPr>
            </a:br>
            <a:r>
              <a:rPr lang="en-US" altLang="de-DE" sz="1400" dirty="0" smtClean="0">
                <a:cs typeface="Arial" pitchFamily="34" charset="0"/>
              </a:rPr>
              <a:t>in cave C, parasitic to HADES</a:t>
            </a:r>
            <a:endParaRPr lang="en-US" sz="1400" dirty="0">
              <a:cs typeface="Arial" panose="020B0604020202020204" pitchFamily="34" charset="0"/>
            </a:endParaRPr>
          </a:p>
        </p:txBody>
      </p:sp>
      <p:grpSp>
        <p:nvGrpSpPr>
          <p:cNvPr id="5" name="Gruppieren 4"/>
          <p:cNvGrpSpPr/>
          <p:nvPr/>
        </p:nvGrpSpPr>
        <p:grpSpPr>
          <a:xfrm>
            <a:off x="6156176" y="810000"/>
            <a:ext cx="2862515" cy="3802905"/>
            <a:chOff x="6156176" y="1326002"/>
            <a:chExt cx="2862515" cy="3831190"/>
          </a:xfrm>
        </p:grpSpPr>
        <p:pic>
          <p:nvPicPr>
            <p:cNvPr id="15"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156176" y="1385125"/>
              <a:ext cx="2828572" cy="3772067"/>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00B8FF"/>
                  </a:solidFill>
                </a14:hiddenFill>
              </a:ext>
            </a:extLst>
          </p:spPr>
        </p:pic>
        <p:sp>
          <p:nvSpPr>
            <p:cNvPr id="4" name="TextBox 6"/>
            <p:cNvSpPr txBox="1"/>
            <p:nvPr/>
          </p:nvSpPr>
          <p:spPr>
            <a:xfrm>
              <a:off x="6156176" y="1326002"/>
              <a:ext cx="2862515" cy="307777"/>
            </a:xfrm>
            <a:prstGeom prst="rect">
              <a:avLst/>
            </a:prstGeom>
            <a:solidFill>
              <a:schemeClr val="bg1">
                <a:lumMod val="95000"/>
              </a:schemeClr>
            </a:solidFill>
            <a:effectLst>
              <a:softEdge rad="63500"/>
            </a:effec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dirty="0" smtClean="0">
                  <a:solidFill>
                    <a:srgbClr val="C00000"/>
                  </a:solidFill>
                  <a:cs typeface="Arial" panose="020B0604020202020204" pitchFamily="34" charset="0"/>
                </a:rPr>
                <a:t>PANDA DIRC prototype in cave C</a:t>
              </a:r>
              <a:endParaRPr lang="en-US" sz="1400" dirty="0">
                <a:solidFill>
                  <a:srgbClr val="C00000"/>
                </a:solidFill>
                <a:cs typeface="Arial" panose="020B0604020202020204" pitchFamily="34" charset="0"/>
              </a:endParaRPr>
            </a:p>
          </p:txBody>
        </p:sp>
        <p:cxnSp>
          <p:nvCxnSpPr>
            <p:cNvPr id="17" name="Straight Arrow Connector 2"/>
            <p:cNvCxnSpPr>
              <a:cxnSpLocks noChangeShapeType="1"/>
              <a:endCxn id="15" idx="0"/>
            </p:cNvCxnSpPr>
            <p:nvPr/>
          </p:nvCxnSpPr>
          <p:spPr bwMode="auto">
            <a:xfrm flipV="1">
              <a:off x="7199078" y="1385125"/>
              <a:ext cx="371384" cy="3772067"/>
            </a:xfrm>
            <a:prstGeom prst="straightConnector1">
              <a:avLst/>
            </a:prstGeom>
            <a:noFill/>
            <a:ln w="38100" algn="ctr">
              <a:solidFill>
                <a:srgbClr val="FFC000"/>
              </a:solidFill>
              <a:prstDash val="dash"/>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Oval 6"/>
            <p:cNvSpPr>
              <a:spLocks noChangeArrowheads="1"/>
            </p:cNvSpPr>
            <p:nvPr/>
          </p:nvSpPr>
          <p:spPr bwMode="auto">
            <a:xfrm>
              <a:off x="6156177" y="2614863"/>
              <a:ext cx="2828572" cy="1355558"/>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ltLang="en-US" dirty="0"/>
            </a:p>
          </p:txBody>
        </p:sp>
      </p:grpSp>
      <p:sp>
        <p:nvSpPr>
          <p:cNvPr id="22" name="TextBox 6"/>
          <p:cNvSpPr txBox="1"/>
          <p:nvPr/>
        </p:nvSpPr>
        <p:spPr>
          <a:xfrm>
            <a:off x="251520" y="5085184"/>
            <a:ext cx="4485448" cy="461834"/>
          </a:xfrm>
          <a:prstGeom prst="rect">
            <a:avLst/>
          </a:prstGeom>
          <a:solidFill>
            <a:srgbClr val="FFCC99">
              <a:alpha val="86000"/>
            </a:srgbClr>
          </a:solidFill>
          <a:ln w="12700">
            <a:solidFill>
              <a:srgbClr val="FFC000"/>
            </a:solidFill>
          </a:ln>
        </p:spPr>
        <p:txBody>
          <a:bodyPr wrap="square" lIns="45720" tIns="90000" rIns="45720" bIns="90000" anchor="ctr" anchorCtr="0">
            <a:spAutoFit/>
          </a:bodyPr>
          <a:lstStyle>
            <a:defPPr>
              <a:defRPr lang="de-DE"/>
            </a:defPPr>
            <a:lvl1pPr algn="ctr">
              <a:lnSpc>
                <a:spcPct val="130000"/>
              </a:lnSpc>
              <a:spcBef>
                <a:spcPts val="600"/>
              </a:spcBef>
              <a:defRPr sz="1400">
                <a:solidFill>
                  <a:prstClr val="black"/>
                </a:solidFill>
                <a:cs typeface="Arial" pitchFamily="34" charset="0"/>
              </a:defRPr>
            </a:lvl1pPr>
          </a:lstStyle>
          <a:p>
            <a:r>
              <a:rPr lang="en-US" dirty="0"/>
              <a:t>Observed Cherenkov photon pattern</a:t>
            </a:r>
          </a:p>
        </p:txBody>
      </p:sp>
      <p:sp>
        <p:nvSpPr>
          <p:cNvPr id="23" name="Rectangle 22"/>
          <p:cNvSpPr/>
          <p:nvPr/>
        </p:nvSpPr>
        <p:spPr>
          <a:xfrm>
            <a:off x="1979712" y="5661248"/>
            <a:ext cx="5195106" cy="788591"/>
          </a:xfrm>
          <a:prstGeom prst="rect">
            <a:avLst/>
          </a:prstGeom>
          <a:solidFill>
            <a:srgbClr val="FFCC99">
              <a:alpha val="86000"/>
            </a:srgbClr>
          </a:solidFill>
          <a:ln w="12700">
            <a:solidFill>
              <a:srgbClr val="FFC000"/>
            </a:solidFill>
          </a:ln>
        </p:spPr>
        <p:txBody>
          <a:bodyPr wrap="square" lIns="45720" tIns="90000" rIns="45720" bIns="90000" anchor="ctr" anchorCtr="0">
            <a:spAutoFit/>
          </a:bodyPr>
          <a:lstStyle/>
          <a:p>
            <a:pPr algn="ctr">
              <a:lnSpc>
                <a:spcPct val="130000"/>
              </a:lnSpc>
              <a:spcBef>
                <a:spcPts val="600"/>
              </a:spcBef>
            </a:pPr>
            <a:r>
              <a:rPr lang="en-US" altLang="de-DE" sz="1600" dirty="0" smtClean="0">
                <a:solidFill>
                  <a:prstClr val="black"/>
                </a:solidFill>
                <a:cs typeface="Arial" pitchFamily="34" charset="0"/>
              </a:rPr>
              <a:t>Data calibration and analysis still ongoing, </a:t>
            </a:r>
            <a:br>
              <a:rPr lang="en-US" altLang="de-DE" sz="1600" dirty="0" smtClean="0">
                <a:solidFill>
                  <a:prstClr val="black"/>
                </a:solidFill>
                <a:cs typeface="Arial" pitchFamily="34" charset="0"/>
              </a:rPr>
            </a:br>
            <a:r>
              <a:rPr lang="en-US" altLang="de-DE" sz="1600" dirty="0" smtClean="0">
                <a:solidFill>
                  <a:prstClr val="black"/>
                </a:solidFill>
                <a:cs typeface="Arial" pitchFamily="34" charset="0"/>
              </a:rPr>
              <a:t>preparing presentation at IEEE conference in November</a:t>
            </a:r>
          </a:p>
        </p:txBody>
      </p:sp>
      <p:sp>
        <p:nvSpPr>
          <p:cNvPr id="14" name="Titel 1"/>
          <p:cNvSpPr>
            <a:spLocks noGrp="1"/>
          </p:cNvSpPr>
          <p:nvPr>
            <p:ph type="title"/>
          </p:nvPr>
        </p:nvSpPr>
        <p:spPr>
          <a:xfrm>
            <a:off x="0" y="1"/>
            <a:ext cx="9144000" cy="548680"/>
          </a:xfrm>
        </p:spPr>
        <p:txBody>
          <a:bodyPr/>
          <a:lstStyle/>
          <a:p>
            <a:r>
              <a:rPr lang="en-US" sz="2800" b="1" dirty="0">
                <a:latin typeface="Arial" panose="020B0604020202020204" pitchFamily="34" charset="0"/>
                <a:cs typeface="Arial" panose="020B0604020202020204" pitchFamily="34" charset="0"/>
              </a:rPr>
              <a:t>The PANDA Barrel DIRC</a:t>
            </a:r>
          </a:p>
        </p:txBody>
      </p:sp>
      <p:pic>
        <p:nvPicPr>
          <p:cNvPr id="16" name="Grafik 2"/>
          <p:cNvPicPr>
            <a:picLocks noChangeAspect="1"/>
          </p:cNvPicPr>
          <p:nvPr/>
        </p:nvPicPr>
        <p:blipFill>
          <a:blip r:embed="rId4" cstate="screen">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251520" y="2924944"/>
            <a:ext cx="4485448" cy="2073413"/>
          </a:xfrm>
          <a:prstGeom prst="rect">
            <a:avLst/>
          </a:prstGeom>
          <a:ln w="12700">
            <a:solidFill>
              <a:srgbClr val="0070C0"/>
            </a:solidFill>
          </a:ln>
        </p:spPr>
      </p:pic>
      <p:sp>
        <p:nvSpPr>
          <p:cNvPr id="1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3" name="Foliennummernplatzhalter 2"/>
          <p:cNvSpPr>
            <a:spLocks noGrp="1"/>
          </p:cNvSpPr>
          <p:nvPr>
            <p:ph type="sldNum" sz="quarter" idx="10"/>
          </p:nvPr>
        </p:nvSpPr>
        <p:spPr>
          <a:xfrm>
            <a:off x="6504336" y="6287219"/>
            <a:ext cx="2133600" cy="476250"/>
          </a:xfrm>
        </p:spPr>
        <p:txBody>
          <a:bodyPr/>
          <a:lstStyle/>
          <a:p>
            <a:pPr>
              <a:defRPr/>
            </a:pPr>
            <a:fld id="{330A638D-497E-479B-8010-537CC0FF4503}" type="slidenum">
              <a:rPr lang="de-DE" altLang="de-DE" smtClean="0"/>
              <a:pPr>
                <a:defRPr/>
              </a:pPr>
              <a:t>73</a:t>
            </a:fld>
            <a:endParaRPr lang="de-DE" altLang="de-DE"/>
          </a:p>
        </p:txBody>
      </p:sp>
    </p:spTree>
    <p:extLst>
      <p:ext uri="{BB962C8B-B14F-4D97-AF65-F5344CB8AC3E}">
        <p14:creationId xmlns:p14="http://schemas.microsoft.com/office/powerpoint/2010/main" val="33440417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55688" y="1628800"/>
            <a:ext cx="7032624" cy="4523174"/>
          </a:xfrm>
          <a:prstGeom prst="rect">
            <a:avLst/>
          </a:prstGeom>
          <a:solidFill>
            <a:schemeClr val="accent6">
              <a:lumMod val="20000"/>
              <a:lumOff val="80000"/>
              <a:alpha val="59000"/>
            </a:schemeClr>
          </a:solid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de-DE"/>
          </a:p>
        </p:txBody>
      </p:sp>
      <p:sp>
        <p:nvSpPr>
          <p:cNvPr id="3" name="Titel 1"/>
          <p:cNvSpPr>
            <a:spLocks noGrp="1"/>
          </p:cNvSpPr>
          <p:nvPr>
            <p:ph type="title"/>
          </p:nvPr>
        </p:nvSpPr>
        <p:spPr>
          <a:xfrm>
            <a:off x="0" y="44624"/>
            <a:ext cx="9144000" cy="432048"/>
          </a:xfrm>
        </p:spPr>
        <p:txBody>
          <a:bodyPr/>
          <a:lstStyle/>
          <a:p>
            <a:r>
              <a:rPr lang="en-US" sz="2800" b="1" dirty="0" smtClean="0">
                <a:latin typeface="Arial" panose="020B0604020202020204" pitchFamily="34" charset="0"/>
                <a:cs typeface="Arial" panose="020B0604020202020204" pitchFamily="34" charset="0"/>
              </a:rPr>
              <a:t>The PANDA Barrel DIRC</a:t>
            </a:r>
            <a:endParaRPr lang="en-US" sz="2800" b="1"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5688" y="1628800"/>
            <a:ext cx="7032624" cy="452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itel 1"/>
          <p:cNvSpPr txBox="1">
            <a:spLocks/>
          </p:cNvSpPr>
          <p:nvPr/>
        </p:nvSpPr>
        <p:spPr>
          <a:xfrm>
            <a:off x="251520" y="980728"/>
            <a:ext cx="8640960" cy="458757"/>
          </a:xfrm>
          <a:prstGeom prst="rect">
            <a:avLst/>
          </a:prstGeom>
          <a:solidFill>
            <a:srgbClr val="FFCC99">
              <a:alpha val="86000"/>
            </a:srgbClr>
          </a:solidFill>
          <a:ln w="12700">
            <a:solidFill>
              <a:srgbClr val="F3900D"/>
            </a:solidFill>
          </a:ln>
          <a:effectLst>
            <a:outerShdw blurRad="50800" dist="38100" dir="2700000" algn="tl" rotWithShape="0">
              <a:prstClr val="black">
                <a:alpha val="40000"/>
              </a:prstClr>
            </a:outerShdw>
          </a:effectLst>
        </p:spPr>
        <p:txBody>
          <a:bodyPr wrap="square" lIns="90000" tIns="90000" rIns="90000" bIns="90000" anchor="ctr" anchorCtr="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a:lstStyle>
          <a:p>
            <a:pPr>
              <a:defRPr/>
            </a:pPr>
            <a:r>
              <a:rPr lang="en-US" sz="1800" kern="0" dirty="0" smtClean="0">
                <a:solidFill>
                  <a:schemeClr val="tx1"/>
                </a:solidFill>
                <a:cs typeface="Arial" panose="020B0604020202020204" pitchFamily="34" charset="0"/>
              </a:rPr>
              <a:t>Construction of new laboratory space for PANDA DIRC nearing completion</a:t>
            </a:r>
            <a:endParaRPr lang="en-US" sz="1800" kern="0" dirty="0">
              <a:solidFill>
                <a:schemeClr val="tx1"/>
              </a:solidFill>
              <a:cs typeface="Arial" panose="020B0604020202020204" pitchFamily="34" charset="0"/>
            </a:endParaRPr>
          </a:p>
        </p:txBody>
      </p:sp>
      <p:sp>
        <p:nvSpPr>
          <p:cNvPr id="6"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4" name="Foliennummernplatzhalter 3"/>
          <p:cNvSpPr>
            <a:spLocks noGrp="1"/>
          </p:cNvSpPr>
          <p:nvPr>
            <p:ph type="sldNum" sz="quarter" idx="10"/>
          </p:nvPr>
        </p:nvSpPr>
        <p:spPr/>
        <p:txBody>
          <a:bodyPr/>
          <a:lstStyle/>
          <a:p>
            <a:pPr>
              <a:defRPr/>
            </a:pPr>
            <a:fld id="{330A638D-497E-479B-8010-537CC0FF4503}" type="slidenum">
              <a:rPr lang="de-DE" altLang="de-DE" smtClean="0"/>
              <a:pPr>
                <a:defRPr/>
              </a:pPr>
              <a:t>74</a:t>
            </a:fld>
            <a:endParaRPr lang="de-DE" altLang="de-DE"/>
          </a:p>
        </p:txBody>
      </p:sp>
    </p:spTree>
    <p:extLst>
      <p:ext uri="{BB962C8B-B14F-4D97-AF65-F5344CB8AC3E}">
        <p14:creationId xmlns:p14="http://schemas.microsoft.com/office/powerpoint/2010/main" val="411414193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a:spLocks noGrp="1"/>
          </p:cNvSpPr>
          <p:nvPr>
            <p:ph type="title"/>
          </p:nvPr>
        </p:nvSpPr>
        <p:spPr>
          <a:xfrm>
            <a:off x="5576" y="1"/>
            <a:ext cx="9138424" cy="548680"/>
          </a:xfrm>
        </p:spPr>
        <p:txBody>
          <a:bodyPr/>
          <a:lstStyle/>
          <a:p>
            <a:r>
              <a:rPr lang="en-US" sz="2800" b="1" dirty="0" smtClean="0">
                <a:latin typeface="Arial" panose="020B0604020202020204" pitchFamily="34" charset="0"/>
                <a:cs typeface="Arial" panose="020B0604020202020204" pitchFamily="34" charset="0"/>
              </a:rPr>
              <a:t>The PANDA Barrel DIRC</a:t>
            </a:r>
            <a:endParaRPr lang="en-US" sz="2800" b="1" dirty="0">
              <a:latin typeface="Arial" panose="020B0604020202020204" pitchFamily="34" charset="0"/>
              <a:cs typeface="Arial" panose="020B0604020202020204" pitchFamily="34" charset="0"/>
            </a:endParaRPr>
          </a:p>
        </p:txBody>
      </p:sp>
      <p:sp>
        <p:nvSpPr>
          <p:cNvPr id="9" name="Titel 1"/>
          <p:cNvSpPr txBox="1">
            <a:spLocks/>
          </p:cNvSpPr>
          <p:nvPr/>
        </p:nvSpPr>
        <p:spPr>
          <a:xfrm>
            <a:off x="4499992" y="980728"/>
            <a:ext cx="4552950" cy="674200"/>
          </a:xfrm>
          <a:prstGeom prst="rect">
            <a:avLst/>
          </a:prstGeom>
          <a:solidFill>
            <a:srgbClr val="FFCC99">
              <a:alpha val="86000"/>
            </a:srgbClr>
          </a:solidFill>
          <a:ln w="12700">
            <a:solidFill>
              <a:srgbClr val="FFC000"/>
            </a:solidFill>
          </a:ln>
          <a:effectLst>
            <a:outerShdw blurRad="50800" dist="38100" dir="2700000" algn="tl" rotWithShape="0">
              <a:prstClr val="black">
                <a:alpha val="40000"/>
              </a:prstClr>
            </a:outerShdw>
          </a:effectLst>
        </p:spPr>
        <p:txBody>
          <a:bodyPr wrap="square" lIns="90000" tIns="90000" rIns="90000" bIns="90000" anchor="ctr" anchorCtr="0">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a:lstStyle>
          <a:p>
            <a:pPr algn="l">
              <a:tabLst>
                <a:tab pos="180975" algn="l"/>
              </a:tabLst>
              <a:defRPr/>
            </a:pPr>
            <a:r>
              <a:rPr lang="en-US" sz="1600" kern="0" dirty="0" smtClean="0">
                <a:solidFill>
                  <a:schemeClr val="tx1"/>
                </a:solidFill>
                <a:cs typeface="Arial" panose="020B0604020202020204" pitchFamily="34" charset="0"/>
              </a:rPr>
              <a:t>Moving equipment into new lab containers, </a:t>
            </a:r>
          </a:p>
          <a:p>
            <a:pPr algn="l">
              <a:defRPr/>
            </a:pPr>
            <a:r>
              <a:rPr lang="en-US" sz="1600" kern="0" dirty="0" smtClean="0">
                <a:solidFill>
                  <a:schemeClr val="tx1"/>
                </a:solidFill>
                <a:cs typeface="Arial" panose="020B0604020202020204" pitchFamily="34" charset="0"/>
              </a:rPr>
              <a:t>planning first measurements in November 2014</a:t>
            </a:r>
            <a:endParaRPr lang="en-US" sz="1600" kern="0" dirty="0">
              <a:solidFill>
                <a:schemeClr val="tx1"/>
              </a:solidFill>
              <a:cs typeface="Arial" panose="020B0604020202020204" pitchFamily="34" charset="0"/>
            </a:endParaRPr>
          </a:p>
        </p:txBody>
      </p:sp>
      <p:grpSp>
        <p:nvGrpSpPr>
          <p:cNvPr id="16" name="Gruppieren 15"/>
          <p:cNvGrpSpPr/>
          <p:nvPr/>
        </p:nvGrpSpPr>
        <p:grpSpPr>
          <a:xfrm>
            <a:off x="4647380" y="2013676"/>
            <a:ext cx="2444900" cy="1847372"/>
            <a:chOff x="4357210" y="2515078"/>
            <a:chExt cx="2444900" cy="1847372"/>
          </a:xfrm>
        </p:grpSpPr>
        <p:pic>
          <p:nvPicPr>
            <p:cNvPr id="5" name="Picture 3"/>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381500" y="2562450"/>
              <a:ext cx="2400000" cy="180000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6"/>
            <p:cNvSpPr txBox="1"/>
            <p:nvPr/>
          </p:nvSpPr>
          <p:spPr>
            <a:xfrm>
              <a:off x="4357210" y="2515078"/>
              <a:ext cx="2444900" cy="366424"/>
            </a:xfrm>
            <a:prstGeom prst="rect">
              <a:avLst/>
            </a:prstGeom>
            <a:solidFill>
              <a:schemeClr val="bg1">
                <a:lumMod val="95000"/>
              </a:schemeClr>
            </a:solidFill>
            <a:ln w="12700">
              <a:solidFill>
                <a:schemeClr val="bg2"/>
              </a:solidFill>
            </a:ln>
            <a:effectLst>
              <a:softEdge rad="63500"/>
            </a:effectLst>
          </p:spPr>
          <p:txBody>
            <a:bodyPr wrap="non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200" dirty="0" smtClean="0">
                  <a:solidFill>
                    <a:srgbClr val="C00000"/>
                  </a:solidFill>
                  <a:cs typeface="Arial" panose="020B0604020202020204" pitchFamily="34" charset="0"/>
                </a:rPr>
                <a:t>Optical lab (laser measurements)</a:t>
              </a:r>
              <a:endParaRPr lang="en-US" sz="1200" baseline="30000" dirty="0">
                <a:solidFill>
                  <a:srgbClr val="C00000"/>
                </a:solidFill>
                <a:cs typeface="Arial" panose="020B0604020202020204" pitchFamily="34" charset="0"/>
              </a:endParaRPr>
            </a:p>
          </p:txBody>
        </p:sp>
      </p:grpSp>
      <p:grpSp>
        <p:nvGrpSpPr>
          <p:cNvPr id="17" name="Gruppieren 16"/>
          <p:cNvGrpSpPr/>
          <p:nvPr/>
        </p:nvGrpSpPr>
        <p:grpSpPr>
          <a:xfrm>
            <a:off x="3131840" y="4221088"/>
            <a:ext cx="2400000" cy="1844712"/>
            <a:chOff x="1800524" y="4520375"/>
            <a:chExt cx="2400000" cy="1844712"/>
          </a:xfrm>
        </p:grpSpPr>
        <p:pic>
          <p:nvPicPr>
            <p:cNvPr id="7" name="Picture 5"/>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bright="-2000" contrast="20000"/>
                      </a14:imgEffect>
                    </a14:imgLayer>
                  </a14:imgProps>
                </a:ext>
                <a:ext uri="{28A0092B-C50C-407E-A947-70E740481C1C}">
                  <a14:useLocalDpi xmlns:a14="http://schemas.microsoft.com/office/drawing/2010/main"/>
                </a:ext>
              </a:extLst>
            </a:blip>
            <a:srcRect/>
            <a:stretch>
              <a:fillRect/>
            </a:stretch>
          </p:blipFill>
          <p:spPr bwMode="auto">
            <a:xfrm>
              <a:off x="1800524" y="4565087"/>
              <a:ext cx="2400000" cy="180000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6"/>
            <p:cNvSpPr txBox="1"/>
            <p:nvPr/>
          </p:nvSpPr>
          <p:spPr>
            <a:xfrm>
              <a:off x="1800524" y="4520375"/>
              <a:ext cx="2400000" cy="366424"/>
            </a:xfrm>
            <a:prstGeom prst="rect">
              <a:avLst/>
            </a:prstGeom>
            <a:solidFill>
              <a:schemeClr val="bg1">
                <a:lumMod val="95000"/>
              </a:schemeClr>
            </a:solidFill>
            <a:ln w="12700">
              <a:solidFill>
                <a:schemeClr val="bg2"/>
              </a:solidFill>
            </a:ln>
            <a:effectLst>
              <a:softEdge rad="63500"/>
            </a:effectLst>
          </p:spPr>
          <p:txBody>
            <a:bodyPr wrap="squar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smtClean="0">
                  <a:solidFill>
                    <a:srgbClr val="C00000"/>
                  </a:solidFill>
                  <a:cs typeface="Arial" panose="020B0604020202020204" pitchFamily="34" charset="0"/>
                </a:rPr>
                <a:t>Electronics lab</a:t>
              </a:r>
              <a:endParaRPr lang="en-US" sz="1200" baseline="30000" dirty="0">
                <a:solidFill>
                  <a:srgbClr val="C00000"/>
                </a:solidFill>
                <a:cs typeface="Arial" panose="020B0604020202020204" pitchFamily="34" charset="0"/>
              </a:endParaRPr>
            </a:p>
          </p:txBody>
        </p:sp>
      </p:grpSp>
      <p:grpSp>
        <p:nvGrpSpPr>
          <p:cNvPr id="18" name="Gruppieren 17"/>
          <p:cNvGrpSpPr/>
          <p:nvPr/>
        </p:nvGrpSpPr>
        <p:grpSpPr>
          <a:xfrm>
            <a:off x="5868144" y="3960552"/>
            <a:ext cx="2400000" cy="1844712"/>
            <a:chOff x="4381500" y="4520375"/>
            <a:chExt cx="2400000" cy="1844712"/>
          </a:xfrm>
        </p:grpSpPr>
        <p:pic>
          <p:nvPicPr>
            <p:cNvPr id="8" name="Picture 5"/>
            <p:cNvPicPr>
              <a:picLocks noChangeAspect="1" noChangeArrowheads="1"/>
            </p:cNvPicPr>
            <p:nvPr/>
          </p:nvPicPr>
          <p:blipFill>
            <a:blip r:embed="rId6" cstate="screen">
              <a:extLst>
                <a:ext uri="{BEBA8EAE-BF5A-486C-A8C5-ECC9F3942E4B}">
                  <a14:imgProps xmlns:a14="http://schemas.microsoft.com/office/drawing/2010/main">
                    <a14:imgLayer r:embed="rId7">
                      <a14:imgEffect>
                        <a14:sharpenSoften amount="25000"/>
                      </a14:imgEffect>
                      <a14:imgEffect>
                        <a14:colorTemperature colorTemp="7200"/>
                      </a14:imgEffect>
                      <a14:imgEffect>
                        <a14:brightnessContrast bright="-4000" contrast="20000"/>
                      </a14:imgEffect>
                    </a14:imgLayer>
                  </a14:imgProps>
                </a:ext>
                <a:ext uri="{28A0092B-C50C-407E-A947-70E740481C1C}">
                  <a14:useLocalDpi xmlns:a14="http://schemas.microsoft.com/office/drawing/2010/main"/>
                </a:ext>
              </a:extLst>
            </a:blip>
            <a:srcRect/>
            <a:stretch>
              <a:fillRect/>
            </a:stretch>
          </p:blipFill>
          <p:spPr bwMode="auto">
            <a:xfrm>
              <a:off x="4381500" y="4565087"/>
              <a:ext cx="2400000" cy="180000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6"/>
            <p:cNvSpPr txBox="1"/>
            <p:nvPr/>
          </p:nvSpPr>
          <p:spPr>
            <a:xfrm>
              <a:off x="4381500" y="4520375"/>
              <a:ext cx="2400000" cy="366424"/>
            </a:xfrm>
            <a:prstGeom prst="rect">
              <a:avLst/>
            </a:prstGeom>
            <a:solidFill>
              <a:schemeClr val="bg1">
                <a:lumMod val="95000"/>
              </a:schemeClr>
            </a:solidFill>
            <a:ln w="12700">
              <a:solidFill>
                <a:schemeClr val="bg2"/>
              </a:solidFill>
            </a:ln>
            <a:effectLst>
              <a:softEdge rad="63500"/>
            </a:effectLst>
          </p:spPr>
          <p:txBody>
            <a:bodyPr wrap="squar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smtClean="0">
                  <a:solidFill>
                    <a:srgbClr val="C00000"/>
                  </a:solidFill>
                  <a:cs typeface="Arial" panose="020B0604020202020204" pitchFamily="34" charset="0"/>
                </a:rPr>
                <a:t>Mechanical lab</a:t>
              </a:r>
              <a:endParaRPr lang="en-US" sz="1200" baseline="30000" dirty="0">
                <a:solidFill>
                  <a:srgbClr val="C00000"/>
                </a:solidFill>
                <a:cs typeface="Arial" panose="020B0604020202020204" pitchFamily="34" charset="0"/>
              </a:endParaRPr>
            </a:p>
          </p:txBody>
        </p:sp>
      </p:grpSp>
      <p:grpSp>
        <p:nvGrpSpPr>
          <p:cNvPr id="15" name="Gruppieren 14"/>
          <p:cNvGrpSpPr/>
          <p:nvPr/>
        </p:nvGrpSpPr>
        <p:grpSpPr>
          <a:xfrm>
            <a:off x="227459" y="947115"/>
            <a:ext cx="4200525" cy="3190532"/>
            <a:chOff x="-1" y="1171918"/>
            <a:chExt cx="4200525" cy="3190532"/>
          </a:xfrm>
          <a:effectLst>
            <a:outerShdw blurRad="50800" dist="38100" dir="2700000" algn="tl" rotWithShape="0">
              <a:schemeClr val="bg2">
                <a:alpha val="40000"/>
              </a:schemeClr>
            </a:outerShdw>
          </a:effectLst>
        </p:grpSpPr>
        <p:pic>
          <p:nvPicPr>
            <p:cNvPr id="4" name="Picture 4"/>
            <p:cNvPicPr>
              <a:picLocks noChangeAspect="1" noChangeArrowheads="1"/>
            </p:cNvPicPr>
            <p:nvPr/>
          </p:nvPicPr>
          <p:blipFill>
            <a:blip r:embed="rId8" cstate="screen">
              <a:extLst>
                <a:ext uri="{BEBA8EAE-BF5A-486C-A8C5-ECC9F3942E4B}">
                  <a14:imgProps xmlns:a14="http://schemas.microsoft.com/office/drawing/2010/main">
                    <a14:imgLayer r:embed="rId9">
                      <a14:imgEffect>
                        <a14:sharpenSoften amount="25000"/>
                      </a14:imgEffect>
                      <a14:imgEffect>
                        <a14:brightnessContrast bright="-2000" contrast="20000"/>
                      </a14:imgEffect>
                    </a14:imgLayer>
                  </a14:imgProps>
                </a:ext>
                <a:ext uri="{28A0092B-C50C-407E-A947-70E740481C1C}">
                  <a14:useLocalDpi xmlns:a14="http://schemas.microsoft.com/office/drawing/2010/main"/>
                </a:ext>
              </a:extLst>
            </a:blip>
            <a:srcRect/>
            <a:stretch>
              <a:fillRect/>
            </a:stretch>
          </p:blipFill>
          <p:spPr bwMode="auto">
            <a:xfrm>
              <a:off x="-1" y="1212056"/>
              <a:ext cx="4200525" cy="3150394"/>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6"/>
            <p:cNvSpPr txBox="1"/>
            <p:nvPr/>
          </p:nvSpPr>
          <p:spPr>
            <a:xfrm>
              <a:off x="5576" y="1171918"/>
              <a:ext cx="4194948" cy="366424"/>
            </a:xfrm>
            <a:prstGeom prst="rect">
              <a:avLst/>
            </a:prstGeom>
            <a:solidFill>
              <a:schemeClr val="bg1">
                <a:lumMod val="95000"/>
              </a:schemeClr>
            </a:solidFill>
            <a:ln w="12700">
              <a:solidFill>
                <a:schemeClr val="bg2"/>
              </a:solidFill>
            </a:ln>
            <a:effectLst>
              <a:softEdge rad="63500"/>
            </a:effectLst>
          </p:spPr>
          <p:txBody>
            <a:bodyPr wrap="square" tIns="90000" bIns="9000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200" dirty="0" smtClean="0">
                  <a:solidFill>
                    <a:srgbClr val="C00000"/>
                  </a:solidFill>
                  <a:cs typeface="Arial" panose="020B0604020202020204" pitchFamily="34" charset="0"/>
                </a:rPr>
                <a:t>DIRC lab containers in </a:t>
              </a:r>
              <a:r>
                <a:rPr lang="en-US" sz="1200" dirty="0" err="1" smtClean="0">
                  <a:solidFill>
                    <a:srgbClr val="C00000"/>
                  </a:solidFill>
                  <a:cs typeface="Arial" panose="020B0604020202020204" pitchFamily="34" charset="0"/>
                </a:rPr>
                <a:t>Heckhalle</a:t>
              </a:r>
              <a:r>
                <a:rPr lang="en-US" sz="1200" dirty="0" smtClean="0">
                  <a:solidFill>
                    <a:srgbClr val="C00000"/>
                  </a:solidFill>
                  <a:cs typeface="Arial" panose="020B0604020202020204" pitchFamily="34" charset="0"/>
                </a:rPr>
                <a:t> (near main campus).</a:t>
              </a:r>
              <a:endParaRPr lang="en-US" sz="1200" baseline="30000" dirty="0">
                <a:solidFill>
                  <a:srgbClr val="C00000"/>
                </a:solidFill>
                <a:cs typeface="Arial" panose="020B0604020202020204" pitchFamily="34" charset="0"/>
              </a:endParaRPr>
            </a:p>
          </p:txBody>
        </p:sp>
      </p:grpSp>
      <p:sp>
        <p:nvSpPr>
          <p:cNvPr id="14"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6" name="Foliennummernplatzhalter 5"/>
          <p:cNvSpPr>
            <a:spLocks noGrp="1"/>
          </p:cNvSpPr>
          <p:nvPr>
            <p:ph type="sldNum" sz="quarter" idx="10"/>
          </p:nvPr>
        </p:nvSpPr>
        <p:spPr/>
        <p:txBody>
          <a:bodyPr/>
          <a:lstStyle/>
          <a:p>
            <a:pPr>
              <a:defRPr/>
            </a:pPr>
            <a:fld id="{330A638D-497E-479B-8010-537CC0FF4503}" type="slidenum">
              <a:rPr lang="de-DE" altLang="de-DE" smtClean="0"/>
              <a:pPr>
                <a:defRPr/>
              </a:pPr>
              <a:t>75</a:t>
            </a:fld>
            <a:endParaRPr lang="de-DE" altLang="de-DE" dirty="0"/>
          </a:p>
        </p:txBody>
      </p:sp>
    </p:spTree>
    <p:extLst>
      <p:ext uri="{BB962C8B-B14F-4D97-AF65-F5344CB8AC3E}">
        <p14:creationId xmlns:p14="http://schemas.microsoft.com/office/powerpoint/2010/main" val="17936578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323528" y="980727"/>
            <a:ext cx="4357842" cy="2778125"/>
          </a:xfrm>
          <a:prstGeom prst="rect">
            <a:avLst/>
          </a:prstGeom>
          <a:noFill/>
          <a:ln w="12700">
            <a:solidFill>
              <a:srgbClr val="00206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colorTemperature colorTemp="7200"/>
                    </a14:imgEffect>
                    <a14:imgEffect>
                      <a14:brightnessContrast bright="24000" contrast="33000"/>
                    </a14:imgEffect>
                  </a14:imgLayer>
                </a14:imgProps>
              </a:ext>
              <a:ext uri="{28A0092B-C50C-407E-A947-70E740481C1C}">
                <a14:useLocalDpi xmlns:a14="http://schemas.microsoft.com/office/drawing/2010/main"/>
              </a:ext>
            </a:extLst>
          </a:blip>
          <a:srcRect/>
          <a:stretch>
            <a:fillRect/>
          </a:stretch>
        </p:blipFill>
        <p:spPr bwMode="auto">
          <a:xfrm>
            <a:off x="309126" y="4221088"/>
            <a:ext cx="8510132" cy="1517650"/>
          </a:xfrm>
          <a:prstGeom prst="rect">
            <a:avLst/>
          </a:prstGeom>
          <a:noFill/>
          <a:ln w="12700">
            <a:solidFill>
              <a:schemeClr val="bg2"/>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13316" name="Picture 4"/>
          <p:cNvPicPr>
            <a:picLocks noChangeAspect="1" noChangeArrowheads="1"/>
          </p:cNvPicPr>
          <p:nvPr/>
        </p:nvPicPr>
        <p:blipFill>
          <a:blip r:embed="rId7" cstate="screen">
            <a:extLst>
              <a:ext uri="{BEBA8EAE-BF5A-486C-A8C5-ECC9F3942E4B}">
                <a14:imgProps xmlns:a14="http://schemas.microsoft.com/office/drawing/2010/main">
                  <a14:imgLayer r:embed="rId8">
                    <a14:imgEffect>
                      <a14:sharpenSoften amount="25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4860032" y="980728"/>
            <a:ext cx="3959225" cy="2778125"/>
          </a:xfrm>
          <a:prstGeom prst="rect">
            <a:avLst/>
          </a:prstGeom>
          <a:noFill/>
          <a:ln w="12700">
            <a:solidFill>
              <a:srgbClr val="000000"/>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13317" name="Rectangle 5"/>
          <p:cNvSpPr>
            <a:spLocks noChangeArrowheads="1"/>
          </p:cNvSpPr>
          <p:nvPr/>
        </p:nvSpPr>
        <p:spPr bwMode="auto">
          <a:xfrm>
            <a:off x="309126" y="5805264"/>
            <a:ext cx="8510131" cy="346075"/>
          </a:xfrm>
          <a:prstGeom prst="rect">
            <a:avLst/>
          </a:prstGeom>
          <a:solidFill>
            <a:srgbClr val="FFCC99">
              <a:alpha val="86000"/>
            </a:srgbClr>
          </a:solidFill>
          <a:ln w="12700">
            <a:solidFill>
              <a:srgbClr val="F3900D"/>
            </a:solidFill>
          </a:ln>
          <a:effectLst/>
          <a:extLst/>
        </p:spPr>
        <p:txBody>
          <a:bodyPr wrap="none" lIns="90000" tIns="90000" rIns="90000" bIns="90000" anchor="ctr" anchorCtr="0"/>
          <a:lstStyle>
            <a:lvl1pPr>
              <a:tabLst>
                <a:tab pos="723900" algn="l"/>
                <a:tab pos="1447800" algn="l"/>
                <a:tab pos="2171700" algn="l"/>
                <a:tab pos="2895600" algn="l"/>
                <a:tab pos="3619500" algn="l"/>
                <a:tab pos="4343400" algn="l"/>
              </a:tabLst>
              <a:defRPr>
                <a:solidFill>
                  <a:srgbClr val="000000"/>
                </a:solidFill>
                <a:latin typeface="Arial" pitchFamily="34" charset="0"/>
                <a:ea typeface="Bitstream Vera Sans" charset="0"/>
                <a:cs typeface="Bitstream Vera Sans" charset="0"/>
              </a:defRPr>
            </a:lvl1pPr>
            <a:lvl2pPr>
              <a:tabLst>
                <a:tab pos="723900" algn="l"/>
                <a:tab pos="1447800" algn="l"/>
                <a:tab pos="2171700" algn="l"/>
                <a:tab pos="2895600" algn="l"/>
                <a:tab pos="3619500" algn="l"/>
                <a:tab pos="4343400" algn="l"/>
              </a:tabLst>
              <a:defRPr>
                <a:solidFill>
                  <a:srgbClr val="000000"/>
                </a:solidFill>
                <a:latin typeface="Arial" pitchFamily="34" charset="0"/>
                <a:ea typeface="Bitstream Vera Sans" charset="0"/>
                <a:cs typeface="Bitstream Vera Sans" charset="0"/>
              </a:defRPr>
            </a:lvl2pPr>
            <a:lvl3pPr>
              <a:tabLst>
                <a:tab pos="723900" algn="l"/>
                <a:tab pos="1447800" algn="l"/>
                <a:tab pos="2171700" algn="l"/>
                <a:tab pos="2895600" algn="l"/>
                <a:tab pos="3619500" algn="l"/>
                <a:tab pos="4343400" algn="l"/>
              </a:tabLst>
              <a:defRPr>
                <a:solidFill>
                  <a:srgbClr val="000000"/>
                </a:solidFill>
                <a:latin typeface="Arial" pitchFamily="34" charset="0"/>
                <a:ea typeface="Bitstream Vera Sans" charset="0"/>
                <a:cs typeface="Bitstream Vera Sans" charset="0"/>
              </a:defRPr>
            </a:lvl3pPr>
            <a:lvl4pPr>
              <a:tabLst>
                <a:tab pos="723900" algn="l"/>
                <a:tab pos="1447800" algn="l"/>
                <a:tab pos="2171700" algn="l"/>
                <a:tab pos="2895600" algn="l"/>
                <a:tab pos="3619500" algn="l"/>
                <a:tab pos="4343400" algn="l"/>
              </a:tabLst>
              <a:defRPr>
                <a:solidFill>
                  <a:srgbClr val="000000"/>
                </a:solidFill>
                <a:latin typeface="Arial" pitchFamily="34" charset="0"/>
                <a:ea typeface="Bitstream Vera Sans" charset="0"/>
                <a:cs typeface="Bitstream Vera Sans" charset="0"/>
              </a:defRPr>
            </a:lvl4pPr>
            <a:lvl5pPr>
              <a:tabLst>
                <a:tab pos="723900" algn="l"/>
                <a:tab pos="1447800" algn="l"/>
                <a:tab pos="2171700" algn="l"/>
                <a:tab pos="2895600" algn="l"/>
                <a:tab pos="3619500" algn="l"/>
                <a:tab pos="4343400" algn="l"/>
              </a:tabLst>
              <a:defRPr>
                <a:solidFill>
                  <a:srgbClr val="000000"/>
                </a:solidFill>
                <a:latin typeface="Arial" pitchFamily="34" charset="0"/>
                <a:ea typeface="Bitstream Vera Sans" charset="0"/>
                <a:cs typeface="Bitstream Vera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Lst>
              <a:defRPr>
                <a:solidFill>
                  <a:srgbClr val="000000"/>
                </a:solidFill>
                <a:latin typeface="Arial" pitchFamily="34" charset="0"/>
                <a:ea typeface="Bitstream Vera Sans" charset="0"/>
                <a:cs typeface="Bitstream Vera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Lst>
              <a:defRPr>
                <a:solidFill>
                  <a:srgbClr val="000000"/>
                </a:solidFill>
                <a:latin typeface="Arial" pitchFamily="34" charset="0"/>
                <a:ea typeface="Bitstream Vera Sans" charset="0"/>
                <a:cs typeface="Bitstream Vera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Lst>
              <a:defRPr>
                <a:solidFill>
                  <a:srgbClr val="000000"/>
                </a:solidFill>
                <a:latin typeface="Arial" pitchFamily="34" charset="0"/>
                <a:ea typeface="Bitstream Vera Sans" charset="0"/>
                <a:cs typeface="Bitstream Vera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 pos="4343400" algn="l"/>
              </a:tabLst>
              <a:defRPr>
                <a:solidFill>
                  <a:srgbClr val="000000"/>
                </a:solidFill>
                <a:latin typeface="Arial" pitchFamily="34" charset="0"/>
                <a:ea typeface="Bitstream Vera Sans" charset="0"/>
                <a:cs typeface="Bitstream Vera Sans" charset="0"/>
              </a:defRPr>
            </a:lvl9pPr>
          </a:lstStyle>
          <a:p>
            <a:pPr algn="ctr">
              <a:lnSpc>
                <a:spcPct val="100000"/>
              </a:lnSpc>
            </a:pPr>
            <a:r>
              <a:rPr lang="en-US" altLang="en-US" sz="1200" b="1" dirty="0" smtClean="0">
                <a:solidFill>
                  <a:schemeClr val="tx1"/>
                </a:solidFill>
              </a:rPr>
              <a:t>Rigid – flex PCB for front end electronics</a:t>
            </a:r>
            <a:endParaRPr lang="en-US" altLang="en-US" sz="1200" b="1" dirty="0">
              <a:solidFill>
                <a:schemeClr val="tx1"/>
              </a:solidFill>
            </a:endParaRPr>
          </a:p>
        </p:txBody>
      </p:sp>
      <p:sp>
        <p:nvSpPr>
          <p:cNvPr id="13318" name="Rectangle 6"/>
          <p:cNvSpPr>
            <a:spLocks noChangeArrowheads="1"/>
          </p:cNvSpPr>
          <p:nvPr/>
        </p:nvSpPr>
        <p:spPr bwMode="auto">
          <a:xfrm>
            <a:off x="309126" y="3812400"/>
            <a:ext cx="4372244" cy="346075"/>
          </a:xfrm>
          <a:prstGeom prst="rect">
            <a:avLst/>
          </a:prstGeom>
          <a:solidFill>
            <a:srgbClr val="8FBB77">
              <a:alpha val="26000"/>
            </a:srgbClr>
          </a:solidFill>
          <a:ln w="12700">
            <a:solidFill>
              <a:srgbClr val="8FBB77"/>
            </a:solidFill>
          </a:ln>
          <a:effectLst/>
          <a:extLst/>
        </p:spPr>
        <p:txBody>
          <a:bodyPr wrap="none" lIns="90000" tIns="90000" rIns="90000" bIns="90000" anchor="ctr" anchorCtr="0"/>
          <a:lstStyle>
            <a:lvl1pPr>
              <a:tabLst>
                <a:tab pos="723900" algn="l"/>
                <a:tab pos="1447800" algn="l"/>
                <a:tab pos="2171700" algn="l"/>
                <a:tab pos="2895600" algn="l"/>
                <a:tab pos="3619500" algn="l"/>
              </a:tabLst>
              <a:defRPr>
                <a:solidFill>
                  <a:srgbClr val="000000"/>
                </a:solidFill>
                <a:latin typeface="Arial" pitchFamily="34" charset="0"/>
                <a:ea typeface="Bitstream Vera Sans" charset="0"/>
                <a:cs typeface="Bitstream Vera Sans" charset="0"/>
              </a:defRPr>
            </a:lvl1pPr>
            <a:lvl2pPr>
              <a:tabLst>
                <a:tab pos="723900" algn="l"/>
                <a:tab pos="1447800" algn="l"/>
                <a:tab pos="2171700" algn="l"/>
                <a:tab pos="2895600" algn="l"/>
                <a:tab pos="3619500" algn="l"/>
              </a:tabLst>
              <a:defRPr>
                <a:solidFill>
                  <a:srgbClr val="000000"/>
                </a:solidFill>
                <a:latin typeface="Arial" pitchFamily="34" charset="0"/>
                <a:ea typeface="Bitstream Vera Sans" charset="0"/>
                <a:cs typeface="Bitstream Vera Sans" charset="0"/>
              </a:defRPr>
            </a:lvl2pPr>
            <a:lvl3pPr>
              <a:tabLst>
                <a:tab pos="723900" algn="l"/>
                <a:tab pos="1447800" algn="l"/>
                <a:tab pos="2171700" algn="l"/>
                <a:tab pos="2895600" algn="l"/>
                <a:tab pos="3619500" algn="l"/>
              </a:tabLst>
              <a:defRPr>
                <a:solidFill>
                  <a:srgbClr val="000000"/>
                </a:solidFill>
                <a:latin typeface="Arial" pitchFamily="34" charset="0"/>
                <a:ea typeface="Bitstream Vera Sans" charset="0"/>
                <a:cs typeface="Bitstream Vera Sans" charset="0"/>
              </a:defRPr>
            </a:lvl3pPr>
            <a:lvl4pPr>
              <a:tabLst>
                <a:tab pos="723900" algn="l"/>
                <a:tab pos="1447800" algn="l"/>
                <a:tab pos="2171700" algn="l"/>
                <a:tab pos="2895600" algn="l"/>
                <a:tab pos="3619500" algn="l"/>
              </a:tabLst>
              <a:defRPr>
                <a:solidFill>
                  <a:srgbClr val="000000"/>
                </a:solidFill>
                <a:latin typeface="Arial" pitchFamily="34" charset="0"/>
                <a:ea typeface="Bitstream Vera Sans" charset="0"/>
                <a:cs typeface="Bitstream Vera Sans" charset="0"/>
              </a:defRPr>
            </a:lvl4pPr>
            <a:lvl5pPr>
              <a:tabLst>
                <a:tab pos="723900" algn="l"/>
                <a:tab pos="1447800" algn="l"/>
                <a:tab pos="2171700" algn="l"/>
                <a:tab pos="2895600" algn="l"/>
                <a:tab pos="3619500" algn="l"/>
              </a:tabLst>
              <a:defRPr>
                <a:solidFill>
                  <a:srgbClr val="000000"/>
                </a:solidFill>
                <a:latin typeface="Arial" pitchFamily="34" charset="0"/>
                <a:ea typeface="Bitstream Vera Sans" charset="0"/>
                <a:cs typeface="Bitstream Vera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pitchFamily="34" charset="0"/>
                <a:ea typeface="Bitstream Vera Sans" charset="0"/>
                <a:cs typeface="Bitstream Vera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pitchFamily="34" charset="0"/>
                <a:ea typeface="Bitstream Vera Sans" charset="0"/>
                <a:cs typeface="Bitstream Vera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pitchFamily="34" charset="0"/>
                <a:ea typeface="Bitstream Vera Sans" charset="0"/>
                <a:cs typeface="Bitstream Vera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 pos="2895600" algn="l"/>
                <a:tab pos="3619500" algn="l"/>
              </a:tabLst>
              <a:defRPr>
                <a:solidFill>
                  <a:srgbClr val="000000"/>
                </a:solidFill>
                <a:latin typeface="Arial" pitchFamily="34" charset="0"/>
                <a:ea typeface="Bitstream Vera Sans" charset="0"/>
                <a:cs typeface="Bitstream Vera Sans" charset="0"/>
              </a:defRPr>
            </a:lvl9pPr>
          </a:lstStyle>
          <a:p>
            <a:pPr algn="ctr">
              <a:lnSpc>
                <a:spcPct val="100000"/>
              </a:lnSpc>
              <a:tabLst>
                <a:tab pos="3619500" algn="l"/>
              </a:tabLst>
            </a:pPr>
            <a:r>
              <a:rPr lang="en-US" altLang="en-US" sz="1200" b="1" dirty="0" smtClean="0"/>
              <a:t>PANDA electromagnetic calorimeter</a:t>
            </a:r>
            <a:endParaRPr lang="en-US" altLang="en-US" sz="1200" b="1" dirty="0"/>
          </a:p>
        </p:txBody>
      </p:sp>
      <p:sp>
        <p:nvSpPr>
          <p:cNvPr id="13319" name="Rectangle 7"/>
          <p:cNvSpPr>
            <a:spLocks noChangeArrowheads="1"/>
          </p:cNvSpPr>
          <p:nvPr/>
        </p:nvSpPr>
        <p:spPr bwMode="auto">
          <a:xfrm>
            <a:off x="4860032" y="3803005"/>
            <a:ext cx="3959226" cy="346075"/>
          </a:xfrm>
          <a:prstGeom prst="rect">
            <a:avLst/>
          </a:prstGeom>
          <a:solidFill>
            <a:srgbClr val="8FBB77">
              <a:alpha val="26000"/>
            </a:srgbClr>
          </a:solidFill>
          <a:ln w="12700">
            <a:solidFill>
              <a:srgbClr val="8FBB77"/>
            </a:solidFill>
          </a:ln>
          <a:effectLst/>
          <a:extLst/>
        </p:spPr>
        <p:txBody>
          <a:bodyPr wrap="none" lIns="90000" tIns="90000" rIns="90000" bIns="90000" anchor="ctr" anchorCtr="0"/>
          <a:lstStyle/>
          <a:p>
            <a:pPr algn="ctr">
              <a:tabLst>
                <a:tab pos="723900" algn="l"/>
                <a:tab pos="1447800" algn="l"/>
                <a:tab pos="2171700" algn="l"/>
                <a:tab pos="2895600" algn="l"/>
                <a:tab pos="3619500" algn="l"/>
              </a:tabLst>
            </a:pPr>
            <a:r>
              <a:rPr lang="en-US" altLang="en-US" sz="1200" b="1" dirty="0">
                <a:solidFill>
                  <a:srgbClr val="000000"/>
                </a:solidFill>
                <a:ea typeface="Bitstream Vera Sans" charset="0"/>
                <a:cs typeface="Bitstream Vera Sans" charset="0"/>
              </a:rPr>
              <a:t>Backplane PCB connecting eight front-end boards</a:t>
            </a:r>
          </a:p>
        </p:txBody>
      </p:sp>
      <p:sp>
        <p:nvSpPr>
          <p:cNvPr id="9" name="Titel 1"/>
          <p:cNvSpPr>
            <a:spLocks noGrp="1"/>
          </p:cNvSpPr>
          <p:nvPr>
            <p:ph type="title"/>
          </p:nvPr>
        </p:nvSpPr>
        <p:spPr>
          <a:xfrm>
            <a:off x="0" y="44624"/>
            <a:ext cx="9143999" cy="807330"/>
          </a:xfrm>
        </p:spPr>
        <p:txBody>
          <a:bodyPr>
            <a:noAutofit/>
          </a:bodyPr>
          <a:lstStyle/>
          <a:p>
            <a:r>
              <a:rPr lang="en-US" altLang="en-US" sz="2800" b="1" dirty="0" smtClean="0">
                <a:latin typeface="Arial" panose="020B0604020202020204" pitchFamily="34" charset="0"/>
                <a:cs typeface="Arial" panose="020B0604020202020204" pitchFamily="34" charset="0"/>
              </a:rPr>
              <a:t>The PANDA EM Calorimeter: Front - End Electronics</a:t>
            </a:r>
            <a:endParaRPr lang="en-US" sz="2800" b="1" dirty="0">
              <a:latin typeface="Arial" panose="020B0604020202020204" pitchFamily="34" charset="0"/>
              <a:cs typeface="Arial" panose="020B0604020202020204" pitchFamily="34" charset="0"/>
            </a:endParaRPr>
          </a:p>
        </p:txBody>
      </p:sp>
      <p:sp>
        <p:nvSpPr>
          <p:cNvPr id="10"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11" name="Foliennummernplatzhalter 5"/>
          <p:cNvSpPr txBox="1">
            <a:spLocks/>
          </p:cNvSpPr>
          <p:nvPr/>
        </p:nvSpPr>
        <p:spPr>
          <a:xfrm>
            <a:off x="6553200" y="6245225"/>
            <a:ext cx="2133600" cy="476250"/>
          </a:xfrm>
          <a:prstGeom prst="rect">
            <a:avLst/>
          </a:prstGeom>
        </p:spPr>
        <p:txBody>
          <a:bodyPr/>
          <a:lstStyle>
            <a:defPPr>
              <a:defRPr lang="de-DE"/>
            </a:defPPr>
            <a:lvl1pPr algn="r" rtl="0" fontAlgn="base">
              <a:spcBef>
                <a:spcPct val="0"/>
              </a:spcBef>
              <a:spcAft>
                <a:spcPct val="0"/>
              </a:spcAft>
              <a:defRPr kern="1200">
                <a:solidFill>
                  <a:schemeClr val="tx1"/>
                </a:solidFill>
                <a:latin typeface="Arial" pitchFamily="34" charset="0"/>
                <a:ea typeface="+mn-ea"/>
                <a:cs typeface="+mn-cs"/>
              </a:defRPr>
            </a:lvl1pPr>
            <a:lvl2pPr marL="457200" algn="r" rtl="0" fontAlgn="base">
              <a:spcBef>
                <a:spcPct val="0"/>
              </a:spcBef>
              <a:spcAft>
                <a:spcPct val="0"/>
              </a:spcAft>
              <a:defRPr kern="1200">
                <a:solidFill>
                  <a:schemeClr val="tx1"/>
                </a:solidFill>
                <a:latin typeface="Arial" pitchFamily="34" charset="0"/>
                <a:ea typeface="+mn-ea"/>
                <a:cs typeface="+mn-cs"/>
              </a:defRPr>
            </a:lvl2pPr>
            <a:lvl3pPr marL="914400" algn="r" rtl="0" fontAlgn="base">
              <a:spcBef>
                <a:spcPct val="0"/>
              </a:spcBef>
              <a:spcAft>
                <a:spcPct val="0"/>
              </a:spcAft>
              <a:defRPr kern="1200">
                <a:solidFill>
                  <a:schemeClr val="tx1"/>
                </a:solidFill>
                <a:latin typeface="Arial" pitchFamily="34" charset="0"/>
                <a:ea typeface="+mn-ea"/>
                <a:cs typeface="+mn-cs"/>
              </a:defRPr>
            </a:lvl3pPr>
            <a:lvl4pPr marL="1371600" algn="r" rtl="0" fontAlgn="base">
              <a:spcBef>
                <a:spcPct val="0"/>
              </a:spcBef>
              <a:spcAft>
                <a:spcPct val="0"/>
              </a:spcAft>
              <a:defRPr kern="1200">
                <a:solidFill>
                  <a:schemeClr val="tx1"/>
                </a:solidFill>
                <a:latin typeface="Arial" pitchFamily="34" charset="0"/>
                <a:ea typeface="+mn-ea"/>
                <a:cs typeface="+mn-cs"/>
              </a:defRPr>
            </a:lvl4pPr>
            <a:lvl5pPr marL="1828800" algn="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DC29B57F-3DDB-4612-9506-29BFE6D438B9}" type="slidenum">
              <a:rPr lang="de-DE" altLang="de-DE" sz="1400" smtClean="0"/>
              <a:pPr>
                <a:defRPr/>
              </a:pPr>
              <a:t>76</a:t>
            </a:fld>
            <a:endParaRPr lang="de-DE" altLang="de-DE" sz="1400" dirty="0"/>
          </a:p>
        </p:txBody>
      </p:sp>
    </p:spTree>
    <p:extLst>
      <p:ext uri="{BB962C8B-B14F-4D97-AF65-F5344CB8AC3E}">
        <p14:creationId xmlns:p14="http://schemas.microsoft.com/office/powerpoint/2010/main" val="9684034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bright="-2000" contrast="20000"/>
                    </a14:imgEffect>
                  </a14:imgLayer>
                </a14:imgProps>
              </a:ext>
              <a:ext uri="{28A0092B-C50C-407E-A947-70E740481C1C}">
                <a14:useLocalDpi xmlns:a14="http://schemas.microsoft.com/office/drawing/2010/main"/>
              </a:ext>
            </a:extLst>
          </a:blip>
          <a:srcRect/>
          <a:stretch>
            <a:fillRect/>
          </a:stretch>
        </p:blipFill>
        <p:spPr bwMode="auto">
          <a:xfrm>
            <a:off x="251520" y="1054133"/>
            <a:ext cx="4897705" cy="3904124"/>
          </a:xfrm>
          <a:prstGeom prst="rect">
            <a:avLst/>
          </a:prstGeom>
          <a:noFill/>
          <a:ln w="12700">
            <a:solidFill>
              <a:schemeClr val="bg2"/>
            </a:solidFill>
            <a:round/>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blipFill dpi="0" rotWithShape="0">
                  <a:blip/>
                  <a:srcRect/>
                  <a:stretch>
                    <a:fillRect/>
                  </a:stretch>
                </a:blipFill>
              </a14:hiddenFill>
            </a:ext>
          </a:extLst>
        </p:spPr>
      </p:pic>
      <p:pic>
        <p:nvPicPr>
          <p:cNvPr id="14339" name="Picture 3"/>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Effect>
                      <a14:colorTemperature colorTemp="53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4499992" y="4058145"/>
            <a:ext cx="2178827" cy="1675112"/>
          </a:xfrm>
          <a:prstGeom prst="rect">
            <a:avLst/>
          </a:prstGeom>
          <a:noFill/>
          <a:ln w="12700">
            <a:solidFill>
              <a:schemeClr val="bg2"/>
            </a:solidFill>
            <a:round/>
            <a:headEnd/>
            <a:tailEnd/>
          </a:ln>
          <a:effectLst>
            <a:outerShdw dist="35921" dir="2700000" algn="ctr" rotWithShape="0">
              <a:schemeClr val="bg2">
                <a:alpha val="40000"/>
              </a:schemeClr>
            </a:outerShdw>
          </a:effectLst>
          <a:extLst>
            <a:ext uri="{909E8E84-426E-40DD-AFC4-6F175D3DCCD1}">
              <a14:hiddenFill xmlns:a14="http://schemas.microsoft.com/office/drawing/2010/main">
                <a:blipFill dpi="0" rotWithShape="0">
                  <a:blip/>
                  <a:srcRect/>
                  <a:stretch>
                    <a:fillRect/>
                  </a:stretch>
                </a:blipFill>
              </a14:hiddenFill>
            </a:ext>
          </a:extLst>
        </p:spPr>
      </p:pic>
      <p:sp>
        <p:nvSpPr>
          <p:cNvPr id="14340" name="Rectangle 4"/>
          <p:cNvSpPr>
            <a:spLocks noChangeArrowheads="1"/>
          </p:cNvSpPr>
          <p:nvPr/>
        </p:nvSpPr>
        <p:spPr bwMode="auto">
          <a:xfrm>
            <a:off x="5292080" y="1052163"/>
            <a:ext cx="3600400" cy="2582415"/>
          </a:xfrm>
          <a:prstGeom prst="rect">
            <a:avLst/>
          </a:prstGeom>
          <a:solidFill>
            <a:srgbClr val="8FBB77">
              <a:alpha val="26000"/>
            </a:srgbClr>
          </a:solidFill>
          <a:ln w="12700">
            <a:solidFill>
              <a:srgbClr val="8FBB77"/>
            </a:solidFill>
          </a:ln>
          <a:effectLst/>
          <a:extLst/>
        </p:spPr>
        <p:txBody>
          <a:bodyPr wrap="none" lIns="90000" tIns="90000" rIns="90000" bIns="90000" anchor="ctr" anchorCtr="0">
            <a:normAutofit/>
          </a:bodyPr>
          <a:lstStyle>
            <a:lvl1pPr>
              <a:tabLst>
                <a:tab pos="723900" algn="l"/>
                <a:tab pos="1447800" algn="l"/>
                <a:tab pos="2171700" algn="l"/>
              </a:tabLst>
              <a:defRPr>
                <a:solidFill>
                  <a:srgbClr val="000000"/>
                </a:solidFill>
                <a:latin typeface="Arial" pitchFamily="34" charset="0"/>
                <a:ea typeface="Bitstream Vera Sans" charset="0"/>
                <a:cs typeface="Bitstream Vera Sans" charset="0"/>
              </a:defRPr>
            </a:lvl1pPr>
            <a:lvl2pPr>
              <a:tabLst>
                <a:tab pos="723900" algn="l"/>
                <a:tab pos="1447800" algn="l"/>
                <a:tab pos="2171700" algn="l"/>
              </a:tabLst>
              <a:defRPr>
                <a:solidFill>
                  <a:srgbClr val="000000"/>
                </a:solidFill>
                <a:latin typeface="Arial" pitchFamily="34" charset="0"/>
                <a:ea typeface="Bitstream Vera Sans" charset="0"/>
                <a:cs typeface="Bitstream Vera Sans" charset="0"/>
              </a:defRPr>
            </a:lvl2pPr>
            <a:lvl3pPr>
              <a:tabLst>
                <a:tab pos="723900" algn="l"/>
                <a:tab pos="1447800" algn="l"/>
                <a:tab pos="2171700" algn="l"/>
              </a:tabLst>
              <a:defRPr>
                <a:solidFill>
                  <a:srgbClr val="000000"/>
                </a:solidFill>
                <a:latin typeface="Arial" pitchFamily="34" charset="0"/>
                <a:ea typeface="Bitstream Vera Sans" charset="0"/>
                <a:cs typeface="Bitstream Vera Sans" charset="0"/>
              </a:defRPr>
            </a:lvl3pPr>
            <a:lvl4pPr>
              <a:tabLst>
                <a:tab pos="723900" algn="l"/>
                <a:tab pos="1447800" algn="l"/>
                <a:tab pos="2171700" algn="l"/>
              </a:tabLst>
              <a:defRPr>
                <a:solidFill>
                  <a:srgbClr val="000000"/>
                </a:solidFill>
                <a:latin typeface="Arial" pitchFamily="34" charset="0"/>
                <a:ea typeface="Bitstream Vera Sans" charset="0"/>
                <a:cs typeface="Bitstream Vera Sans" charset="0"/>
              </a:defRPr>
            </a:lvl4pPr>
            <a:lvl5pPr>
              <a:tabLst>
                <a:tab pos="723900" algn="l"/>
                <a:tab pos="1447800" algn="l"/>
                <a:tab pos="2171700" algn="l"/>
              </a:tabLst>
              <a:defRPr>
                <a:solidFill>
                  <a:srgbClr val="000000"/>
                </a:solidFill>
                <a:latin typeface="Arial" pitchFamily="34" charset="0"/>
                <a:ea typeface="Bitstream Vera Sans" charset="0"/>
                <a:cs typeface="Bitstream Vera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Bitstream Vera Sans" charset="0"/>
                <a:cs typeface="Bitstream Vera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Bitstream Vera Sans" charset="0"/>
                <a:cs typeface="Bitstream Vera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Bitstream Vera Sans" charset="0"/>
                <a:cs typeface="Bitstream Vera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723900" algn="l"/>
                <a:tab pos="1447800" algn="l"/>
                <a:tab pos="2171700" algn="l"/>
              </a:tabLst>
              <a:defRPr>
                <a:solidFill>
                  <a:srgbClr val="000000"/>
                </a:solidFill>
                <a:latin typeface="Arial" pitchFamily="34" charset="0"/>
                <a:ea typeface="Bitstream Vera Sans" charset="0"/>
                <a:cs typeface="Bitstream Vera Sans" charset="0"/>
              </a:defRPr>
            </a:lvl9pPr>
          </a:lstStyle>
          <a:p>
            <a:pPr algn="l">
              <a:lnSpc>
                <a:spcPct val="100000"/>
              </a:lnSpc>
              <a:tabLst>
                <a:tab pos="179388" algn="l"/>
                <a:tab pos="1447800" algn="l"/>
                <a:tab pos="2171700" algn="l"/>
              </a:tabLst>
            </a:pPr>
            <a:r>
              <a:rPr lang="en-US" altLang="en-US" b="1" dirty="0" smtClean="0"/>
              <a:t>APFEL 1.5</a:t>
            </a:r>
          </a:p>
          <a:p>
            <a:pPr algn="l">
              <a:lnSpc>
                <a:spcPct val="100000"/>
              </a:lnSpc>
              <a:tabLst>
                <a:tab pos="179388" algn="l"/>
                <a:tab pos="1447800" algn="l"/>
                <a:tab pos="2171700" algn="l"/>
              </a:tabLst>
            </a:pPr>
            <a:endParaRPr lang="en-US" altLang="en-US" dirty="0" smtClean="0"/>
          </a:p>
          <a:p>
            <a:pPr marL="173038" lvl="1" indent="-171450" algn="l">
              <a:lnSpc>
                <a:spcPct val="100000"/>
              </a:lnSpc>
              <a:spcBef>
                <a:spcPts val="900"/>
              </a:spcBef>
              <a:buFont typeface="Arial" panose="020B0604020202020204" pitchFamily="34" charset="0"/>
              <a:buChar char="•"/>
              <a:tabLst>
                <a:tab pos="57150" algn="l"/>
                <a:tab pos="339725" algn="l"/>
                <a:tab pos="744538" algn="l"/>
              </a:tabLst>
              <a:defRPr/>
            </a:pPr>
            <a:r>
              <a:rPr lang="en-US" altLang="en-US" sz="1400" dirty="0">
                <a:solidFill>
                  <a:schemeClr val="tx1"/>
                </a:solidFill>
                <a:ea typeface="+mn-ea"/>
                <a:cs typeface="Arial" panose="020B0604020202020204" pitchFamily="34" charset="0"/>
              </a:rPr>
              <a:t>Integrated Preamplifier and Shaper</a:t>
            </a:r>
            <a:br>
              <a:rPr lang="en-US" altLang="en-US" sz="1400" dirty="0">
                <a:solidFill>
                  <a:schemeClr val="tx1"/>
                </a:solidFill>
                <a:ea typeface="+mn-ea"/>
                <a:cs typeface="Arial" panose="020B0604020202020204" pitchFamily="34" charset="0"/>
              </a:rPr>
            </a:br>
            <a:r>
              <a:rPr lang="en-US" altLang="en-US" sz="1400" dirty="0">
                <a:solidFill>
                  <a:schemeClr val="tx1"/>
                </a:solidFill>
                <a:ea typeface="+mn-ea"/>
                <a:cs typeface="Arial" panose="020B0604020202020204" pitchFamily="34" charset="0"/>
              </a:rPr>
              <a:t>for PANDA EMC</a:t>
            </a:r>
          </a:p>
          <a:p>
            <a:pPr marL="173038" lvl="1" indent="-171450" algn="l">
              <a:lnSpc>
                <a:spcPct val="100000"/>
              </a:lnSpc>
              <a:spcBef>
                <a:spcPts val="900"/>
              </a:spcBef>
              <a:buFont typeface="Arial" panose="020B0604020202020204" pitchFamily="34" charset="0"/>
              <a:buChar char="•"/>
              <a:tabLst>
                <a:tab pos="57150" algn="l"/>
                <a:tab pos="339725" algn="l"/>
                <a:tab pos="744538" algn="l"/>
              </a:tabLst>
              <a:defRPr/>
            </a:pPr>
            <a:r>
              <a:rPr lang="en-US" altLang="en-US" sz="1400" dirty="0">
                <a:solidFill>
                  <a:schemeClr val="tx1"/>
                </a:solidFill>
                <a:ea typeface="+mn-ea"/>
                <a:cs typeface="Arial" panose="020B0604020202020204" pitchFamily="34" charset="0"/>
              </a:rPr>
              <a:t>Designed by GSI Microelectronics group</a:t>
            </a:r>
          </a:p>
          <a:p>
            <a:pPr marL="1588" lvl="1" algn="l">
              <a:lnSpc>
                <a:spcPct val="100000"/>
              </a:lnSpc>
              <a:spcBef>
                <a:spcPts val="900"/>
              </a:spcBef>
              <a:tabLst>
                <a:tab pos="57150" algn="l"/>
                <a:tab pos="339725" algn="l"/>
                <a:tab pos="744538" algn="l"/>
              </a:tabLst>
              <a:defRPr/>
            </a:pPr>
            <a:r>
              <a:rPr lang="en-US" altLang="en-US" sz="1400" dirty="0" smtClean="0">
                <a:solidFill>
                  <a:schemeClr val="tx1"/>
                </a:solidFill>
                <a:ea typeface="+mn-ea"/>
                <a:cs typeface="Arial" panose="020B0604020202020204" pitchFamily="34" charset="0"/>
              </a:rPr>
              <a:t>    „</a:t>
            </a:r>
            <a:r>
              <a:rPr lang="en-US" altLang="en-US" sz="1400" dirty="0">
                <a:solidFill>
                  <a:schemeClr val="tx1"/>
                </a:solidFill>
                <a:ea typeface="+mn-ea"/>
                <a:cs typeface="Arial" panose="020B0604020202020204" pitchFamily="34" charset="0"/>
              </a:rPr>
              <a:t>High tech made at GSI“</a:t>
            </a:r>
          </a:p>
          <a:p>
            <a:pPr marL="173038" lvl="1" indent="-171450" algn="l">
              <a:lnSpc>
                <a:spcPct val="100000"/>
              </a:lnSpc>
              <a:spcBef>
                <a:spcPts val="900"/>
              </a:spcBef>
              <a:buFont typeface="Arial" panose="020B0604020202020204" pitchFamily="34" charset="0"/>
              <a:buChar char="•"/>
              <a:tabLst>
                <a:tab pos="57150" algn="l"/>
                <a:tab pos="339725" algn="l"/>
                <a:tab pos="744538" algn="l"/>
              </a:tabLst>
              <a:defRPr/>
            </a:pPr>
            <a:r>
              <a:rPr lang="en-US" altLang="en-US" sz="1400" dirty="0">
                <a:solidFill>
                  <a:schemeClr val="tx1"/>
                </a:solidFill>
                <a:ea typeface="+mn-ea"/>
                <a:cs typeface="Arial" panose="020B0604020202020204" pitchFamily="34" charset="0"/>
              </a:rPr>
              <a:t>Design is ready for production</a:t>
            </a:r>
          </a:p>
          <a:p>
            <a:pPr marL="174625" indent="-174625" algn="l">
              <a:lnSpc>
                <a:spcPct val="100000"/>
              </a:lnSpc>
              <a:buFont typeface="Arial" panose="020B0604020202020204" pitchFamily="34" charset="0"/>
              <a:buChar char="•"/>
              <a:tabLst/>
            </a:pPr>
            <a:endParaRPr lang="en-US" altLang="en-US" dirty="0">
              <a:solidFill>
                <a:schemeClr val="tx1"/>
              </a:solidFill>
            </a:endParaRPr>
          </a:p>
        </p:txBody>
      </p:sp>
      <p:sp>
        <p:nvSpPr>
          <p:cNvPr id="6" name="Titel 1"/>
          <p:cNvSpPr>
            <a:spLocks noGrp="1"/>
          </p:cNvSpPr>
          <p:nvPr>
            <p:ph type="title"/>
          </p:nvPr>
        </p:nvSpPr>
        <p:spPr>
          <a:xfrm>
            <a:off x="8217" y="1"/>
            <a:ext cx="9135783" cy="548680"/>
          </a:xfrm>
        </p:spPr>
        <p:txBody>
          <a:bodyPr>
            <a:noAutofit/>
          </a:bodyPr>
          <a:lstStyle/>
          <a:p>
            <a:r>
              <a:rPr lang="en-US" altLang="en-US" sz="2800" b="1" dirty="0" smtClean="0">
                <a:latin typeface="Arial" panose="020B0604020202020204" pitchFamily="34" charset="0"/>
                <a:cs typeface="Arial" panose="020B0604020202020204" pitchFamily="34" charset="0"/>
              </a:rPr>
              <a:t>The PANDA EM Calorimeter: </a:t>
            </a:r>
            <a:r>
              <a:rPr lang="en-US" sz="2800" b="1" dirty="0" smtClean="0">
                <a:latin typeface="Arial" panose="020B0604020202020204" pitchFamily="34" charset="0"/>
                <a:cs typeface="Arial" panose="020B0604020202020204" pitchFamily="34" charset="0"/>
              </a:rPr>
              <a:t>APFEL </a:t>
            </a:r>
            <a:r>
              <a:rPr lang="en-US" sz="2800" b="1" dirty="0">
                <a:latin typeface="Arial" panose="020B0604020202020204" pitchFamily="34" charset="0"/>
                <a:cs typeface="Arial" panose="020B0604020202020204" pitchFamily="34" charset="0"/>
              </a:rPr>
              <a:t>Readout ASIC</a:t>
            </a:r>
          </a:p>
        </p:txBody>
      </p:sp>
      <p:sp>
        <p:nvSpPr>
          <p:cNvPr id="7"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8" name="Foliennummernplatzhalter 5"/>
          <p:cNvSpPr txBox="1">
            <a:spLocks/>
          </p:cNvSpPr>
          <p:nvPr/>
        </p:nvSpPr>
        <p:spPr>
          <a:xfrm>
            <a:off x="6553200" y="6245225"/>
            <a:ext cx="2133600" cy="476250"/>
          </a:xfrm>
          <a:prstGeom prst="rect">
            <a:avLst/>
          </a:prstGeom>
        </p:spPr>
        <p:txBody>
          <a:bodyPr/>
          <a:lstStyle>
            <a:defPPr>
              <a:defRPr lang="de-DE"/>
            </a:defPPr>
            <a:lvl1pPr algn="r" rtl="0" fontAlgn="base">
              <a:spcBef>
                <a:spcPct val="0"/>
              </a:spcBef>
              <a:spcAft>
                <a:spcPct val="0"/>
              </a:spcAft>
              <a:defRPr kern="1200">
                <a:solidFill>
                  <a:schemeClr val="tx1"/>
                </a:solidFill>
                <a:latin typeface="Arial" pitchFamily="34" charset="0"/>
                <a:ea typeface="+mn-ea"/>
                <a:cs typeface="+mn-cs"/>
              </a:defRPr>
            </a:lvl1pPr>
            <a:lvl2pPr marL="457200" algn="r" rtl="0" fontAlgn="base">
              <a:spcBef>
                <a:spcPct val="0"/>
              </a:spcBef>
              <a:spcAft>
                <a:spcPct val="0"/>
              </a:spcAft>
              <a:defRPr kern="1200">
                <a:solidFill>
                  <a:schemeClr val="tx1"/>
                </a:solidFill>
                <a:latin typeface="Arial" pitchFamily="34" charset="0"/>
                <a:ea typeface="+mn-ea"/>
                <a:cs typeface="+mn-cs"/>
              </a:defRPr>
            </a:lvl2pPr>
            <a:lvl3pPr marL="914400" algn="r" rtl="0" fontAlgn="base">
              <a:spcBef>
                <a:spcPct val="0"/>
              </a:spcBef>
              <a:spcAft>
                <a:spcPct val="0"/>
              </a:spcAft>
              <a:defRPr kern="1200">
                <a:solidFill>
                  <a:schemeClr val="tx1"/>
                </a:solidFill>
                <a:latin typeface="Arial" pitchFamily="34" charset="0"/>
                <a:ea typeface="+mn-ea"/>
                <a:cs typeface="+mn-cs"/>
              </a:defRPr>
            </a:lvl3pPr>
            <a:lvl4pPr marL="1371600" algn="r" rtl="0" fontAlgn="base">
              <a:spcBef>
                <a:spcPct val="0"/>
              </a:spcBef>
              <a:spcAft>
                <a:spcPct val="0"/>
              </a:spcAft>
              <a:defRPr kern="1200">
                <a:solidFill>
                  <a:schemeClr val="tx1"/>
                </a:solidFill>
                <a:latin typeface="Arial" pitchFamily="34" charset="0"/>
                <a:ea typeface="+mn-ea"/>
                <a:cs typeface="+mn-cs"/>
              </a:defRPr>
            </a:lvl4pPr>
            <a:lvl5pPr marL="1828800" algn="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fld id="{DC29B57F-3DDB-4612-9506-29BFE6D438B9}" type="slidenum">
              <a:rPr lang="de-DE" altLang="de-DE" sz="1400" smtClean="0"/>
              <a:pPr>
                <a:defRPr/>
              </a:pPr>
              <a:t>77</a:t>
            </a:fld>
            <a:endParaRPr lang="de-DE" altLang="de-DE" sz="1400" dirty="0"/>
          </a:p>
        </p:txBody>
      </p:sp>
    </p:spTree>
    <p:extLst>
      <p:ext uri="{BB962C8B-B14F-4D97-AF65-F5344CB8AC3E}">
        <p14:creationId xmlns:p14="http://schemas.microsoft.com/office/powerpoint/2010/main" val="3621531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9382"/>
            <a:ext cx="9144000" cy="807330"/>
          </a:xfrm>
        </p:spPr>
        <p:txBody>
          <a:bodyPr/>
          <a:lstStyle/>
          <a:p>
            <a:r>
              <a:rPr lang="en-US" sz="2800" b="1" dirty="0" smtClean="0">
                <a:latin typeface="Arial" panose="020B0604020202020204" pitchFamily="34" charset="0"/>
                <a:cs typeface="Arial" panose="020B0604020202020204" pitchFamily="34" charset="0"/>
              </a:rPr>
              <a:t>GSI-FZJ Cooperation Contract</a:t>
            </a:r>
            <a:endParaRPr lang="en-US" sz="2800" b="1"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80584" y="2619375"/>
            <a:ext cx="2347200" cy="3613321"/>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25000"/>
                    </a14:imgEffect>
                    <a14:imgEffect>
                      <a14:brightnessContrast contrast="3000"/>
                    </a14:imgEffect>
                  </a14:imgLayer>
                </a14:imgProps>
              </a:ext>
              <a:ext uri="{28A0092B-C50C-407E-A947-70E740481C1C}">
                <a14:useLocalDpi xmlns:a14="http://schemas.microsoft.com/office/drawing/2010/main"/>
              </a:ext>
            </a:extLst>
          </a:blip>
          <a:srcRect/>
          <a:stretch>
            <a:fillRect/>
          </a:stretch>
        </p:blipFill>
        <p:spPr bwMode="auto">
          <a:xfrm>
            <a:off x="6498750" y="2619375"/>
            <a:ext cx="2348742" cy="3473921"/>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2844191" y="2619375"/>
            <a:ext cx="3456001" cy="2965625"/>
            <a:chOff x="2798948" y="2850890"/>
            <a:chExt cx="3456001" cy="2965625"/>
          </a:xfrm>
          <a:effectLst>
            <a:outerShdw blurRad="50800" dist="38100" dir="2700000" algn="tl" rotWithShape="0">
              <a:schemeClr val="bg2">
                <a:alpha val="40000"/>
              </a:schemeClr>
            </a:outerShdw>
          </a:effectLst>
        </p:grpSpPr>
        <p:pic>
          <p:nvPicPr>
            <p:cNvPr id="1029"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98949" y="2850890"/>
              <a:ext cx="3456000" cy="2703645"/>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pic>
          <p:nvPicPr>
            <p:cNvPr id="1030"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798948" y="5557005"/>
              <a:ext cx="3456000" cy="259510"/>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grpSp>
      <p:sp>
        <p:nvSpPr>
          <p:cNvPr id="8" name="Titel 1"/>
          <p:cNvSpPr txBox="1">
            <a:spLocks/>
          </p:cNvSpPr>
          <p:nvPr/>
        </p:nvSpPr>
        <p:spPr>
          <a:xfrm>
            <a:off x="2406235" y="1700808"/>
            <a:ext cx="4326005" cy="762000"/>
          </a:xfrm>
          <a:prstGeom prst="rect">
            <a:avLst/>
          </a:prstGeom>
          <a:solidFill>
            <a:srgbClr val="FFCC99">
              <a:alpha val="86000"/>
            </a:srgbClr>
          </a:solidFill>
          <a:ln w="12700">
            <a:solidFill>
              <a:srgbClr val="FFC000"/>
            </a:solidFill>
          </a:ln>
          <a:effectLst>
            <a:outerShdw blurRad="50800" dist="38100" dir="2700000" algn="tl" rotWithShape="0">
              <a:schemeClr val="bg2">
                <a:alpha val="40000"/>
              </a:schemeClr>
            </a:outerShdw>
          </a:effectLst>
        </p:spPr>
        <p:txBody>
          <a:bodyPr lIns="90000" tIns="90000" rIns="90000" bIns="9000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8" charset="0"/>
              </a:defRPr>
            </a:lvl2pPr>
            <a:lvl3pPr algn="ctr" rtl="0" eaLnBrk="0" fontAlgn="base" hangingPunct="0">
              <a:spcBef>
                <a:spcPct val="0"/>
              </a:spcBef>
              <a:spcAft>
                <a:spcPct val="0"/>
              </a:spcAft>
              <a:defRPr sz="4400">
                <a:solidFill>
                  <a:schemeClr val="tx2"/>
                </a:solidFill>
                <a:latin typeface="Times" pitchFamily="18" charset="0"/>
              </a:defRPr>
            </a:lvl3pPr>
            <a:lvl4pPr algn="ctr" rtl="0" eaLnBrk="0" fontAlgn="base" hangingPunct="0">
              <a:spcBef>
                <a:spcPct val="0"/>
              </a:spcBef>
              <a:spcAft>
                <a:spcPct val="0"/>
              </a:spcAft>
              <a:defRPr sz="4400">
                <a:solidFill>
                  <a:schemeClr val="tx2"/>
                </a:solidFill>
                <a:latin typeface="Times" pitchFamily="18" charset="0"/>
              </a:defRPr>
            </a:lvl4pPr>
            <a:lvl5pPr algn="ctr" rtl="0" eaLnBrk="0" fontAlgn="base" hangingPunct="0">
              <a:spcBef>
                <a:spcPct val="0"/>
              </a:spcBef>
              <a:spcAft>
                <a:spcPct val="0"/>
              </a:spcAft>
              <a:defRPr sz="4400">
                <a:solidFill>
                  <a:schemeClr val="tx2"/>
                </a:solidFill>
                <a:latin typeface="Times" pitchFamily="18" charset="0"/>
              </a:defRPr>
            </a:lvl5pPr>
            <a:lvl6pPr marL="457200" algn="ctr" rtl="0" eaLnBrk="0" fontAlgn="base" hangingPunct="0">
              <a:spcBef>
                <a:spcPct val="0"/>
              </a:spcBef>
              <a:spcAft>
                <a:spcPct val="0"/>
              </a:spcAft>
              <a:defRPr sz="4400">
                <a:solidFill>
                  <a:schemeClr val="tx2"/>
                </a:solidFill>
                <a:latin typeface="Times" pitchFamily="18" charset="0"/>
              </a:defRPr>
            </a:lvl6pPr>
            <a:lvl7pPr marL="914400" algn="ctr" rtl="0" eaLnBrk="0" fontAlgn="base" hangingPunct="0">
              <a:spcBef>
                <a:spcPct val="0"/>
              </a:spcBef>
              <a:spcAft>
                <a:spcPct val="0"/>
              </a:spcAft>
              <a:defRPr sz="4400">
                <a:solidFill>
                  <a:schemeClr val="tx2"/>
                </a:solidFill>
                <a:latin typeface="Times" pitchFamily="18" charset="0"/>
              </a:defRPr>
            </a:lvl7pPr>
            <a:lvl8pPr marL="1371600" algn="ctr" rtl="0" eaLnBrk="0" fontAlgn="base" hangingPunct="0">
              <a:spcBef>
                <a:spcPct val="0"/>
              </a:spcBef>
              <a:spcAft>
                <a:spcPct val="0"/>
              </a:spcAft>
              <a:defRPr sz="4400">
                <a:solidFill>
                  <a:schemeClr val="tx2"/>
                </a:solidFill>
                <a:latin typeface="Times" pitchFamily="18" charset="0"/>
              </a:defRPr>
            </a:lvl8pPr>
            <a:lvl9pPr marL="1828800" algn="ctr" rtl="0" eaLnBrk="0" fontAlgn="base" hangingPunct="0">
              <a:spcBef>
                <a:spcPct val="0"/>
              </a:spcBef>
              <a:spcAft>
                <a:spcPct val="0"/>
              </a:spcAft>
              <a:defRPr sz="4400">
                <a:solidFill>
                  <a:schemeClr val="tx2"/>
                </a:solidFill>
                <a:latin typeface="Times" pitchFamily="18" charset="0"/>
              </a:defRPr>
            </a:lvl9pPr>
          </a:lstStyle>
          <a:p>
            <a:pPr>
              <a:defRPr/>
            </a:pPr>
            <a:r>
              <a:rPr lang="en-US" sz="1800" b="1" kern="0" dirty="0" smtClean="0">
                <a:solidFill>
                  <a:schemeClr val="tx1"/>
                </a:solidFill>
                <a:latin typeface="Arial" panose="020B0604020202020204" pitchFamily="34" charset="0"/>
                <a:cs typeface="Arial" panose="020B0604020202020204" pitchFamily="34" charset="0"/>
              </a:rPr>
              <a:t>Memorandum of Understanding</a:t>
            </a:r>
          </a:p>
          <a:p>
            <a:pPr>
              <a:defRPr/>
            </a:pPr>
            <a:r>
              <a:rPr lang="en-US" sz="1800" b="1" kern="0" dirty="0" smtClean="0">
                <a:solidFill>
                  <a:schemeClr val="tx1"/>
                </a:solidFill>
                <a:latin typeface="Arial" panose="020B0604020202020204" pitchFamily="34" charset="0"/>
                <a:cs typeface="Arial" panose="020B0604020202020204" pitchFamily="34" charset="0"/>
              </a:rPr>
              <a:t>signed on October 1</a:t>
            </a:r>
            <a:r>
              <a:rPr lang="en-US" sz="1600" b="1" baseline="30000" dirty="0">
                <a:solidFill>
                  <a:schemeClr val="tx1"/>
                </a:solidFill>
                <a:latin typeface="Arial" pitchFamily="34" charset="0"/>
                <a:ea typeface="+mn-ea"/>
                <a:cs typeface="+mn-cs"/>
              </a:rPr>
              <a:t>st</a:t>
            </a:r>
            <a:r>
              <a:rPr lang="en-US" sz="1800" b="1" kern="0" dirty="0" smtClean="0">
                <a:solidFill>
                  <a:schemeClr val="tx1"/>
                </a:solidFill>
                <a:latin typeface="Arial" panose="020B0604020202020204" pitchFamily="34" charset="0"/>
                <a:cs typeface="Arial" panose="020B0604020202020204" pitchFamily="34" charset="0"/>
              </a:rPr>
              <a:t> 2014</a:t>
            </a:r>
            <a:endParaRPr lang="en-US" sz="1800" b="1" kern="0" dirty="0">
              <a:solidFill>
                <a:schemeClr val="tx1"/>
              </a:solidFill>
              <a:latin typeface="Arial" panose="020B0604020202020204" pitchFamily="34" charset="0"/>
              <a:cs typeface="Arial" panose="020B0604020202020204" pitchFamily="34" charset="0"/>
            </a:endParaRPr>
          </a:p>
        </p:txBody>
      </p:sp>
      <p:sp>
        <p:nvSpPr>
          <p:cNvPr id="4" name="Rectangle 3"/>
          <p:cNvSpPr/>
          <p:nvPr/>
        </p:nvSpPr>
        <p:spPr>
          <a:xfrm>
            <a:off x="251520" y="908720"/>
            <a:ext cx="8640960" cy="674200"/>
          </a:xfrm>
          <a:prstGeom prst="rect">
            <a:avLst/>
          </a:prstGeom>
          <a:solidFill>
            <a:srgbClr val="8FBB77">
              <a:alpha val="26000"/>
            </a:srgbClr>
          </a:solidFill>
          <a:ln w="12700">
            <a:solidFill>
              <a:srgbClr val="8FBB77"/>
            </a:solidFill>
          </a:ln>
          <a:effectLst>
            <a:outerShdw blurRad="50800" dist="38100" dir="2700000" algn="tl" rotWithShape="0">
              <a:prstClr val="black">
                <a:alpha val="40000"/>
              </a:prstClr>
            </a:outerShdw>
          </a:effectLst>
        </p:spPr>
        <p:txBody>
          <a:bodyPr wrap="square" tIns="90000" bIns="90000" anchor="ctr" anchorCtr="0">
            <a:spAutoFit/>
          </a:bodyPr>
          <a:lstStyle/>
          <a:p>
            <a:pPr algn="ctr"/>
            <a:r>
              <a:rPr lang="en-US" altLang="en-US" sz="1600" b="1" dirty="0"/>
              <a:t>Straw Tube Tracker and Micro Vertex Detector partially financed via</a:t>
            </a:r>
            <a:br>
              <a:rPr lang="en-US" altLang="en-US" sz="1600" b="1" dirty="0"/>
            </a:br>
            <a:r>
              <a:rPr lang="en-US" altLang="en-US" sz="1600" b="1" dirty="0"/>
              <a:t>	GSI/FZJ </a:t>
            </a:r>
            <a:r>
              <a:rPr lang="en-US" altLang="en-US" sz="1600" b="1" dirty="0" err="1"/>
              <a:t>Projektmittelantrag</a:t>
            </a:r>
            <a:r>
              <a:rPr lang="en-US" altLang="en-US" sz="1600" b="1" dirty="0"/>
              <a:t>; will be built at FZ </a:t>
            </a:r>
            <a:r>
              <a:rPr lang="en-US" altLang="en-US" sz="1600" b="1" dirty="0" err="1"/>
              <a:t>Jülich</a:t>
            </a:r>
            <a:r>
              <a:rPr lang="en-US" altLang="en-US" sz="1600" b="1" dirty="0"/>
              <a:t>, delivered to </a:t>
            </a:r>
            <a:r>
              <a:rPr lang="en-US" altLang="en-US" sz="1600" b="1" dirty="0" smtClean="0"/>
              <a:t>GSI</a:t>
            </a:r>
            <a:endParaRPr lang="en-US" sz="1600" b="1" dirty="0"/>
          </a:p>
        </p:txBody>
      </p:sp>
      <p:sp>
        <p:nvSpPr>
          <p:cNvPr id="11"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6" name="Foliennummernplatzhalter 5"/>
          <p:cNvSpPr>
            <a:spLocks noGrp="1"/>
          </p:cNvSpPr>
          <p:nvPr>
            <p:ph type="sldNum" sz="quarter" idx="10"/>
          </p:nvPr>
        </p:nvSpPr>
        <p:spPr/>
        <p:txBody>
          <a:bodyPr/>
          <a:lstStyle/>
          <a:p>
            <a:pPr>
              <a:defRPr/>
            </a:pPr>
            <a:fld id="{DC29B57F-3DDB-4612-9506-29BFE6D438B9}" type="slidenum">
              <a:rPr lang="de-DE" altLang="de-DE" smtClean="0"/>
              <a:pPr>
                <a:defRPr/>
              </a:pPr>
              <a:t>78</a:t>
            </a:fld>
            <a:endParaRPr lang="de-DE" altLang="de-DE" dirty="0"/>
          </a:p>
        </p:txBody>
      </p:sp>
    </p:spTree>
    <p:extLst>
      <p:ext uri="{BB962C8B-B14F-4D97-AF65-F5344CB8AC3E}">
        <p14:creationId xmlns:p14="http://schemas.microsoft.com/office/powerpoint/2010/main" val="416401392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
            <a:ext cx="9144000" cy="548680"/>
          </a:xfrm>
        </p:spPr>
        <p:txBody>
          <a:bodyPr/>
          <a:lstStyle/>
          <a:p>
            <a:r>
              <a:rPr lang="en-US" sz="2800" b="1" dirty="0" smtClean="0">
                <a:latin typeface="Arial" panose="020B0604020202020204" pitchFamily="34" charset="0"/>
                <a:cs typeface="Arial" panose="020B0604020202020204" pitchFamily="34" charset="0"/>
              </a:rPr>
              <a:t>GSI - FZJ Cooperation Contract</a:t>
            </a:r>
            <a:endParaRPr lang="en-US" sz="2800" b="1" dirty="0">
              <a:latin typeface="Arial" panose="020B0604020202020204" pitchFamily="34" charset="0"/>
              <a:cs typeface="Arial" panose="020B0604020202020204" pitchFamily="34" charset="0"/>
            </a:endParaRPr>
          </a:p>
        </p:txBody>
      </p:sp>
      <p:grpSp>
        <p:nvGrpSpPr>
          <p:cNvPr id="4" name="Gruppieren 3"/>
          <p:cNvGrpSpPr/>
          <p:nvPr/>
        </p:nvGrpSpPr>
        <p:grpSpPr>
          <a:xfrm>
            <a:off x="547320" y="933792"/>
            <a:ext cx="8003242" cy="5303520"/>
            <a:chOff x="547320" y="1223087"/>
            <a:chExt cx="8003242" cy="5303520"/>
          </a:xfrm>
        </p:grpSpPr>
        <p:pic>
          <p:nvPicPr>
            <p:cNvPr id="3074" name="Picture 2"/>
            <p:cNvPicPr>
              <a:picLocks noChangeAspect="1" noChangeArrowheads="1"/>
            </p:cNvPicPr>
            <p:nvPr/>
          </p:nvPicPr>
          <p:blipFill>
            <a:blip r:embed="rId2" cstate="screen">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547320" y="1223087"/>
              <a:ext cx="8003242" cy="5303520"/>
            </a:xfrm>
            <a:prstGeom prst="rect">
              <a:avLst/>
            </a:prstGeom>
            <a:noFill/>
            <a:ln w="12700">
              <a:solidFill>
                <a:srgbClr val="7030A0"/>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91578" y="1242137"/>
              <a:ext cx="1147672" cy="16706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rot="16200000">
            <a:off x="7924800" y="1924050"/>
            <a:ext cx="1398140" cy="307777"/>
          </a:xfrm>
          <a:prstGeom prst="rect">
            <a:avLst/>
          </a:prstGeom>
        </p:spPr>
        <p:txBody>
          <a:bodyPr vert="horz" wrap="none" lIns="91440" tIns="45720" rIns="91440" bIns="45720" rtlCol="0" anchor="t">
            <a:spAutoFit/>
          </a:bodyPr>
          <a:lstStyle/>
          <a:p>
            <a:pPr algn="l"/>
            <a:r>
              <a:rPr lang="en-US" sz="1400" smtClean="0">
                <a:solidFill>
                  <a:srgbClr val="C00000"/>
                </a:solidFill>
              </a:rPr>
              <a:t>TDR approved.</a:t>
            </a:r>
            <a:endParaRPr lang="en-US" sz="1400" dirty="0" smtClean="0">
              <a:solidFill>
                <a:srgbClr val="C00000"/>
              </a:solidFill>
            </a:endParaRPr>
          </a:p>
        </p:txBody>
      </p:sp>
      <p:sp>
        <p:nvSpPr>
          <p:cNvPr id="10" name="Rectangle 9"/>
          <p:cNvSpPr/>
          <p:nvPr/>
        </p:nvSpPr>
        <p:spPr>
          <a:xfrm rot="16200000">
            <a:off x="-1142999" y="3228945"/>
            <a:ext cx="2818657" cy="400110"/>
          </a:xfrm>
          <a:prstGeom prst="rect">
            <a:avLst/>
          </a:prstGeom>
          <a:solidFill>
            <a:schemeClr val="bg1"/>
          </a:solidFill>
          <a:ln>
            <a:solidFill>
              <a:srgbClr val="C00000"/>
            </a:solidFill>
          </a:ln>
          <a:effectLst>
            <a:outerShdw blurRad="50800" dist="38100" dir="2700000" algn="tl" rotWithShape="0">
              <a:prstClr val="black">
                <a:alpha val="40000"/>
              </a:prstClr>
            </a:outerShdw>
          </a:effectLst>
        </p:spPr>
        <p:txBody>
          <a:bodyPr wrap="none">
            <a:spAutoFit/>
          </a:bodyPr>
          <a:lstStyle/>
          <a:p>
            <a:r>
              <a:rPr lang="en-US" altLang="en-US" sz="2000" b="1" dirty="0">
                <a:solidFill>
                  <a:srgbClr val="C00000"/>
                </a:solidFill>
              </a:rPr>
              <a:t>Micro Vertex Detector</a:t>
            </a:r>
            <a:endParaRPr lang="en-US" sz="2000" b="1" dirty="0">
              <a:solidFill>
                <a:srgbClr val="C00000"/>
              </a:solidFill>
            </a:endParaRPr>
          </a:p>
        </p:txBody>
      </p:sp>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6" name="Foliennummernplatzhalter 5"/>
          <p:cNvSpPr>
            <a:spLocks noGrp="1"/>
          </p:cNvSpPr>
          <p:nvPr>
            <p:ph type="sldNum" sz="quarter" idx="10"/>
          </p:nvPr>
        </p:nvSpPr>
        <p:spPr/>
        <p:txBody>
          <a:bodyPr/>
          <a:lstStyle/>
          <a:p>
            <a:pPr>
              <a:defRPr/>
            </a:pPr>
            <a:fld id="{DC29B57F-3DDB-4612-9506-29BFE6D438B9}" type="slidenum">
              <a:rPr lang="de-DE" altLang="de-DE" smtClean="0"/>
              <a:pPr>
                <a:defRPr/>
              </a:pPr>
              <a:t>79</a:t>
            </a:fld>
            <a:endParaRPr lang="de-DE" altLang="de-DE"/>
          </a:p>
        </p:txBody>
      </p:sp>
    </p:spTree>
    <p:extLst>
      <p:ext uri="{BB962C8B-B14F-4D97-AF65-F5344CB8AC3E}">
        <p14:creationId xmlns:p14="http://schemas.microsoft.com/office/powerpoint/2010/main" val="17829342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8</a:t>
            </a:fld>
            <a:endParaRPr lang="de-DE" altLang="de-DE" dirty="0"/>
          </a:p>
        </p:txBody>
      </p:sp>
      <p:sp>
        <p:nvSpPr>
          <p:cNvPr id="3" name="Textfeld 2"/>
          <p:cNvSpPr txBox="1"/>
          <p:nvPr/>
        </p:nvSpPr>
        <p:spPr>
          <a:xfrm>
            <a:off x="0" y="0"/>
            <a:ext cx="9144000" cy="523220"/>
          </a:xfrm>
          <a:prstGeom prst="rect">
            <a:avLst/>
          </a:prstGeom>
          <a:noFill/>
        </p:spPr>
        <p:txBody>
          <a:bodyPr wrap="square" rtlCol="0">
            <a:spAutoFit/>
          </a:bodyPr>
          <a:lstStyle/>
          <a:p>
            <a:pPr algn="ctr"/>
            <a:r>
              <a:rPr lang="de-DE" sz="2800" b="1" dirty="0" smtClean="0"/>
              <a:t>SPARC@HESR</a:t>
            </a:r>
            <a:endParaRPr lang="de-DE" sz="2800" b="1" dirty="0"/>
          </a:p>
        </p:txBody>
      </p:sp>
      <p:sp>
        <p:nvSpPr>
          <p:cNvPr id="4"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pic>
        <p:nvPicPr>
          <p:cNvPr id="5" name="Bild 1" descr="F_FAIR_STORI-eps-converted-to.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31" y="908720"/>
            <a:ext cx="4393069" cy="3106480"/>
          </a:xfrm>
          <a:prstGeom prst="rect">
            <a:avLst/>
          </a:prstGeom>
          <a:ln w="12700">
            <a:solidFill>
              <a:schemeClr val="bg2"/>
            </a:solidFill>
          </a:ln>
        </p:spPr>
      </p:pic>
      <p:pic>
        <p:nvPicPr>
          <p:cNvPr id="7" name="Bild 4" descr="HESR_SPARC-eps-converted-t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75" y="4140760"/>
            <a:ext cx="4177625" cy="2278376"/>
          </a:xfrm>
          <a:prstGeom prst="rect">
            <a:avLst/>
          </a:prstGeom>
          <a:solidFill>
            <a:schemeClr val="accent1"/>
          </a:solidFill>
          <a:ln w="12700">
            <a:solidFill>
              <a:schemeClr val="bg2"/>
            </a:solidFill>
          </a:ln>
        </p:spPr>
      </p:pic>
      <p:grpSp>
        <p:nvGrpSpPr>
          <p:cNvPr id="18" name="Gruppierung 6"/>
          <p:cNvGrpSpPr/>
          <p:nvPr/>
        </p:nvGrpSpPr>
        <p:grpSpPr>
          <a:xfrm>
            <a:off x="4788024" y="1575374"/>
            <a:ext cx="5616623" cy="3869850"/>
            <a:chOff x="2915817" y="1124744"/>
            <a:chExt cx="5616623" cy="3869850"/>
          </a:xfrm>
        </p:grpSpPr>
        <p:sp>
          <p:nvSpPr>
            <p:cNvPr id="19" name="Abgerundetes Rechteck 18"/>
            <p:cNvSpPr>
              <a:spLocks noChangeArrowheads="1"/>
            </p:cNvSpPr>
            <p:nvPr/>
          </p:nvSpPr>
          <p:spPr bwMode="auto">
            <a:xfrm>
              <a:off x="2915817" y="1124744"/>
              <a:ext cx="4176463" cy="3600400"/>
            </a:xfrm>
            <a:prstGeom prst="roundRect">
              <a:avLst>
                <a:gd name="adj" fmla="val 5949"/>
              </a:avLst>
            </a:prstGeom>
            <a:solidFill>
              <a:srgbClr val="FFCC99">
                <a:alpha val="86000"/>
              </a:srgbClr>
            </a:solidFill>
            <a:ln w="38100">
              <a:solidFill>
                <a:schemeClr val="bg1"/>
              </a:solidFill>
              <a:round/>
              <a:headEnd/>
              <a:tailEnd/>
            </a:ln>
            <a:effectLst>
              <a:outerShdw blurRad="40000" dist="20000" dir="5400000" rotWithShape="0">
                <a:srgbClr val="000000">
                  <a:alpha val="37999"/>
                </a:srgbClr>
              </a:outerShdw>
            </a:effectLst>
          </p:spPr>
          <p:txBody>
            <a:bodyPr anchor="ctr"/>
            <a:lstStyle/>
            <a:p>
              <a:pPr algn="l">
                <a:defRPr/>
              </a:pPr>
              <a:endParaRPr lang="de-DE" sz="1000">
                <a:solidFill>
                  <a:srgbClr val="FFFFFF"/>
                </a:solidFill>
                <a:latin typeface="+mn-lt"/>
                <a:ea typeface="+mn-ea"/>
              </a:endParaRPr>
            </a:p>
          </p:txBody>
        </p:sp>
        <p:sp>
          <p:nvSpPr>
            <p:cNvPr id="20" name="Textfeld 19"/>
            <p:cNvSpPr txBox="1"/>
            <p:nvPr/>
          </p:nvSpPr>
          <p:spPr bwMode="auto">
            <a:xfrm>
              <a:off x="2972974" y="1208942"/>
              <a:ext cx="5559466" cy="3785652"/>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800100" indent="-3429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l" eaLnBrk="1" hangingPunct="1"/>
              <a:r>
                <a:rPr lang="en-US" sz="1000" b="1" dirty="0" smtClean="0">
                  <a:cs typeface="Verdana" charset="0"/>
                </a:rPr>
                <a:t>Pair-Production </a:t>
              </a:r>
              <a:r>
                <a:rPr lang="en-US" sz="1000" b="1" dirty="0">
                  <a:cs typeface="Verdana" charset="0"/>
                </a:rPr>
                <a:t>P</a:t>
              </a:r>
              <a:r>
                <a:rPr lang="en-US" sz="1000" b="1" dirty="0" smtClean="0">
                  <a:cs typeface="Verdana" charset="0"/>
                </a:rPr>
                <a:t>henomena</a:t>
              </a:r>
              <a:endParaRPr lang="en-US" sz="1000" b="1" dirty="0">
                <a:cs typeface="Verdana" charset="0"/>
              </a:endParaRPr>
            </a:p>
            <a:p>
              <a:pPr marL="719138" lvl="1" indent="-261938" algn="l" eaLnBrk="1" hangingPunct="1">
                <a:buFont typeface="Arial" panose="020B0604020202020204" pitchFamily="34" charset="0"/>
                <a:buChar char="•"/>
              </a:pPr>
              <a:r>
                <a:rPr lang="en-US" sz="1000" dirty="0" smtClean="0">
                  <a:cs typeface="Verdana" charset="0"/>
                </a:rPr>
                <a:t>Non-perturbation </a:t>
              </a:r>
              <a:r>
                <a:rPr lang="en-US" sz="1000" dirty="0">
                  <a:cs typeface="Verdana" charset="0"/>
                </a:rPr>
                <a:t>regime (</a:t>
              </a:r>
              <a:r>
                <a:rPr lang="en-US" sz="1000" dirty="0">
                  <a:cs typeface="Verdana" charset="0"/>
                  <a:sym typeface="Symbol" charset="0"/>
                </a:rPr>
                <a:t></a:t>
              </a:r>
              <a:r>
                <a:rPr lang="en-US" sz="1000" dirty="0">
                  <a:cs typeface="Verdana" charset="0"/>
                </a:rPr>
                <a:t>Z</a:t>
              </a:r>
              <a:r>
                <a:rPr lang="en-US" sz="1000" baseline="-25000" dirty="0">
                  <a:cs typeface="Verdana" charset="0"/>
                </a:rPr>
                <a:t>1</a:t>
              </a:r>
              <a:r>
                <a:rPr lang="en-US" sz="1000" dirty="0">
                  <a:cs typeface="Verdana" charset="0"/>
                  <a:sym typeface="Symbol" charset="0"/>
                </a:rPr>
                <a:t>Z</a:t>
              </a:r>
              <a:r>
                <a:rPr lang="en-US" sz="1000" baseline="-25000" dirty="0">
                  <a:cs typeface="Verdana" charset="0"/>
                </a:rPr>
                <a:t>2</a:t>
              </a:r>
              <a:r>
                <a:rPr lang="en-US" sz="1000" dirty="0">
                  <a:cs typeface="Verdana" charset="0"/>
                  <a:sym typeface="Symbol" charset="0"/>
                </a:rPr>
                <a:t>1)</a:t>
              </a:r>
              <a:r>
                <a:rPr lang="en-US" sz="1000" dirty="0">
                  <a:cs typeface="Verdana" charset="0"/>
                </a:rPr>
                <a:t>	</a:t>
              </a:r>
            </a:p>
            <a:p>
              <a:pPr marL="719138" lvl="1" indent="-261938" algn="l" eaLnBrk="1" hangingPunct="1">
                <a:buFont typeface="Arial" panose="020B0604020202020204" pitchFamily="34" charset="0"/>
                <a:buChar char="•"/>
              </a:pPr>
              <a:r>
                <a:rPr lang="en-US" sz="1000" dirty="0" smtClean="0">
                  <a:cs typeface="Verdana" charset="0"/>
                </a:rPr>
                <a:t>Multiple </a:t>
              </a:r>
              <a:r>
                <a:rPr lang="en-US" sz="1000" dirty="0">
                  <a:cs typeface="Verdana" charset="0"/>
                </a:rPr>
                <a:t>pairs  </a:t>
              </a:r>
            </a:p>
            <a:p>
              <a:pPr marL="719138" lvl="1" indent="-261938" algn="l" eaLnBrk="1" hangingPunct="1">
                <a:buFont typeface="Arial" panose="020B0604020202020204" pitchFamily="34" charset="0"/>
                <a:buChar char="•"/>
              </a:pPr>
              <a:r>
                <a:rPr lang="en-US" sz="1000" dirty="0" smtClean="0">
                  <a:cs typeface="Verdana" charset="0"/>
                </a:rPr>
                <a:t>Negative </a:t>
              </a:r>
              <a:r>
                <a:rPr lang="en-US" sz="1000" dirty="0">
                  <a:cs typeface="Verdana" charset="0"/>
                </a:rPr>
                <a:t>continuum </a:t>
              </a:r>
              <a:r>
                <a:rPr lang="en-US" sz="1000" dirty="0" err="1">
                  <a:cs typeface="Verdana" charset="0"/>
                </a:rPr>
                <a:t>dielectronic</a:t>
              </a:r>
              <a:r>
                <a:rPr lang="en-US" sz="1000" dirty="0">
                  <a:cs typeface="Verdana" charset="0"/>
                </a:rPr>
                <a:t> </a:t>
              </a:r>
              <a:r>
                <a:rPr lang="en-US" sz="1000" dirty="0" smtClean="0">
                  <a:cs typeface="Verdana" charset="0"/>
                </a:rPr>
                <a:t>recombination</a:t>
              </a:r>
              <a:endParaRPr lang="en-US" sz="1000" dirty="0">
                <a:cs typeface="Verdana" charset="0"/>
              </a:endParaRPr>
            </a:p>
            <a:p>
              <a:pPr algn="l" eaLnBrk="1" hangingPunct="1"/>
              <a:r>
                <a:rPr lang="en-US" sz="1000" b="1" dirty="0">
                  <a:cs typeface="Verdana" charset="0"/>
                </a:rPr>
                <a:t>R</a:t>
              </a:r>
              <a:r>
                <a:rPr lang="en-US" sz="1000" b="1" dirty="0" smtClean="0">
                  <a:cs typeface="Verdana" charset="0"/>
                </a:rPr>
                <a:t>adiative </a:t>
              </a:r>
              <a:r>
                <a:rPr lang="en-US" sz="1000" b="1" dirty="0">
                  <a:cs typeface="Verdana" charset="0"/>
                </a:rPr>
                <a:t>P</a:t>
              </a:r>
              <a:r>
                <a:rPr lang="en-US" sz="1000" b="1" dirty="0" smtClean="0">
                  <a:cs typeface="Verdana" charset="0"/>
                </a:rPr>
                <a:t>rocesses</a:t>
              </a:r>
              <a:endParaRPr lang="en-US" sz="1000" b="1" dirty="0">
                <a:cs typeface="Verdana" charset="0"/>
              </a:endParaRPr>
            </a:p>
            <a:p>
              <a:pPr marL="719138" lvl="1" indent="-261938" algn="l" eaLnBrk="1" hangingPunct="1">
                <a:buFont typeface="Arial" panose="020B0604020202020204" pitchFamily="34" charset="0"/>
                <a:buChar char="•"/>
              </a:pPr>
              <a:r>
                <a:rPr lang="en-US" sz="1000" dirty="0">
                  <a:cs typeface="Verdana" charset="0"/>
                </a:rPr>
                <a:t>R</a:t>
              </a:r>
              <a:r>
                <a:rPr lang="en-US" sz="1000" dirty="0" smtClean="0">
                  <a:cs typeface="Verdana" charset="0"/>
                </a:rPr>
                <a:t>ecombination </a:t>
              </a:r>
              <a:r>
                <a:rPr lang="en-US" sz="1000" dirty="0">
                  <a:cs typeface="Verdana" charset="0"/>
                </a:rPr>
                <a:t>(polarization phenomena etc.)</a:t>
              </a:r>
            </a:p>
            <a:p>
              <a:pPr marL="719138" lvl="1" indent="-261938" algn="l" eaLnBrk="1" hangingPunct="1">
                <a:buFont typeface="Arial" panose="020B0604020202020204" pitchFamily="34" charset="0"/>
                <a:buChar char="•"/>
              </a:pPr>
              <a:r>
                <a:rPr lang="en-US" sz="1000" dirty="0">
                  <a:cs typeface="Verdana" charset="0"/>
                </a:rPr>
                <a:t>P</a:t>
              </a:r>
              <a:r>
                <a:rPr lang="en-US" sz="1000" dirty="0" smtClean="0">
                  <a:cs typeface="Verdana" charset="0"/>
                </a:rPr>
                <a:t>hoton-photon </a:t>
              </a:r>
              <a:r>
                <a:rPr lang="en-US" sz="1000" dirty="0">
                  <a:cs typeface="Verdana" charset="0"/>
                </a:rPr>
                <a:t>angular </a:t>
              </a:r>
              <a:r>
                <a:rPr lang="en-US" sz="1000" dirty="0" smtClean="0">
                  <a:cs typeface="Verdana" charset="0"/>
                </a:rPr>
                <a:t>correlation</a:t>
              </a:r>
              <a:endParaRPr lang="en-US" sz="1000" dirty="0">
                <a:cs typeface="Verdana" charset="0"/>
              </a:endParaRPr>
            </a:p>
            <a:p>
              <a:pPr algn="l" eaLnBrk="1" hangingPunct="1"/>
              <a:r>
                <a:rPr lang="en-US" sz="1000" b="1" dirty="0">
                  <a:cs typeface="Verdana" charset="0"/>
                </a:rPr>
                <a:t>T</a:t>
              </a:r>
              <a:r>
                <a:rPr lang="en-US" sz="1000" b="1" dirty="0" smtClean="0">
                  <a:cs typeface="Verdana" charset="0"/>
                </a:rPr>
                <a:t>arget </a:t>
              </a:r>
              <a:r>
                <a:rPr lang="en-US" sz="1000" b="1" dirty="0">
                  <a:cs typeface="Verdana" charset="0"/>
                </a:rPr>
                <a:t>I</a:t>
              </a:r>
              <a:r>
                <a:rPr lang="en-US" sz="1000" b="1" dirty="0" smtClean="0">
                  <a:cs typeface="Verdana" charset="0"/>
                </a:rPr>
                <a:t>onization</a:t>
              </a:r>
              <a:endParaRPr lang="en-US" sz="1000" b="1" dirty="0">
                <a:cs typeface="Verdana" charset="0"/>
              </a:endParaRPr>
            </a:p>
            <a:p>
              <a:pPr marL="719138" lvl="1" indent="-261938" algn="l" eaLnBrk="1" hangingPunct="1">
                <a:buFont typeface="Arial" panose="020B0604020202020204" pitchFamily="34" charset="0"/>
                <a:buChar char="•"/>
              </a:pPr>
              <a:r>
                <a:rPr lang="en-US" sz="1000" dirty="0">
                  <a:cs typeface="Verdana" charset="0"/>
                </a:rPr>
                <a:t>C</a:t>
              </a:r>
              <a:r>
                <a:rPr lang="en-US" sz="1000" dirty="0" smtClean="0">
                  <a:cs typeface="Verdana" charset="0"/>
                </a:rPr>
                <a:t>orrelated </a:t>
              </a:r>
              <a:r>
                <a:rPr lang="en-US" sz="1000" dirty="0">
                  <a:cs typeface="Verdana" charset="0"/>
                </a:rPr>
                <a:t>electron motion – exploring  the ultrafast, </a:t>
              </a:r>
              <a:br>
                <a:rPr lang="en-US" sz="1000" dirty="0">
                  <a:cs typeface="Verdana" charset="0"/>
                </a:rPr>
              </a:br>
              <a:r>
                <a:rPr lang="en-US" sz="1000" dirty="0" smtClean="0">
                  <a:cs typeface="Verdana" charset="0"/>
                </a:rPr>
                <a:t>Extremely </a:t>
              </a:r>
              <a:r>
                <a:rPr lang="en-US" sz="1000" dirty="0">
                  <a:cs typeface="Verdana" charset="0"/>
                </a:rPr>
                <a:t>strong transient fields of relativistic </a:t>
              </a:r>
              <a:r>
                <a:rPr lang="en-US" sz="1000" dirty="0" smtClean="0">
                  <a:cs typeface="Verdana" charset="0"/>
                </a:rPr>
                <a:t>ions</a:t>
              </a:r>
              <a:endParaRPr lang="en-US" sz="1000" dirty="0">
                <a:cs typeface="Verdana" charset="0"/>
              </a:endParaRPr>
            </a:p>
            <a:p>
              <a:pPr algn="l" eaLnBrk="1" hangingPunct="1"/>
              <a:r>
                <a:rPr lang="de-DE" sz="1000" b="1" dirty="0" err="1">
                  <a:cs typeface="Verdana" charset="0"/>
                </a:rPr>
                <a:t>E</a:t>
              </a:r>
              <a:r>
                <a:rPr lang="de-DE" sz="1000" b="1" dirty="0" err="1" smtClean="0">
                  <a:cs typeface="Verdana" charset="0"/>
                </a:rPr>
                <a:t>lectron</a:t>
              </a:r>
              <a:r>
                <a:rPr lang="de-DE" sz="1000" b="1" dirty="0" smtClean="0">
                  <a:cs typeface="Verdana" charset="0"/>
                </a:rPr>
                <a:t> </a:t>
              </a:r>
              <a:r>
                <a:rPr lang="de-DE" sz="1000" b="1" dirty="0">
                  <a:cs typeface="Verdana" charset="0"/>
                </a:rPr>
                <a:t>I</a:t>
              </a:r>
              <a:r>
                <a:rPr lang="de-DE" sz="1000" b="1" dirty="0" smtClean="0">
                  <a:cs typeface="Verdana" charset="0"/>
                </a:rPr>
                <a:t>mpact </a:t>
              </a:r>
              <a:r>
                <a:rPr lang="de-DE" sz="1000" b="1" dirty="0" err="1">
                  <a:cs typeface="Verdana" charset="0"/>
                </a:rPr>
                <a:t>P</a:t>
              </a:r>
              <a:r>
                <a:rPr lang="de-DE" sz="1000" b="1" dirty="0" err="1" smtClean="0">
                  <a:cs typeface="Verdana" charset="0"/>
                </a:rPr>
                <a:t>henomena</a:t>
              </a:r>
              <a:endParaRPr lang="de-DE" sz="1000" b="1" dirty="0">
                <a:cs typeface="Verdana" charset="0"/>
              </a:endParaRPr>
            </a:p>
            <a:p>
              <a:pPr marL="719138" lvl="1" indent="-261938" algn="l" eaLnBrk="1" hangingPunct="1">
                <a:buFont typeface="Arial" panose="020B0604020202020204" pitchFamily="34" charset="0"/>
                <a:buChar char="•"/>
              </a:pPr>
              <a:r>
                <a:rPr lang="de-DE" sz="1000" dirty="0" err="1">
                  <a:cs typeface="Verdana" charset="0"/>
                </a:rPr>
                <a:t>E</a:t>
              </a:r>
              <a:r>
                <a:rPr lang="de-DE" sz="1000" dirty="0" err="1" smtClean="0">
                  <a:cs typeface="Verdana" charset="0"/>
                </a:rPr>
                <a:t>lectron</a:t>
              </a:r>
              <a:r>
                <a:rPr lang="de-DE" sz="1000" dirty="0" smtClean="0">
                  <a:cs typeface="Verdana" charset="0"/>
                </a:rPr>
                <a:t> </a:t>
              </a:r>
              <a:r>
                <a:rPr lang="de-DE" sz="1000" dirty="0" err="1">
                  <a:cs typeface="Verdana" charset="0"/>
                </a:rPr>
                <a:t>impact</a:t>
              </a:r>
              <a:r>
                <a:rPr lang="de-DE" sz="1000" dirty="0">
                  <a:cs typeface="Verdana" charset="0"/>
                </a:rPr>
                <a:t> </a:t>
              </a:r>
              <a:r>
                <a:rPr lang="de-DE" sz="1000" dirty="0" err="1">
                  <a:cs typeface="Verdana" charset="0"/>
                </a:rPr>
                <a:t>excitation</a:t>
              </a:r>
              <a:r>
                <a:rPr lang="de-DE" sz="1000" dirty="0">
                  <a:cs typeface="Verdana" charset="0"/>
                </a:rPr>
                <a:t> </a:t>
              </a:r>
              <a:r>
                <a:rPr lang="de-DE" sz="1000" dirty="0" err="1">
                  <a:cs typeface="Verdana" charset="0"/>
                </a:rPr>
                <a:t>and</a:t>
              </a:r>
              <a:r>
                <a:rPr lang="de-DE" sz="1000" dirty="0">
                  <a:cs typeface="Verdana" charset="0"/>
                </a:rPr>
                <a:t> </a:t>
              </a:r>
              <a:r>
                <a:rPr lang="de-DE" sz="1000" dirty="0" err="1" smtClean="0">
                  <a:cs typeface="Verdana" charset="0"/>
                </a:rPr>
                <a:t>ionization</a:t>
              </a:r>
              <a:endParaRPr lang="en-US" sz="1000" dirty="0">
                <a:cs typeface="Verdana" charset="0"/>
              </a:endParaRPr>
            </a:p>
            <a:p>
              <a:pPr algn="l" eaLnBrk="1" hangingPunct="1"/>
              <a:r>
                <a:rPr lang="en-US" sz="1000" b="1" dirty="0" smtClean="0">
                  <a:cs typeface="Verdana" charset="0"/>
                </a:rPr>
                <a:t>Bound </a:t>
              </a:r>
              <a:r>
                <a:rPr lang="en-US" sz="1000" b="1" dirty="0">
                  <a:cs typeface="Verdana" charset="0"/>
                </a:rPr>
                <a:t>S</a:t>
              </a:r>
              <a:r>
                <a:rPr lang="en-US" sz="1000" b="1" dirty="0" smtClean="0">
                  <a:cs typeface="Verdana" charset="0"/>
                </a:rPr>
                <a:t>tate </a:t>
              </a:r>
              <a:r>
                <a:rPr lang="en-US" sz="1000" b="1" dirty="0">
                  <a:cs typeface="Verdana" charset="0"/>
                </a:rPr>
                <a:t>QED and </a:t>
              </a:r>
              <a:r>
                <a:rPr lang="en-US" sz="1000" b="1" dirty="0" smtClean="0">
                  <a:cs typeface="Verdana" charset="0"/>
                </a:rPr>
                <a:t>Nuclear </a:t>
              </a:r>
              <a:r>
                <a:rPr lang="en-US" sz="1000" b="1" dirty="0">
                  <a:cs typeface="Verdana" charset="0"/>
                </a:rPr>
                <a:t>P</a:t>
              </a:r>
              <a:r>
                <a:rPr lang="en-US" sz="1000" b="1" dirty="0" smtClean="0">
                  <a:cs typeface="Verdana" charset="0"/>
                </a:rPr>
                <a:t>arameters</a:t>
              </a:r>
              <a:endParaRPr lang="en-US" sz="1000" b="1" dirty="0">
                <a:cs typeface="Verdana" charset="0"/>
              </a:endParaRPr>
            </a:p>
            <a:p>
              <a:pPr marL="719138" lvl="1" indent="-261938" algn="l" eaLnBrk="1" hangingPunct="1">
                <a:buFont typeface="Arial" panose="020B0604020202020204" pitchFamily="34" charset="0"/>
                <a:buChar char="•"/>
              </a:pPr>
              <a:r>
                <a:rPr lang="en-US" sz="1000" dirty="0">
                  <a:cs typeface="Verdana" charset="0"/>
                </a:rPr>
                <a:t>L</a:t>
              </a:r>
              <a:r>
                <a:rPr lang="en-US" sz="1000" dirty="0" smtClean="0">
                  <a:cs typeface="Verdana" charset="0"/>
                </a:rPr>
                <a:t>aser </a:t>
              </a:r>
              <a:r>
                <a:rPr lang="en-US" sz="1000" dirty="0">
                  <a:cs typeface="Verdana" charset="0"/>
                </a:rPr>
                <a:t>excitation in Li-like ions (</a:t>
              </a:r>
              <a:r>
                <a:rPr lang="en-US" sz="1000" dirty="0" err="1">
                  <a:latin typeface="Symbol" charset="0"/>
                  <a:cs typeface="Verdana" charset="0"/>
                </a:rPr>
                <a:t>D</a:t>
              </a:r>
              <a:r>
                <a:rPr lang="en-US" sz="1000" dirty="0" err="1">
                  <a:cs typeface="Verdana" charset="0"/>
                </a:rPr>
                <a:t>n</a:t>
              </a:r>
              <a:r>
                <a:rPr lang="en-US" sz="1000" dirty="0">
                  <a:cs typeface="Verdana" charset="0"/>
                </a:rPr>
                <a:t> = 0</a:t>
              </a:r>
              <a:r>
                <a:rPr lang="en-US" sz="1000" dirty="0" smtClean="0">
                  <a:cs typeface="Verdana" charset="0"/>
                </a:rPr>
                <a:t>)</a:t>
              </a:r>
              <a:endParaRPr lang="en-US" sz="1000" dirty="0">
                <a:cs typeface="Verdana" charset="0"/>
              </a:endParaRPr>
            </a:p>
            <a:p>
              <a:pPr algn="l" eaLnBrk="1" hangingPunct="1"/>
              <a:r>
                <a:rPr lang="en-US" sz="1000" b="1" dirty="0">
                  <a:cs typeface="Verdana" charset="0"/>
                </a:rPr>
                <a:t>L</a:t>
              </a:r>
              <a:r>
                <a:rPr lang="en-US" sz="1000" b="1" dirty="0" smtClean="0">
                  <a:cs typeface="Verdana" charset="0"/>
                </a:rPr>
                <a:t>aser </a:t>
              </a:r>
              <a:r>
                <a:rPr lang="en-US" sz="1000" b="1" dirty="0">
                  <a:cs typeface="Verdana" charset="0"/>
                </a:rPr>
                <a:t>Interaction at </a:t>
              </a:r>
              <a:r>
                <a:rPr lang="en-US" sz="1000" b="1" dirty="0" smtClean="0">
                  <a:cs typeface="Verdana" charset="0"/>
                </a:rPr>
                <a:t>High </a:t>
              </a:r>
              <a:r>
                <a:rPr lang="en-US" sz="1000" b="1" dirty="0">
                  <a:latin typeface="Symbol" charset="0"/>
                  <a:cs typeface="Verdana" charset="0"/>
                </a:rPr>
                <a:t>g</a:t>
              </a:r>
            </a:p>
            <a:p>
              <a:pPr marL="719138" lvl="1" indent="-261938" algn="l" eaLnBrk="1" hangingPunct="1">
                <a:buFont typeface="Arial" panose="020B0604020202020204" pitchFamily="34" charset="0"/>
                <a:buChar char="•"/>
              </a:pPr>
              <a:r>
                <a:rPr lang="en-US" sz="1000" dirty="0">
                  <a:cs typeface="Verdana" charset="0"/>
                </a:rPr>
                <a:t>T</a:t>
              </a:r>
              <a:r>
                <a:rPr lang="en-US" sz="1000" dirty="0" smtClean="0">
                  <a:cs typeface="Verdana" charset="0"/>
                </a:rPr>
                <a:t>est </a:t>
              </a:r>
              <a:r>
                <a:rPr lang="en-US" sz="1000" dirty="0">
                  <a:cs typeface="Verdana" charset="0"/>
                </a:rPr>
                <a:t>of special relativity</a:t>
              </a:r>
            </a:p>
            <a:p>
              <a:pPr marL="719138" lvl="1" indent="-261938" algn="l" eaLnBrk="1" hangingPunct="1">
                <a:buFont typeface="Arial" panose="020B0604020202020204" pitchFamily="34" charset="0"/>
                <a:buChar char="•"/>
              </a:pPr>
              <a:r>
                <a:rPr lang="en-US" sz="1000" dirty="0">
                  <a:cs typeface="Verdana" charset="0"/>
                </a:rPr>
                <a:t>L</a:t>
              </a:r>
              <a:r>
                <a:rPr lang="en-US" sz="1000" dirty="0" smtClean="0">
                  <a:cs typeface="Verdana" charset="0"/>
                </a:rPr>
                <a:t>aser </a:t>
              </a:r>
              <a:r>
                <a:rPr lang="en-US" sz="1000" dirty="0">
                  <a:cs typeface="Verdana" charset="0"/>
                </a:rPr>
                <a:t>cooling</a:t>
              </a:r>
            </a:p>
            <a:p>
              <a:pPr marL="719138" lvl="1" indent="-261938" algn="l" eaLnBrk="1" hangingPunct="1">
                <a:buFont typeface="Arial" panose="020B0604020202020204" pitchFamily="34" charset="0"/>
                <a:buChar char="•"/>
              </a:pPr>
              <a:r>
                <a:rPr lang="de-DE" sz="1000" dirty="0" smtClean="0">
                  <a:cs typeface="Verdana" charset="0"/>
                </a:rPr>
                <a:t>Laser </a:t>
              </a:r>
              <a:r>
                <a:rPr lang="de-DE" sz="1000" dirty="0" err="1">
                  <a:cs typeface="Verdana" charset="0"/>
                </a:rPr>
                <a:t>assisted</a:t>
              </a:r>
              <a:r>
                <a:rPr lang="de-DE" sz="1000" dirty="0">
                  <a:cs typeface="Verdana" charset="0"/>
                </a:rPr>
                <a:t> pair </a:t>
              </a:r>
              <a:r>
                <a:rPr lang="de-DE" sz="1000" dirty="0" err="1" smtClean="0">
                  <a:cs typeface="Verdana" charset="0"/>
                </a:rPr>
                <a:t>creation</a:t>
              </a:r>
              <a:endParaRPr lang="en-US" sz="1000" dirty="0">
                <a:cs typeface="Verdana" charset="0"/>
              </a:endParaRPr>
            </a:p>
            <a:p>
              <a:pPr algn="l" eaLnBrk="1" hangingPunct="1"/>
              <a:r>
                <a:rPr lang="en-US" sz="1000" b="1" dirty="0" smtClean="0">
                  <a:cs typeface="Verdana" charset="0"/>
                </a:rPr>
                <a:t>Fundamental </a:t>
              </a:r>
              <a:r>
                <a:rPr lang="en-US" sz="1000" b="1" dirty="0">
                  <a:cs typeface="Verdana" charset="0"/>
                </a:rPr>
                <a:t>P</a:t>
              </a:r>
              <a:r>
                <a:rPr lang="en-US" sz="1000" b="1" dirty="0" smtClean="0">
                  <a:cs typeface="Verdana" charset="0"/>
                </a:rPr>
                <a:t>hysics</a:t>
              </a:r>
              <a:endParaRPr lang="en-US" sz="1000" b="1" dirty="0">
                <a:cs typeface="Verdana" charset="0"/>
              </a:endParaRPr>
            </a:p>
            <a:p>
              <a:pPr marL="719138" lvl="1" indent="-261938" algn="l" eaLnBrk="1" hangingPunct="1">
                <a:buFont typeface="Arial" panose="020B0604020202020204" pitchFamily="34" charset="0"/>
                <a:buChar char="•"/>
              </a:pPr>
              <a:r>
                <a:rPr lang="en-US" sz="1000" dirty="0">
                  <a:cs typeface="Verdana" charset="0"/>
                </a:rPr>
                <a:t>PNC effects in high-Z ions</a:t>
              </a:r>
            </a:p>
            <a:p>
              <a:pPr algn="l" eaLnBrk="1" hangingPunct="1"/>
              <a:r>
                <a:rPr lang="en-US" sz="1000" b="1" dirty="0" smtClean="0">
                  <a:cs typeface="Verdana" charset="0"/>
                </a:rPr>
                <a:t>Experiments at the border between Atomic and Nuclear </a:t>
              </a:r>
              <a:r>
                <a:rPr lang="en-US" sz="1000" b="1" dirty="0">
                  <a:cs typeface="Verdana" charset="0"/>
                </a:rPr>
                <a:t>P</a:t>
              </a:r>
              <a:r>
                <a:rPr lang="en-US" sz="1000" b="1" dirty="0" smtClean="0">
                  <a:cs typeface="Verdana" charset="0"/>
                </a:rPr>
                <a:t>hysics</a:t>
              </a:r>
              <a:endParaRPr lang="en-US" sz="1000" b="1" dirty="0">
                <a:cs typeface="Verdana" charset="0"/>
              </a:endParaRPr>
            </a:p>
            <a:p>
              <a:pPr marL="719138" lvl="1" indent="-261938" algn="l" eaLnBrk="1" hangingPunct="1">
                <a:buFont typeface="Arial" panose="020B0604020202020204" pitchFamily="34" charset="0"/>
                <a:buChar char="•"/>
              </a:pPr>
              <a:r>
                <a:rPr lang="en-US" sz="1000" dirty="0" smtClean="0">
                  <a:cs typeface="Verdana" charset="0"/>
                </a:rPr>
                <a:t>Radioactive decays of bare and few-electron ions</a:t>
              </a:r>
              <a:endParaRPr lang="en-US" sz="1000" dirty="0">
                <a:cs typeface="Verdana" charset="0"/>
              </a:endParaRPr>
            </a:p>
            <a:p>
              <a:pPr lvl="1" algn="l" eaLnBrk="1" hangingPunct="1">
                <a:buFont typeface="Arial" charset="0"/>
                <a:buChar char="•"/>
              </a:pPr>
              <a:endParaRPr lang="en-US" sz="1000" dirty="0">
                <a:latin typeface="Verdana" charset="0"/>
                <a:cs typeface="Verdana" charset="0"/>
              </a:endParaRPr>
            </a:p>
            <a:p>
              <a:pPr algn="l" eaLnBrk="1" hangingPunct="1"/>
              <a:endParaRPr lang="en-US" sz="1000" dirty="0">
                <a:solidFill>
                  <a:srgbClr val="FFFFFF"/>
                </a:solidFill>
              </a:endParaRPr>
            </a:p>
          </p:txBody>
        </p:sp>
      </p:grpSp>
    </p:spTree>
    <p:extLst>
      <p:ext uri="{BB962C8B-B14F-4D97-AF65-F5344CB8AC3E}">
        <p14:creationId xmlns:p14="http://schemas.microsoft.com/office/powerpoint/2010/main" val="82658530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1"/>
            <a:ext cx="9182808" cy="548680"/>
          </a:xfrm>
        </p:spPr>
        <p:txBody>
          <a:bodyPr/>
          <a:lstStyle/>
          <a:p>
            <a:r>
              <a:rPr lang="en-US" sz="2800" b="1" dirty="0" smtClean="0">
                <a:latin typeface="Arial" panose="020B0604020202020204" pitchFamily="34" charset="0"/>
                <a:cs typeface="Arial" panose="020B0604020202020204" pitchFamily="34" charset="0"/>
              </a:rPr>
              <a:t>GSI - FZJ Cooperation Contract</a:t>
            </a:r>
            <a:endParaRPr lang="en-US" sz="2800" b="1" dirty="0">
              <a:latin typeface="Arial" panose="020B0604020202020204" pitchFamily="34" charset="0"/>
              <a:cs typeface="Arial" panose="020B0604020202020204" pitchFamily="34"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169" y="908720"/>
            <a:ext cx="8398319" cy="561400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rot="16200000">
            <a:off x="-1141839" y="3228945"/>
            <a:ext cx="2818656" cy="400110"/>
          </a:xfrm>
          <a:prstGeom prst="rect">
            <a:avLst/>
          </a:prstGeom>
          <a:solidFill>
            <a:schemeClr val="bg1"/>
          </a:solidFill>
          <a:ln>
            <a:solidFill>
              <a:srgbClr val="C00000"/>
            </a:solidFill>
          </a:ln>
          <a:effectLst>
            <a:outerShdw blurRad="50800" dist="38100" dir="2700000" algn="tl" rotWithShape="0">
              <a:prstClr val="black">
                <a:alpha val="40000"/>
              </a:prstClr>
            </a:outerShdw>
          </a:effectLst>
        </p:spPr>
        <p:txBody>
          <a:bodyPr wrap="none">
            <a:spAutoFit/>
          </a:bodyPr>
          <a:lstStyle/>
          <a:p>
            <a:r>
              <a:rPr lang="en-US" altLang="en-US" sz="2000" b="1">
                <a:solidFill>
                  <a:srgbClr val="C00000"/>
                </a:solidFill>
              </a:rPr>
              <a:t>Micro Vertex Detector</a:t>
            </a:r>
            <a:endParaRPr lang="en-US" sz="2000" b="1">
              <a:solidFill>
                <a:srgbClr val="C00000"/>
              </a:solidFill>
            </a:endParaRPr>
          </a:p>
        </p:txBody>
      </p:sp>
      <p:sp>
        <p:nvSpPr>
          <p:cNvPr id="7"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
        <p:nvSpPr>
          <p:cNvPr id="4" name="Foliennummernplatzhalter 3"/>
          <p:cNvSpPr>
            <a:spLocks noGrp="1"/>
          </p:cNvSpPr>
          <p:nvPr>
            <p:ph type="sldNum" sz="quarter" idx="10"/>
          </p:nvPr>
        </p:nvSpPr>
        <p:spPr/>
        <p:txBody>
          <a:bodyPr/>
          <a:lstStyle/>
          <a:p>
            <a:pPr>
              <a:defRPr/>
            </a:pPr>
            <a:fld id="{DC29B57F-3DDB-4612-9506-29BFE6D438B9}" type="slidenum">
              <a:rPr lang="de-DE" altLang="de-DE" smtClean="0"/>
              <a:pPr>
                <a:defRPr/>
              </a:pPr>
              <a:t>80</a:t>
            </a:fld>
            <a:endParaRPr lang="de-DE" altLang="de-DE"/>
          </a:p>
        </p:txBody>
      </p:sp>
    </p:spTree>
    <p:extLst>
      <p:ext uri="{BB962C8B-B14F-4D97-AF65-F5344CB8AC3E}">
        <p14:creationId xmlns:p14="http://schemas.microsoft.com/office/powerpoint/2010/main" val="31277734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 1"/>
          <p:cNvSpPr>
            <a:spLocks noGrp="1"/>
          </p:cNvSpPr>
          <p:nvPr>
            <p:ph type="title"/>
          </p:nvPr>
        </p:nvSpPr>
        <p:spPr>
          <a:xfrm>
            <a:off x="0" y="29382"/>
            <a:ext cx="9144000" cy="807330"/>
          </a:xfrm>
        </p:spPr>
        <p:txBody>
          <a:bodyPr/>
          <a:lstStyle/>
          <a:p>
            <a:r>
              <a:rPr lang="en-US" sz="2800" b="1" dirty="0" smtClean="0">
                <a:latin typeface="Arial" panose="020B0604020202020204" pitchFamily="34" charset="0"/>
                <a:cs typeface="Arial" panose="020B0604020202020204" pitchFamily="34" charset="0"/>
              </a:rPr>
              <a:t>GSI - FZJ Cooperation Contract</a:t>
            </a:r>
            <a:endParaRPr lang="en-US" sz="2800" b="1" dirty="0">
              <a:latin typeface="Arial" panose="020B0604020202020204" pitchFamily="34" charset="0"/>
              <a:cs typeface="Arial" panose="020B0604020202020204" pitchFamily="34" charset="0"/>
            </a:endParaRPr>
          </a:p>
        </p:txBody>
      </p:sp>
      <p:sp>
        <p:nvSpPr>
          <p:cNvPr id="6" name="Foliennummernplatzhalter 5"/>
          <p:cNvSpPr>
            <a:spLocks noGrp="1"/>
          </p:cNvSpPr>
          <p:nvPr>
            <p:ph type="sldNum" sz="quarter" idx="10"/>
          </p:nvPr>
        </p:nvSpPr>
        <p:spPr/>
        <p:txBody>
          <a:bodyPr/>
          <a:lstStyle/>
          <a:p>
            <a:pPr>
              <a:defRPr/>
            </a:pPr>
            <a:fld id="{DC29B57F-3DDB-4612-9506-29BFE6D438B9}" type="slidenum">
              <a:rPr lang="de-DE" altLang="de-DE" smtClean="0"/>
              <a:pPr>
                <a:defRPr/>
              </a:pPr>
              <a:t>81</a:t>
            </a:fld>
            <a:endParaRPr lang="de-DE" altLang="de-DE"/>
          </a:p>
        </p:txBody>
      </p:sp>
      <p:pic>
        <p:nvPicPr>
          <p:cNvPr id="2050" name="Picture 2"/>
          <p:cNvPicPr>
            <a:picLocks noChangeAspect="1" noChangeArrowheads="1"/>
          </p:cNvPicPr>
          <p:nvPr/>
        </p:nvPicPr>
        <p:blipFill>
          <a:blip r:embed="rId3" cstate="screen">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829171" y="908720"/>
            <a:ext cx="7485658" cy="5394960"/>
          </a:xfrm>
          <a:prstGeom prst="rect">
            <a:avLst/>
          </a:prstGeom>
          <a:noFill/>
          <a:ln w="12700">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623342" y="3819525"/>
            <a:ext cx="1407758" cy="307777"/>
          </a:xfrm>
          <a:prstGeom prst="rect">
            <a:avLst/>
          </a:prstGeom>
        </p:spPr>
        <p:txBody>
          <a:bodyPr vert="horz" wrap="none" lIns="91440" tIns="45720" rIns="91440" bIns="45720" rtlCol="0" anchor="t">
            <a:spAutoFit/>
          </a:bodyPr>
          <a:lstStyle/>
          <a:p>
            <a:pPr algn="l"/>
            <a:r>
              <a:rPr lang="en-US" sz="1400" b="1" dirty="0" smtClean="0">
                <a:solidFill>
                  <a:srgbClr val="C00000"/>
                </a:solidFill>
              </a:rPr>
              <a:t>TDR approved</a:t>
            </a:r>
          </a:p>
        </p:txBody>
      </p:sp>
      <p:sp>
        <p:nvSpPr>
          <p:cNvPr id="7" name="Rectangle 6"/>
          <p:cNvSpPr/>
          <p:nvPr/>
        </p:nvSpPr>
        <p:spPr>
          <a:xfrm rot="16200000">
            <a:off x="-997665" y="3228945"/>
            <a:ext cx="2530308" cy="400110"/>
          </a:xfrm>
          <a:prstGeom prst="rect">
            <a:avLst/>
          </a:prstGeom>
          <a:solidFill>
            <a:schemeClr val="bg1"/>
          </a:solidFill>
          <a:ln>
            <a:solidFill>
              <a:srgbClr val="C00000"/>
            </a:solidFill>
          </a:ln>
          <a:effectLst>
            <a:outerShdw blurRad="50800" dist="38100" dir="2700000" algn="tl" rotWithShape="0">
              <a:prstClr val="black">
                <a:alpha val="40000"/>
              </a:prstClr>
            </a:outerShdw>
          </a:effectLst>
        </p:spPr>
        <p:txBody>
          <a:bodyPr wrap="none">
            <a:spAutoFit/>
          </a:bodyPr>
          <a:lstStyle/>
          <a:p>
            <a:r>
              <a:rPr lang="en-US" altLang="en-US" sz="2000" b="1">
                <a:solidFill>
                  <a:srgbClr val="C00000"/>
                </a:solidFill>
              </a:rPr>
              <a:t>Straw Tube Tracker</a:t>
            </a:r>
            <a:endParaRPr lang="en-US" sz="2000" b="1">
              <a:solidFill>
                <a:srgbClr val="C00000"/>
              </a:solidFill>
            </a:endParaRPr>
          </a:p>
        </p:txBody>
      </p:sp>
      <p:sp>
        <p:nvSpPr>
          <p:cNvPr id="8"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Panda</a:t>
            </a:r>
            <a:endParaRPr lang="de-DE" altLang="de-DE" sz="1600" b="1" dirty="0"/>
          </a:p>
        </p:txBody>
      </p:sp>
    </p:spTree>
    <p:extLst>
      <p:ext uri="{BB962C8B-B14F-4D97-AF65-F5344CB8AC3E}">
        <p14:creationId xmlns:p14="http://schemas.microsoft.com/office/powerpoint/2010/main" val="29892644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1008063" y="2060575"/>
            <a:ext cx="7200900" cy="4248150"/>
          </a:xfrm>
          <a:prstGeom prst="rect">
            <a:avLst/>
          </a:prstGeom>
          <a:solidFill>
            <a:schemeClr val="accent5"/>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dirty="0" smtClean="0"/>
              <a:t>Mats</a:t>
            </a:r>
            <a:endParaRPr lang="de-DE" dirty="0"/>
          </a:p>
        </p:txBody>
      </p:sp>
      <p:sp>
        <p:nvSpPr>
          <p:cNvPr id="7172" name="Text Box 2"/>
          <p:cNvSpPr txBox="1">
            <a:spLocks noChangeArrowheads="1"/>
          </p:cNvSpPr>
          <p:nvPr/>
        </p:nvSpPr>
        <p:spPr bwMode="auto">
          <a:xfrm>
            <a:off x="611188" y="1254125"/>
            <a:ext cx="79930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de-DE" altLang="de-DE" sz="2800" b="1" dirty="0" smtClean="0"/>
              <a:t>Plasma </a:t>
            </a:r>
            <a:r>
              <a:rPr lang="de-DE" altLang="de-DE" sz="2800" b="1" dirty="0" err="1" smtClean="0"/>
              <a:t>Physics</a:t>
            </a:r>
            <a:r>
              <a:rPr lang="de-DE" altLang="de-DE" sz="2800" b="1" dirty="0" smtClean="0"/>
              <a:t> </a:t>
            </a:r>
            <a:r>
              <a:rPr lang="de-DE" altLang="de-DE" sz="2800" b="1" dirty="0" err="1" smtClean="0"/>
              <a:t>Detectors</a:t>
            </a:r>
            <a:endParaRPr lang="de-DE" altLang="de-DE" sz="2800" b="1" dirty="0"/>
          </a:p>
        </p:txBody>
      </p:sp>
      <p:grpSp>
        <p:nvGrpSpPr>
          <p:cNvPr id="7180" name="Group 5"/>
          <p:cNvGrpSpPr>
            <a:grpSpLocks/>
          </p:cNvGrpSpPr>
          <p:nvPr/>
        </p:nvGrpSpPr>
        <p:grpSpPr bwMode="auto">
          <a:xfrm>
            <a:off x="1151424" y="2445891"/>
            <a:ext cx="5436799" cy="3719412"/>
            <a:chOff x="1300" y="1661"/>
            <a:chExt cx="3168" cy="2039"/>
          </a:xfrm>
        </p:grpSpPr>
        <p:pic>
          <p:nvPicPr>
            <p:cNvPr id="7182"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t="3293" r="1694"/>
            <a:stretch>
              <a:fillRect/>
            </a:stretch>
          </p:blipFill>
          <p:spPr bwMode="auto">
            <a:xfrm>
              <a:off x="1300" y="1661"/>
              <a:ext cx="3168" cy="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Rectangle 11"/>
            <p:cNvSpPr>
              <a:spLocks noChangeArrowheads="1"/>
            </p:cNvSpPr>
            <p:nvPr/>
          </p:nvSpPr>
          <p:spPr bwMode="auto">
            <a:xfrm>
              <a:off x="2978" y="3461"/>
              <a:ext cx="590" cy="23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a:endParaRPr lang="de-DE" altLang="de-DE">
                <a:cs typeface="Arial" pitchFamily="34" charset="0"/>
              </a:endParaRPr>
            </a:p>
          </p:txBody>
        </p:sp>
      </p:grpSp>
      <p:sp>
        <p:nvSpPr>
          <p:cNvPr id="7181" name="Line 9"/>
          <p:cNvSpPr>
            <a:spLocks noChangeShapeType="1"/>
          </p:cNvSpPr>
          <p:nvPr/>
        </p:nvSpPr>
        <p:spPr bwMode="auto">
          <a:xfrm rot="3420000">
            <a:off x="2905185" y="2637304"/>
            <a:ext cx="2622130" cy="1348675"/>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2" name="Parallelogramm 1"/>
          <p:cNvSpPr/>
          <p:nvPr/>
        </p:nvSpPr>
        <p:spPr bwMode="auto">
          <a:xfrm rot="21143820">
            <a:off x="4078288" y="5445125"/>
            <a:ext cx="252412" cy="176213"/>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0" name="Line 9"/>
          <p:cNvSpPr>
            <a:spLocks noChangeShapeType="1"/>
          </p:cNvSpPr>
          <p:nvPr/>
        </p:nvSpPr>
        <p:spPr bwMode="auto">
          <a:xfrm rot="3420000">
            <a:off x="2997973" y="2034794"/>
            <a:ext cx="1419656" cy="1780292"/>
          </a:xfrm>
          <a:prstGeom prst="line">
            <a:avLst/>
          </a:prstGeom>
          <a:noFill/>
          <a:ln w="38100">
            <a:solidFill>
              <a:srgbClr val="00B485"/>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4" name="Foliennummernplatzhalter 3"/>
          <p:cNvSpPr>
            <a:spLocks noGrp="1"/>
          </p:cNvSpPr>
          <p:nvPr>
            <p:ph type="sldNum" sz="quarter" idx="10"/>
          </p:nvPr>
        </p:nvSpPr>
        <p:spPr/>
        <p:txBody>
          <a:bodyPr/>
          <a:lstStyle/>
          <a:p>
            <a:pPr>
              <a:defRPr/>
            </a:pPr>
            <a:fld id="{0E96D1CE-466B-4BA2-A52F-D805C2047C43}" type="slidenum">
              <a:rPr lang="de-DE" altLang="de-DE" smtClean="0"/>
              <a:pPr>
                <a:defRPr/>
              </a:pPr>
              <a:t>82</a:t>
            </a:fld>
            <a:endParaRPr lang="de-DE" altLang="de-DE"/>
          </a:p>
        </p:txBody>
      </p:sp>
    </p:spTree>
    <p:extLst>
      <p:ext uri="{BB962C8B-B14F-4D97-AF65-F5344CB8AC3E}">
        <p14:creationId xmlns:p14="http://schemas.microsoft.com/office/powerpoint/2010/main" val="378539975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1042988" y="3141663"/>
            <a:ext cx="6696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endParaRPr lang="en-GB" altLang="de-DE" sz="1600">
              <a:solidFill>
                <a:srgbClr val="000000"/>
              </a:solidFill>
            </a:endParaRPr>
          </a:p>
        </p:txBody>
      </p:sp>
      <p:sp>
        <p:nvSpPr>
          <p:cNvPr id="2" name="Textfeld 1"/>
          <p:cNvSpPr txBox="1"/>
          <p:nvPr/>
        </p:nvSpPr>
        <p:spPr>
          <a:xfrm>
            <a:off x="0" y="25460"/>
            <a:ext cx="9144000" cy="523220"/>
          </a:xfrm>
          <a:prstGeom prst="rect">
            <a:avLst/>
          </a:prstGeom>
          <a:noFill/>
        </p:spPr>
        <p:txBody>
          <a:bodyPr wrap="square" rtlCol="0">
            <a:spAutoFit/>
          </a:bodyPr>
          <a:lstStyle/>
          <a:p>
            <a:pPr algn="ctr"/>
            <a:r>
              <a:rPr lang="de-DE" sz="2800" b="1" dirty="0" smtClean="0"/>
              <a:t>PBPP - Plasma </a:t>
            </a:r>
            <a:r>
              <a:rPr lang="de-DE" sz="2800" b="1" dirty="0" err="1" smtClean="0"/>
              <a:t>Physics</a:t>
            </a:r>
            <a:r>
              <a:rPr lang="de-DE" sz="2800" b="1" dirty="0" smtClean="0"/>
              <a:t> at FAIR</a:t>
            </a:r>
            <a:endParaRPr lang="de-DE" sz="2800" b="1" dirty="0"/>
          </a:p>
        </p:txBody>
      </p:sp>
      <p:pic>
        <p:nvPicPr>
          <p:cNvPr id="1026" name="Picture 2" descr="C:\Users\blazevic\Desktop\pics_APPAcave\APPA komplett 2014.05.13-2.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203848" y="2204864"/>
            <a:ext cx="5684889" cy="3731879"/>
          </a:xfrm>
          <a:prstGeom prst="rect">
            <a:avLst/>
          </a:prstGeom>
          <a:noFill/>
          <a:ln w="12700">
            <a:solidFill>
              <a:srgbClr val="269D9A"/>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251520" y="894205"/>
            <a:ext cx="8640960" cy="1166643"/>
          </a:xfrm>
          <a:prstGeom prst="rect">
            <a:avLst/>
          </a:prstGeom>
          <a:solidFill>
            <a:srgbClr val="8FBB77">
              <a:alpha val="26000"/>
            </a:srgbClr>
          </a:solidFill>
          <a:ln w="12700">
            <a:solidFill>
              <a:srgbClr val="8FBB77"/>
            </a:solidFill>
          </a:ln>
        </p:spPr>
        <p:txBody>
          <a:bodyPr wrap="square" lIns="180000" tIns="90000" rIns="180000" bIns="90000" rtlCol="0" anchor="ctr" anchorCtr="0">
            <a:spAutoFit/>
          </a:bodyPr>
          <a:lstStyle/>
          <a:p>
            <a:pPr marL="87313" indent="-87313" algn="just"/>
            <a:r>
              <a:rPr lang="en-US" sz="1600" b="1" dirty="0" smtClean="0"/>
              <a:t> The scope of the PBPP group is the design and coordination of the construction of the APPA cave and the experimental setup for the plasma physics experiments at FAIR, regarding the demands of the </a:t>
            </a:r>
            <a:r>
              <a:rPr lang="en-US" sz="1600" b="1" dirty="0" err="1" smtClean="0"/>
              <a:t>HEDgeHOB</a:t>
            </a:r>
            <a:r>
              <a:rPr lang="en-US" sz="1600" b="1" dirty="0" smtClean="0"/>
              <a:t> and the WDM collaboration.</a:t>
            </a:r>
            <a:br>
              <a:rPr lang="en-US" sz="1600" b="1" dirty="0" smtClean="0"/>
            </a:br>
            <a:r>
              <a:rPr lang="en-US" sz="1600" b="1" dirty="0" smtClean="0"/>
              <a:t>The main components are:</a:t>
            </a:r>
            <a:endParaRPr lang="en-US" sz="1600" b="1" dirty="0"/>
          </a:p>
        </p:txBody>
      </p:sp>
      <p:sp>
        <p:nvSpPr>
          <p:cNvPr id="4" name="Textfeld 3"/>
          <p:cNvSpPr txBox="1"/>
          <p:nvPr/>
        </p:nvSpPr>
        <p:spPr>
          <a:xfrm>
            <a:off x="252000" y="2204863"/>
            <a:ext cx="2832793" cy="3733200"/>
          </a:xfrm>
          <a:prstGeom prst="rect">
            <a:avLst/>
          </a:prstGeom>
          <a:solidFill>
            <a:srgbClr val="8FBB77">
              <a:alpha val="26000"/>
            </a:srgbClr>
          </a:solidFill>
          <a:ln w="12700">
            <a:solidFill>
              <a:srgbClr val="8FBB77"/>
            </a:solidFill>
          </a:ln>
        </p:spPr>
        <p:txBody>
          <a:bodyPr wrap="square" lIns="111600" tIns="140400" rIns="111600" bIns="140400" rtlCol="0" anchor="ctr" anchorCtr="0">
            <a:spAutoFit/>
          </a:bodyPr>
          <a:lstStyle/>
          <a:p>
            <a:pPr marL="174625" indent="-174625" algn="l">
              <a:buFont typeface="Arial" panose="020B0604020202020204" pitchFamily="34" charset="0"/>
              <a:buChar char="•"/>
            </a:pPr>
            <a:r>
              <a:rPr lang="en-US" sz="1600" dirty="0" smtClean="0"/>
              <a:t>Matching section ion beam line with </a:t>
            </a:r>
            <a:r>
              <a:rPr lang="en-US" sz="1600" dirty="0" err="1" smtClean="0"/>
              <a:t>nc</a:t>
            </a:r>
            <a:r>
              <a:rPr lang="en-US" sz="1600" dirty="0" smtClean="0"/>
              <a:t> magnets and ion beam diagnostics</a:t>
            </a:r>
          </a:p>
          <a:p>
            <a:pPr marL="174625" indent="-174625" algn="l">
              <a:buFont typeface="Arial" panose="020B0604020202020204" pitchFamily="34" charset="0"/>
              <a:buChar char="•"/>
            </a:pPr>
            <a:r>
              <a:rPr lang="en-US" sz="1600" dirty="0" smtClean="0"/>
              <a:t>RF deflector (wobbler) with the belonging infrastructure</a:t>
            </a:r>
          </a:p>
          <a:p>
            <a:pPr marL="174625" indent="-174625" algn="l">
              <a:buFont typeface="Arial" panose="020B0604020202020204" pitchFamily="34" charset="0"/>
              <a:buChar char="•"/>
            </a:pPr>
            <a:r>
              <a:rPr lang="en-US" sz="1600" dirty="0" smtClean="0"/>
              <a:t>Large aperture </a:t>
            </a:r>
            <a:r>
              <a:rPr lang="en-US" sz="1600" dirty="0" err="1" smtClean="0"/>
              <a:t>sc</a:t>
            </a:r>
            <a:r>
              <a:rPr lang="en-US" sz="1600" dirty="0" smtClean="0"/>
              <a:t> final focusing quadrupoles</a:t>
            </a:r>
          </a:p>
          <a:p>
            <a:pPr marL="174625" indent="-174625" algn="l">
              <a:buFont typeface="Arial" panose="020B0604020202020204" pitchFamily="34" charset="0"/>
              <a:buChar char="•"/>
            </a:pPr>
            <a:r>
              <a:rPr lang="en-US" sz="1600" dirty="0" smtClean="0"/>
              <a:t>Target chamber for interaction experiments</a:t>
            </a:r>
          </a:p>
          <a:p>
            <a:pPr marL="174625" indent="-174625" algn="l">
              <a:buFont typeface="Arial" panose="020B0604020202020204" pitchFamily="34" charset="0"/>
              <a:buChar char="•"/>
            </a:pPr>
            <a:r>
              <a:rPr lang="en-US" sz="1600" dirty="0" smtClean="0"/>
              <a:t>Diagnostic tools, e.g. diagnostic laser or Proton microscopy (PRIOR) incl. separate target chamber</a:t>
            </a:r>
          </a:p>
        </p:txBody>
      </p:sp>
      <p:sp>
        <p:nvSpPr>
          <p:cNvPr id="9" name="Text Box 11"/>
          <p:cNvSpPr txBox="1">
            <a:spLocks noChangeArrowheads="1"/>
          </p:cNvSpPr>
          <p:nvPr/>
        </p:nvSpPr>
        <p:spPr bwMode="auto">
          <a:xfrm>
            <a:off x="-108520"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Plasma </a:t>
            </a:r>
            <a:r>
              <a:rPr lang="de-DE" altLang="de-DE" sz="1600" b="1" dirty="0" err="1" smtClean="0"/>
              <a:t>Physics</a:t>
            </a:r>
            <a:r>
              <a:rPr lang="de-DE" altLang="de-DE" sz="1600" b="1" dirty="0" smtClean="0"/>
              <a:t> </a:t>
            </a:r>
            <a:endParaRPr lang="de-DE" altLang="de-DE" sz="1600" b="1" dirty="0"/>
          </a:p>
        </p:txBody>
      </p:sp>
      <p:sp>
        <p:nvSpPr>
          <p:cNvPr id="5" name="Foliennummernplatzhalter 4"/>
          <p:cNvSpPr>
            <a:spLocks noGrp="1"/>
          </p:cNvSpPr>
          <p:nvPr>
            <p:ph type="sldNum" sz="quarter" idx="10"/>
          </p:nvPr>
        </p:nvSpPr>
        <p:spPr/>
        <p:txBody>
          <a:bodyPr/>
          <a:lstStyle/>
          <a:p>
            <a:pPr>
              <a:defRPr/>
            </a:pPr>
            <a:fld id="{0E96D1CE-466B-4BA2-A52F-D805C2047C43}" type="slidenum">
              <a:rPr lang="de-DE" altLang="de-DE" smtClean="0"/>
              <a:pPr>
                <a:defRPr/>
              </a:pPr>
              <a:t>83</a:t>
            </a:fld>
            <a:endParaRPr lang="de-DE" altLang="de-DE"/>
          </a:p>
        </p:txBody>
      </p:sp>
    </p:spTree>
    <p:extLst>
      <p:ext uri="{BB962C8B-B14F-4D97-AF65-F5344CB8AC3E}">
        <p14:creationId xmlns:p14="http://schemas.microsoft.com/office/powerpoint/2010/main" val="25518496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25460"/>
            <a:ext cx="9143999" cy="523220"/>
          </a:xfrm>
          <a:prstGeom prst="rect">
            <a:avLst/>
          </a:prstGeom>
          <a:noFill/>
        </p:spPr>
        <p:txBody>
          <a:bodyPr wrap="square" rtlCol="0">
            <a:spAutoFit/>
          </a:bodyPr>
          <a:lstStyle/>
          <a:p>
            <a:pPr algn="ctr"/>
            <a:r>
              <a:rPr lang="en-US" sz="2800" b="1" dirty="0" smtClean="0"/>
              <a:t>PBPP - Matching </a:t>
            </a:r>
            <a:r>
              <a:rPr lang="en-US" sz="2800" b="1" dirty="0"/>
              <a:t>S</a:t>
            </a:r>
            <a:r>
              <a:rPr lang="en-US" sz="2800" b="1" dirty="0" smtClean="0"/>
              <a:t>ection </a:t>
            </a:r>
            <a:r>
              <a:rPr lang="en-US" sz="2800" b="1" dirty="0"/>
              <a:t>B</a:t>
            </a:r>
            <a:r>
              <a:rPr lang="en-US" sz="2800" b="1" dirty="0" smtClean="0"/>
              <a:t>eam </a:t>
            </a:r>
            <a:r>
              <a:rPr lang="en-US" sz="2800" b="1" dirty="0"/>
              <a:t>L</a:t>
            </a:r>
            <a:r>
              <a:rPr lang="en-US" sz="2800" b="1" dirty="0" smtClean="0"/>
              <a:t>ine</a:t>
            </a:r>
            <a:endParaRPr lang="en-US" sz="2800" b="1" dirty="0"/>
          </a:p>
        </p:txBody>
      </p:sp>
      <p:sp>
        <p:nvSpPr>
          <p:cNvPr id="4" name="Textfeld 3"/>
          <p:cNvSpPr txBox="1"/>
          <p:nvPr/>
        </p:nvSpPr>
        <p:spPr>
          <a:xfrm>
            <a:off x="251521" y="894205"/>
            <a:ext cx="8640960" cy="1166643"/>
          </a:xfrm>
          <a:prstGeom prst="rect">
            <a:avLst/>
          </a:prstGeom>
          <a:solidFill>
            <a:srgbClr val="8FBB77">
              <a:alpha val="26000"/>
            </a:srgbClr>
          </a:solidFill>
          <a:ln w="12700">
            <a:solidFill>
              <a:srgbClr val="8FBB77"/>
            </a:solidFill>
          </a:ln>
        </p:spPr>
        <p:txBody>
          <a:bodyPr wrap="square" tIns="90000" bIns="90000" rtlCol="0">
            <a:spAutoFit/>
          </a:bodyPr>
          <a:lstStyle/>
          <a:p>
            <a:pPr marL="174625" indent="-174625" algn="l">
              <a:buFont typeface="Arial" panose="020B0604020202020204" pitchFamily="34" charset="0"/>
              <a:buChar char="•"/>
            </a:pPr>
            <a:r>
              <a:rPr lang="en-US" sz="1600" b="1" dirty="0" smtClean="0"/>
              <a:t>3 separate beam lines integrated into a single one</a:t>
            </a:r>
          </a:p>
          <a:p>
            <a:pPr marL="174625" indent="-174625" algn="l">
              <a:buFont typeface="Arial" panose="020B0604020202020204" pitchFamily="34" charset="0"/>
              <a:buChar char="•"/>
            </a:pPr>
            <a:r>
              <a:rPr lang="en-US" sz="1600" b="1" dirty="0"/>
              <a:t>I</a:t>
            </a:r>
            <a:r>
              <a:rPr lang="en-US" sz="1600" b="1" dirty="0" smtClean="0"/>
              <a:t>ntegrated into DMU</a:t>
            </a:r>
          </a:p>
          <a:p>
            <a:pPr marL="174625" indent="-174625" algn="l">
              <a:buFont typeface="Arial" panose="020B0604020202020204" pitchFamily="34" charset="0"/>
              <a:buChar char="•"/>
            </a:pPr>
            <a:r>
              <a:rPr lang="en-US" sz="1600" b="1" dirty="0"/>
              <a:t>I</a:t>
            </a:r>
            <a:r>
              <a:rPr lang="en-US" sz="1600" b="1" dirty="0" smtClean="0"/>
              <a:t>on beam diagnostics and vacuum components determined, integrated into DMU</a:t>
            </a:r>
          </a:p>
          <a:p>
            <a:pPr marL="174625" indent="-174625" algn="l">
              <a:buFont typeface="Arial" panose="020B0604020202020204" pitchFamily="34" charset="0"/>
              <a:buChar char="•"/>
            </a:pPr>
            <a:r>
              <a:rPr lang="en-US" sz="1600" b="1" dirty="0" smtClean="0"/>
              <a:t>TDR in progress</a:t>
            </a:r>
            <a:endParaRPr lang="en-US" sz="1600" b="1" dirty="0"/>
          </a:p>
        </p:txBody>
      </p:sp>
      <p:grpSp>
        <p:nvGrpSpPr>
          <p:cNvPr id="7" name="Gruppieren 6"/>
          <p:cNvGrpSpPr/>
          <p:nvPr/>
        </p:nvGrpSpPr>
        <p:grpSpPr>
          <a:xfrm>
            <a:off x="251521" y="2168862"/>
            <a:ext cx="8640960" cy="3852426"/>
            <a:chOff x="83652" y="2183703"/>
            <a:chExt cx="8496944" cy="4853894"/>
          </a:xfrm>
          <a:effectLst>
            <a:outerShdw blurRad="50800" dist="38100" dir="2700000" algn="tl" rotWithShape="0">
              <a:schemeClr val="bg2">
                <a:alpha val="40000"/>
              </a:schemeClr>
            </a:outerShdw>
          </a:effectLst>
        </p:grpSpPr>
        <p:sp>
          <p:nvSpPr>
            <p:cNvPr id="6" name="Rechteck 5"/>
            <p:cNvSpPr/>
            <p:nvPr/>
          </p:nvSpPr>
          <p:spPr>
            <a:xfrm>
              <a:off x="83652" y="2183703"/>
              <a:ext cx="8496944" cy="4853894"/>
            </a:xfrm>
            <a:prstGeom prst="rect">
              <a:avLst/>
            </a:prstGeom>
            <a:solidFill>
              <a:schemeClr val="accent5"/>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p:cNvGrpSpPr/>
            <p:nvPr/>
          </p:nvGrpSpPr>
          <p:grpSpPr>
            <a:xfrm>
              <a:off x="251521" y="2240869"/>
              <a:ext cx="8208911" cy="4396642"/>
              <a:chOff x="251521" y="2240869"/>
              <a:chExt cx="8208911" cy="4396642"/>
            </a:xfrm>
          </p:grpSpPr>
          <p:pic>
            <p:nvPicPr>
              <p:cNvPr id="36" name="Grafik 35"/>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t="45387" b="28674"/>
              <a:stretch/>
            </p:blipFill>
            <p:spPr>
              <a:xfrm>
                <a:off x="251521" y="4261105"/>
                <a:ext cx="8208911" cy="691849"/>
              </a:xfrm>
              <a:prstGeom prst="rect">
                <a:avLst/>
              </a:prstGeom>
            </p:spPr>
          </p:pic>
          <p:sp>
            <p:nvSpPr>
              <p:cNvPr id="37" name="Textfeld 36"/>
              <p:cNvSpPr txBox="1"/>
              <p:nvPr/>
            </p:nvSpPr>
            <p:spPr>
              <a:xfrm rot="16200000">
                <a:off x="6234054" y="5252951"/>
                <a:ext cx="643738" cy="227950"/>
              </a:xfrm>
              <a:prstGeom prst="rect">
                <a:avLst/>
              </a:prstGeom>
              <a:noFill/>
            </p:spPr>
            <p:txBody>
              <a:bodyPr wrap="none" rtlCol="0">
                <a:spAutoFit/>
              </a:bodyPr>
              <a:lstStyle/>
              <a:p>
                <a:r>
                  <a:rPr lang="de-DE" sz="1050" dirty="0" smtClean="0"/>
                  <a:t>Ion </a:t>
                </a:r>
                <a:r>
                  <a:rPr lang="de-DE" sz="1050" dirty="0" err="1" smtClean="0"/>
                  <a:t>getter</a:t>
                </a:r>
                <a:r>
                  <a:rPr lang="de-DE" sz="1050" dirty="0" smtClean="0"/>
                  <a:t> pump</a:t>
                </a:r>
                <a:endParaRPr lang="de-DE" sz="1050" dirty="0"/>
              </a:p>
            </p:txBody>
          </p:sp>
          <p:sp>
            <p:nvSpPr>
              <p:cNvPr id="38" name="Textfeld 37"/>
              <p:cNvSpPr txBox="1"/>
              <p:nvPr/>
            </p:nvSpPr>
            <p:spPr>
              <a:xfrm rot="16200000">
                <a:off x="7025173" y="3539246"/>
                <a:ext cx="864657" cy="227950"/>
              </a:xfrm>
              <a:prstGeom prst="rect">
                <a:avLst/>
              </a:prstGeom>
              <a:noFill/>
            </p:spPr>
            <p:txBody>
              <a:bodyPr wrap="none" rtlCol="0">
                <a:spAutoFit/>
              </a:bodyPr>
              <a:lstStyle/>
              <a:p>
                <a:r>
                  <a:rPr lang="de-DE" sz="1050" dirty="0" smtClean="0"/>
                  <a:t>3x </a:t>
                </a:r>
                <a:r>
                  <a:rPr lang="de-DE" sz="1050" dirty="0" err="1" smtClean="0"/>
                  <a:t>Quadrupoles</a:t>
                </a:r>
                <a:r>
                  <a:rPr lang="de-DE" sz="1050" dirty="0" smtClean="0"/>
                  <a:t> Typ 11</a:t>
                </a:r>
                <a:endParaRPr lang="de-DE" sz="1050" dirty="0"/>
              </a:p>
            </p:txBody>
          </p:sp>
          <p:sp>
            <p:nvSpPr>
              <p:cNvPr id="39" name="Textfeld 38"/>
              <p:cNvSpPr txBox="1"/>
              <p:nvPr/>
            </p:nvSpPr>
            <p:spPr>
              <a:xfrm>
                <a:off x="3580245" y="5848446"/>
                <a:ext cx="200157" cy="253916"/>
              </a:xfrm>
              <a:prstGeom prst="rect">
                <a:avLst/>
              </a:prstGeom>
              <a:noFill/>
            </p:spPr>
            <p:txBody>
              <a:bodyPr wrap="none" rtlCol="0">
                <a:spAutoFit/>
              </a:bodyPr>
              <a:lstStyle/>
              <a:p>
                <a:endParaRPr lang="de-DE" sz="1050" dirty="0"/>
              </a:p>
            </p:txBody>
          </p:sp>
          <p:sp>
            <p:nvSpPr>
              <p:cNvPr id="40" name="Textfeld 39"/>
              <p:cNvSpPr txBox="1"/>
              <p:nvPr/>
            </p:nvSpPr>
            <p:spPr>
              <a:xfrm rot="16200000">
                <a:off x="631442" y="2641827"/>
                <a:ext cx="1029866" cy="227950"/>
              </a:xfrm>
              <a:prstGeom prst="rect">
                <a:avLst/>
              </a:prstGeom>
              <a:noFill/>
            </p:spPr>
            <p:txBody>
              <a:bodyPr wrap="none" rtlCol="0">
                <a:spAutoFit/>
              </a:bodyPr>
              <a:lstStyle/>
              <a:p>
                <a:r>
                  <a:rPr lang="de-DE" sz="1050" dirty="0" smtClean="0"/>
                  <a:t>BPM / BD  </a:t>
                </a:r>
                <a:r>
                  <a:rPr lang="de-DE" sz="1050" dirty="0" err="1" smtClean="0"/>
                  <a:t>vacuum</a:t>
                </a:r>
                <a:r>
                  <a:rPr lang="de-DE" sz="1050" dirty="0" smtClean="0"/>
                  <a:t> </a:t>
                </a:r>
                <a:r>
                  <a:rPr lang="de-DE" sz="1050" dirty="0" err="1" smtClean="0"/>
                  <a:t>chamber</a:t>
                </a:r>
                <a:endParaRPr lang="de-DE" sz="1050" dirty="0"/>
              </a:p>
            </p:txBody>
          </p:sp>
          <p:sp>
            <p:nvSpPr>
              <p:cNvPr id="41" name="Textfeld 40"/>
              <p:cNvSpPr txBox="1"/>
              <p:nvPr/>
            </p:nvSpPr>
            <p:spPr>
              <a:xfrm rot="16200000">
                <a:off x="612862" y="3056460"/>
                <a:ext cx="1758649" cy="415498"/>
              </a:xfrm>
              <a:prstGeom prst="rect">
                <a:avLst/>
              </a:prstGeom>
              <a:noFill/>
            </p:spPr>
            <p:txBody>
              <a:bodyPr wrap="square" rtlCol="0">
                <a:spAutoFit/>
              </a:bodyPr>
              <a:lstStyle/>
              <a:p>
                <a:pPr algn="l"/>
                <a:r>
                  <a:rPr lang="de-DE" sz="1050" dirty="0" smtClean="0"/>
                  <a:t>BD </a:t>
                </a:r>
                <a:r>
                  <a:rPr lang="de-DE" sz="1050" dirty="0" err="1" smtClean="0"/>
                  <a:t>chamber</a:t>
                </a:r>
                <a:r>
                  <a:rPr lang="de-DE" sz="1050" dirty="0" smtClean="0"/>
                  <a:t>/ SEM </a:t>
                </a:r>
                <a:r>
                  <a:rPr lang="de-DE" sz="1050" dirty="0" err="1" smtClean="0"/>
                  <a:t>grid</a:t>
                </a:r>
                <a:r>
                  <a:rPr lang="de-DE" sz="1050" dirty="0" smtClean="0"/>
                  <a:t> + </a:t>
                </a:r>
                <a:r>
                  <a:rPr lang="de-DE" sz="1050" dirty="0" err="1" smtClean="0"/>
                  <a:t>scintillation</a:t>
                </a:r>
                <a:r>
                  <a:rPr lang="de-DE" sz="1050" dirty="0" smtClean="0"/>
                  <a:t> </a:t>
                </a:r>
                <a:r>
                  <a:rPr lang="de-DE" sz="1050" dirty="0" err="1" smtClean="0"/>
                  <a:t>screen</a:t>
                </a:r>
                <a:endParaRPr lang="de-DE" sz="1050" dirty="0"/>
              </a:p>
            </p:txBody>
          </p:sp>
          <p:sp>
            <p:nvSpPr>
              <p:cNvPr id="42" name="Textfeld 41"/>
              <p:cNvSpPr txBox="1"/>
              <p:nvPr/>
            </p:nvSpPr>
            <p:spPr>
              <a:xfrm rot="16200000">
                <a:off x="1137155" y="3179516"/>
                <a:ext cx="1555146" cy="253916"/>
              </a:xfrm>
              <a:prstGeom prst="rect">
                <a:avLst/>
              </a:prstGeom>
              <a:noFill/>
            </p:spPr>
            <p:txBody>
              <a:bodyPr wrap="square" rtlCol="0">
                <a:spAutoFit/>
              </a:bodyPr>
              <a:lstStyle/>
              <a:p>
                <a:pPr algn="l"/>
                <a:r>
                  <a:rPr lang="de-DE" sz="1050" dirty="0" err="1" smtClean="0"/>
                  <a:t>Steerer</a:t>
                </a:r>
                <a:r>
                  <a:rPr lang="de-DE" sz="1050" dirty="0" smtClean="0"/>
                  <a:t> X/Y</a:t>
                </a:r>
                <a:endParaRPr lang="de-DE" sz="1050" dirty="0"/>
              </a:p>
            </p:txBody>
          </p:sp>
          <p:cxnSp>
            <p:nvCxnSpPr>
              <p:cNvPr id="43" name="Gerade Verbindung mit Pfeil 42"/>
              <p:cNvCxnSpPr/>
              <p:nvPr/>
            </p:nvCxnSpPr>
            <p:spPr>
              <a:xfrm flipV="1">
                <a:off x="686566" y="4120628"/>
                <a:ext cx="0" cy="165623"/>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sp>
            <p:nvSpPr>
              <p:cNvPr id="44" name="Textfeld 43"/>
              <p:cNvSpPr txBox="1"/>
              <p:nvPr/>
            </p:nvSpPr>
            <p:spPr>
              <a:xfrm rot="16200000">
                <a:off x="-35743" y="3253204"/>
                <a:ext cx="1444626" cy="275119"/>
              </a:xfrm>
              <a:prstGeom prst="rect">
                <a:avLst/>
              </a:prstGeom>
              <a:noFill/>
            </p:spPr>
            <p:txBody>
              <a:bodyPr wrap="none" rtlCol="0">
                <a:spAutoFit/>
              </a:bodyPr>
              <a:lstStyle/>
              <a:p>
                <a:r>
                  <a:rPr lang="de-DE" sz="1050" dirty="0" smtClean="0"/>
                  <a:t>Quadrupoles  Typ 11</a:t>
                </a:r>
                <a:endParaRPr lang="de-DE" sz="1050" dirty="0"/>
              </a:p>
            </p:txBody>
          </p:sp>
          <p:sp>
            <p:nvSpPr>
              <p:cNvPr id="45" name="Textfeld 44"/>
              <p:cNvSpPr txBox="1"/>
              <p:nvPr/>
            </p:nvSpPr>
            <p:spPr>
              <a:xfrm rot="16200000">
                <a:off x="2561458" y="2847255"/>
                <a:ext cx="864657" cy="227950"/>
              </a:xfrm>
              <a:prstGeom prst="rect">
                <a:avLst/>
              </a:prstGeom>
              <a:noFill/>
            </p:spPr>
            <p:txBody>
              <a:bodyPr wrap="none" rtlCol="0">
                <a:spAutoFit/>
              </a:bodyPr>
              <a:lstStyle/>
              <a:p>
                <a:r>
                  <a:rPr lang="de-DE" sz="1050" dirty="0" smtClean="0"/>
                  <a:t>3x </a:t>
                </a:r>
                <a:r>
                  <a:rPr lang="de-DE" sz="1050" dirty="0" err="1" smtClean="0"/>
                  <a:t>Quadrupoles</a:t>
                </a:r>
                <a:r>
                  <a:rPr lang="de-DE" sz="1050" dirty="0" smtClean="0"/>
                  <a:t> Typ 10</a:t>
                </a:r>
                <a:endParaRPr lang="de-DE" sz="1050" dirty="0"/>
              </a:p>
            </p:txBody>
          </p:sp>
          <p:sp>
            <p:nvSpPr>
              <p:cNvPr id="46" name="Textfeld 45"/>
              <p:cNvSpPr txBox="1"/>
              <p:nvPr/>
            </p:nvSpPr>
            <p:spPr>
              <a:xfrm rot="16200000">
                <a:off x="4933602" y="3179516"/>
                <a:ext cx="1555146" cy="253916"/>
              </a:xfrm>
              <a:prstGeom prst="rect">
                <a:avLst/>
              </a:prstGeom>
              <a:noFill/>
            </p:spPr>
            <p:txBody>
              <a:bodyPr wrap="square" rtlCol="0">
                <a:spAutoFit/>
              </a:bodyPr>
              <a:lstStyle/>
              <a:p>
                <a:pPr algn="l"/>
                <a:r>
                  <a:rPr lang="de-DE" sz="1050" dirty="0" smtClean="0"/>
                  <a:t>3x </a:t>
                </a:r>
                <a:r>
                  <a:rPr lang="de-DE" sz="1050" dirty="0" err="1" smtClean="0"/>
                  <a:t>Quadrupoles</a:t>
                </a:r>
                <a:r>
                  <a:rPr lang="de-DE" sz="1050" dirty="0" smtClean="0"/>
                  <a:t> Typ </a:t>
                </a:r>
                <a:r>
                  <a:rPr lang="de-DE" sz="1050" dirty="0"/>
                  <a:t>2</a:t>
                </a:r>
              </a:p>
            </p:txBody>
          </p:sp>
          <p:sp>
            <p:nvSpPr>
              <p:cNvPr id="47" name="Textfeld 46"/>
              <p:cNvSpPr txBox="1"/>
              <p:nvPr/>
            </p:nvSpPr>
            <p:spPr>
              <a:xfrm rot="16200000">
                <a:off x="3772565" y="3182432"/>
                <a:ext cx="1560976" cy="253916"/>
              </a:xfrm>
              <a:prstGeom prst="rect">
                <a:avLst/>
              </a:prstGeom>
              <a:noFill/>
            </p:spPr>
            <p:txBody>
              <a:bodyPr wrap="square" rtlCol="0">
                <a:spAutoFit/>
              </a:bodyPr>
              <a:lstStyle/>
              <a:p>
                <a:pPr algn="l"/>
                <a:r>
                  <a:rPr lang="de-DE" sz="1050" dirty="0" err="1" smtClean="0"/>
                  <a:t>Steerer</a:t>
                </a:r>
                <a:r>
                  <a:rPr lang="de-DE" sz="1050" dirty="0" smtClean="0"/>
                  <a:t> X/Y</a:t>
                </a:r>
                <a:endParaRPr lang="de-DE" sz="1050" dirty="0"/>
              </a:p>
            </p:txBody>
          </p:sp>
          <p:sp>
            <p:nvSpPr>
              <p:cNvPr id="48" name="Textfeld 47"/>
              <p:cNvSpPr txBox="1"/>
              <p:nvPr/>
            </p:nvSpPr>
            <p:spPr>
              <a:xfrm rot="16200000">
                <a:off x="3105026" y="2951760"/>
                <a:ext cx="1710829" cy="577081"/>
              </a:xfrm>
              <a:prstGeom prst="rect">
                <a:avLst/>
              </a:prstGeom>
              <a:noFill/>
            </p:spPr>
            <p:txBody>
              <a:bodyPr wrap="square" rtlCol="0">
                <a:spAutoFit/>
              </a:bodyPr>
              <a:lstStyle/>
              <a:p>
                <a:pPr algn="l"/>
                <a:r>
                  <a:rPr lang="de-DE" sz="1050" dirty="0" smtClean="0"/>
                  <a:t>BD </a:t>
                </a:r>
                <a:r>
                  <a:rPr lang="de-DE" sz="1050" dirty="0" err="1" smtClean="0"/>
                  <a:t>Vacuum</a:t>
                </a:r>
                <a:r>
                  <a:rPr lang="de-DE" sz="1050" dirty="0" smtClean="0"/>
                  <a:t> </a:t>
                </a:r>
                <a:r>
                  <a:rPr lang="de-DE" sz="1050" dirty="0" err="1" smtClean="0"/>
                  <a:t>Chamber</a:t>
                </a:r>
                <a:r>
                  <a:rPr lang="de-DE" sz="1050" dirty="0" smtClean="0"/>
                  <a:t> / </a:t>
                </a:r>
                <a:br>
                  <a:rPr lang="de-DE" sz="1050" dirty="0" smtClean="0"/>
                </a:br>
                <a:r>
                  <a:rPr lang="de-DE" sz="1050" dirty="0" smtClean="0"/>
                  <a:t>SEM </a:t>
                </a:r>
                <a:r>
                  <a:rPr lang="de-DE" sz="1050" dirty="0" err="1" smtClean="0"/>
                  <a:t>grid</a:t>
                </a:r>
                <a:r>
                  <a:rPr lang="de-DE" sz="1050" dirty="0" smtClean="0"/>
                  <a:t> / </a:t>
                </a:r>
                <a:r>
                  <a:rPr lang="de-DE" sz="1050" dirty="0" err="1" smtClean="0"/>
                  <a:t>scintillation</a:t>
                </a:r>
                <a:r>
                  <a:rPr lang="de-DE" sz="1050" dirty="0" smtClean="0"/>
                  <a:t> </a:t>
                </a:r>
                <a:r>
                  <a:rPr lang="de-DE" sz="1050" dirty="0" err="1" smtClean="0"/>
                  <a:t>screen</a:t>
                </a:r>
                <a:endParaRPr lang="de-DE" sz="1050" dirty="0"/>
              </a:p>
            </p:txBody>
          </p:sp>
          <p:cxnSp>
            <p:nvCxnSpPr>
              <p:cNvPr id="49" name="Gerade Verbindung mit Pfeil 48"/>
              <p:cNvCxnSpPr>
                <a:stCxn id="50" idx="3"/>
              </p:cNvCxnSpPr>
              <p:nvPr/>
            </p:nvCxnSpPr>
            <p:spPr>
              <a:xfrm flipH="1" flipV="1">
                <a:off x="1374317" y="4686183"/>
                <a:ext cx="1143415" cy="484761"/>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sp>
            <p:nvSpPr>
              <p:cNvPr id="50" name="Textfeld 49"/>
              <p:cNvSpPr txBox="1"/>
              <p:nvPr/>
            </p:nvSpPr>
            <p:spPr>
              <a:xfrm rot="16200000">
                <a:off x="2265019" y="5164622"/>
                <a:ext cx="505424" cy="518067"/>
              </a:xfrm>
              <a:prstGeom prst="rect">
                <a:avLst/>
              </a:prstGeom>
              <a:noFill/>
            </p:spPr>
            <p:txBody>
              <a:bodyPr wrap="none" rtlCol="0">
                <a:spAutoFit/>
              </a:bodyPr>
              <a:lstStyle/>
              <a:p>
                <a:r>
                  <a:rPr lang="de-DE" sz="1050" dirty="0" smtClean="0"/>
                  <a:t>SEM </a:t>
                </a:r>
                <a:r>
                  <a:rPr lang="de-DE" sz="1050" dirty="0" err="1" smtClean="0"/>
                  <a:t>grid</a:t>
                </a:r>
                <a:r>
                  <a:rPr lang="de-DE" sz="1050" dirty="0" smtClean="0"/>
                  <a:t> +</a:t>
                </a:r>
                <a:endParaRPr lang="de-DE" sz="1050" dirty="0"/>
              </a:p>
              <a:p>
                <a:r>
                  <a:rPr lang="de-DE" sz="1050" dirty="0" err="1" smtClean="0"/>
                  <a:t>scintillation</a:t>
                </a:r>
                <a:r>
                  <a:rPr lang="de-DE" sz="1050" dirty="0" smtClean="0"/>
                  <a:t> </a:t>
                </a:r>
              </a:p>
              <a:p>
                <a:r>
                  <a:rPr lang="de-DE" sz="1050" dirty="0" err="1" smtClean="0"/>
                  <a:t>screen</a:t>
                </a:r>
                <a:endParaRPr lang="de-DE" sz="1050" dirty="0"/>
              </a:p>
            </p:txBody>
          </p:sp>
          <p:cxnSp>
            <p:nvCxnSpPr>
              <p:cNvPr id="51" name="Gerade Verbindung mit Pfeil 50"/>
              <p:cNvCxnSpPr>
                <a:stCxn id="50" idx="3"/>
              </p:cNvCxnSpPr>
              <p:nvPr/>
            </p:nvCxnSpPr>
            <p:spPr>
              <a:xfrm flipV="1">
                <a:off x="2517732" y="4556741"/>
                <a:ext cx="1435067" cy="614203"/>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cxnSp>
            <p:nvCxnSpPr>
              <p:cNvPr id="52" name="Gerade Verbindung mit Pfeil 51"/>
              <p:cNvCxnSpPr/>
              <p:nvPr/>
            </p:nvCxnSpPr>
            <p:spPr>
              <a:xfrm flipV="1">
                <a:off x="1166912" y="4115984"/>
                <a:ext cx="0" cy="165623"/>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cxnSp>
            <p:nvCxnSpPr>
              <p:cNvPr id="53" name="Gerade Verbindung mit Pfeil 52"/>
              <p:cNvCxnSpPr/>
              <p:nvPr/>
            </p:nvCxnSpPr>
            <p:spPr>
              <a:xfrm flipV="1">
                <a:off x="1374317" y="4115984"/>
                <a:ext cx="0" cy="165623"/>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cxnSp>
            <p:nvCxnSpPr>
              <p:cNvPr id="54" name="Gerade Verbindung mit Pfeil 53"/>
              <p:cNvCxnSpPr/>
              <p:nvPr/>
            </p:nvCxnSpPr>
            <p:spPr>
              <a:xfrm flipV="1">
                <a:off x="1929934" y="4109972"/>
                <a:ext cx="0" cy="165623"/>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cxnSp>
            <p:nvCxnSpPr>
              <p:cNvPr id="55" name="Gerade Verbindung mit Pfeil 54"/>
              <p:cNvCxnSpPr/>
              <p:nvPr/>
            </p:nvCxnSpPr>
            <p:spPr>
              <a:xfrm flipV="1">
                <a:off x="3017008" y="4106288"/>
                <a:ext cx="0" cy="165623"/>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cxnSp>
            <p:nvCxnSpPr>
              <p:cNvPr id="56" name="Gerade Verbindung mit Pfeil 55"/>
              <p:cNvCxnSpPr/>
              <p:nvPr/>
            </p:nvCxnSpPr>
            <p:spPr>
              <a:xfrm flipV="1">
                <a:off x="3970456" y="4105340"/>
                <a:ext cx="0" cy="165623"/>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cxnSp>
            <p:nvCxnSpPr>
              <p:cNvPr id="57" name="Gerade Verbindung mit Pfeil 56"/>
              <p:cNvCxnSpPr/>
              <p:nvPr/>
            </p:nvCxnSpPr>
            <p:spPr>
              <a:xfrm flipV="1">
                <a:off x="4535996" y="4094969"/>
                <a:ext cx="0" cy="165623"/>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cxnSp>
            <p:nvCxnSpPr>
              <p:cNvPr id="58" name="Gerade Verbindung mit Pfeil 57"/>
              <p:cNvCxnSpPr/>
              <p:nvPr/>
            </p:nvCxnSpPr>
            <p:spPr>
              <a:xfrm flipV="1">
                <a:off x="5698193" y="4095717"/>
                <a:ext cx="0" cy="165623"/>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cxnSp>
            <p:nvCxnSpPr>
              <p:cNvPr id="59" name="Gerade Verbindung mit Pfeil 58"/>
              <p:cNvCxnSpPr/>
              <p:nvPr/>
            </p:nvCxnSpPr>
            <p:spPr>
              <a:xfrm flipH="1" flipV="1">
                <a:off x="6565143" y="4627414"/>
                <a:ext cx="6202" cy="447092"/>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cxnSp>
            <p:nvCxnSpPr>
              <p:cNvPr id="60" name="Gerade Verbindung mit Pfeil 59"/>
              <p:cNvCxnSpPr/>
              <p:nvPr/>
            </p:nvCxnSpPr>
            <p:spPr>
              <a:xfrm flipV="1">
                <a:off x="7457501" y="4084047"/>
                <a:ext cx="0" cy="165623"/>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1" name="Textfeld 60"/>
              <p:cNvSpPr txBox="1"/>
              <p:nvPr/>
            </p:nvSpPr>
            <p:spPr>
              <a:xfrm rot="16200000">
                <a:off x="3640006" y="5243819"/>
                <a:ext cx="643738" cy="227950"/>
              </a:xfrm>
              <a:prstGeom prst="rect">
                <a:avLst/>
              </a:prstGeom>
              <a:noFill/>
            </p:spPr>
            <p:txBody>
              <a:bodyPr wrap="none" rtlCol="0">
                <a:spAutoFit/>
              </a:bodyPr>
              <a:lstStyle/>
              <a:p>
                <a:r>
                  <a:rPr lang="de-DE" sz="1050" dirty="0" smtClean="0"/>
                  <a:t>Ion </a:t>
                </a:r>
                <a:r>
                  <a:rPr lang="de-DE" sz="1050" dirty="0" err="1" smtClean="0"/>
                  <a:t>getter</a:t>
                </a:r>
                <a:r>
                  <a:rPr lang="de-DE" sz="1050" dirty="0" smtClean="0"/>
                  <a:t> pump</a:t>
                </a:r>
                <a:endParaRPr lang="de-DE" sz="1050" dirty="0"/>
              </a:p>
            </p:txBody>
          </p:sp>
          <p:cxnSp>
            <p:nvCxnSpPr>
              <p:cNvPr id="62" name="Gerade Verbindung mit Pfeil 61"/>
              <p:cNvCxnSpPr/>
              <p:nvPr/>
            </p:nvCxnSpPr>
            <p:spPr>
              <a:xfrm flipH="1" flipV="1">
                <a:off x="3971095" y="4618281"/>
                <a:ext cx="6202" cy="447092"/>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sp>
            <p:nvSpPr>
              <p:cNvPr id="63" name="Textfeld 62"/>
              <p:cNvSpPr txBox="1"/>
              <p:nvPr/>
            </p:nvSpPr>
            <p:spPr>
              <a:xfrm rot="16200000">
                <a:off x="577049" y="5731333"/>
                <a:ext cx="1558440" cy="253916"/>
              </a:xfrm>
              <a:prstGeom prst="rect">
                <a:avLst/>
              </a:prstGeom>
              <a:noFill/>
            </p:spPr>
            <p:txBody>
              <a:bodyPr wrap="none" rtlCol="0">
                <a:spAutoFit/>
              </a:bodyPr>
              <a:lstStyle/>
              <a:p>
                <a:r>
                  <a:rPr lang="de-DE" sz="1050" dirty="0" err="1" smtClean="0"/>
                  <a:t>Turbopumping</a:t>
                </a:r>
                <a:r>
                  <a:rPr lang="de-DE" sz="1050" dirty="0" smtClean="0"/>
                  <a:t> Station</a:t>
                </a:r>
                <a:endParaRPr lang="de-DE" sz="1050" dirty="0"/>
              </a:p>
            </p:txBody>
          </p:sp>
          <p:cxnSp>
            <p:nvCxnSpPr>
              <p:cNvPr id="64" name="Gerade Verbindung mit Pfeil 63"/>
              <p:cNvCxnSpPr/>
              <p:nvPr/>
            </p:nvCxnSpPr>
            <p:spPr>
              <a:xfrm flipV="1">
                <a:off x="1347935" y="4791368"/>
                <a:ext cx="1" cy="326285"/>
              </a:xfrm>
              <a:prstGeom prst="straightConnector1">
                <a:avLst/>
              </a:prstGeom>
              <a:ln w="25400">
                <a:solidFill>
                  <a:srgbClr val="FF0000"/>
                </a:solidFill>
                <a:prstDash val="solid"/>
                <a:headEnd w="med" len="lg"/>
                <a:tailEnd type="stealth" w="lg" len="lg"/>
              </a:ln>
            </p:spPr>
            <p:style>
              <a:lnRef idx="1">
                <a:schemeClr val="accent1"/>
              </a:lnRef>
              <a:fillRef idx="0">
                <a:schemeClr val="accent1"/>
              </a:fillRef>
              <a:effectRef idx="0">
                <a:schemeClr val="accent1"/>
              </a:effectRef>
              <a:fontRef idx="minor">
                <a:schemeClr val="tx1"/>
              </a:fontRef>
            </p:style>
          </p:cxnSp>
        </p:grpSp>
      </p:grpSp>
      <p:sp>
        <p:nvSpPr>
          <p:cNvPr id="65" name="Text Box 11"/>
          <p:cNvSpPr txBox="1">
            <a:spLocks noChangeArrowheads="1"/>
          </p:cNvSpPr>
          <p:nvPr/>
        </p:nvSpPr>
        <p:spPr bwMode="auto">
          <a:xfrm>
            <a:off x="-108520"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Plasma </a:t>
            </a:r>
            <a:r>
              <a:rPr lang="de-DE" altLang="de-DE" sz="1600" b="1" dirty="0" err="1" smtClean="0"/>
              <a:t>Physics</a:t>
            </a:r>
            <a:r>
              <a:rPr lang="de-DE" altLang="de-DE" sz="1600" b="1" dirty="0" smtClean="0"/>
              <a:t> </a:t>
            </a:r>
            <a:endParaRPr lang="de-DE" altLang="de-DE" sz="1600" b="1" dirty="0"/>
          </a:p>
        </p:txBody>
      </p:sp>
      <p:sp>
        <p:nvSpPr>
          <p:cNvPr id="5" name="Foliennummernplatzhalter 4"/>
          <p:cNvSpPr>
            <a:spLocks noGrp="1"/>
          </p:cNvSpPr>
          <p:nvPr>
            <p:ph type="sldNum" sz="quarter" idx="10"/>
          </p:nvPr>
        </p:nvSpPr>
        <p:spPr/>
        <p:txBody>
          <a:bodyPr/>
          <a:lstStyle/>
          <a:p>
            <a:pPr>
              <a:defRPr/>
            </a:pPr>
            <a:fld id="{0E96D1CE-466B-4BA2-A52F-D805C2047C43}" type="slidenum">
              <a:rPr lang="de-DE" altLang="de-DE" smtClean="0"/>
              <a:pPr>
                <a:defRPr/>
              </a:pPr>
              <a:t>84</a:t>
            </a:fld>
            <a:endParaRPr lang="de-DE" altLang="de-DE"/>
          </a:p>
        </p:txBody>
      </p:sp>
    </p:spTree>
    <p:extLst>
      <p:ext uri="{BB962C8B-B14F-4D97-AF65-F5344CB8AC3E}">
        <p14:creationId xmlns:p14="http://schemas.microsoft.com/office/powerpoint/2010/main" val="200576439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25460"/>
            <a:ext cx="9144000" cy="523220"/>
          </a:xfrm>
          <a:prstGeom prst="rect">
            <a:avLst/>
          </a:prstGeom>
          <a:noFill/>
        </p:spPr>
        <p:txBody>
          <a:bodyPr wrap="square" rtlCol="0">
            <a:spAutoFit/>
          </a:bodyPr>
          <a:lstStyle/>
          <a:p>
            <a:pPr algn="ctr"/>
            <a:r>
              <a:rPr lang="de-DE" sz="2800" b="1" dirty="0" smtClean="0"/>
              <a:t>PBPP - RF </a:t>
            </a:r>
            <a:r>
              <a:rPr lang="de-DE" sz="2800" b="1" dirty="0"/>
              <a:t>W</a:t>
            </a:r>
            <a:r>
              <a:rPr lang="de-DE" sz="2800" b="1" dirty="0" smtClean="0"/>
              <a:t>obbler</a:t>
            </a:r>
            <a:endParaRPr lang="de-DE" sz="2800" b="1" dirty="0"/>
          </a:p>
        </p:txBody>
      </p:sp>
      <p:sp>
        <p:nvSpPr>
          <p:cNvPr id="4" name="Textfeld 3"/>
          <p:cNvSpPr txBox="1"/>
          <p:nvPr/>
        </p:nvSpPr>
        <p:spPr>
          <a:xfrm>
            <a:off x="251520" y="908720"/>
            <a:ext cx="8640960" cy="1166643"/>
          </a:xfrm>
          <a:prstGeom prst="rect">
            <a:avLst/>
          </a:prstGeom>
          <a:solidFill>
            <a:srgbClr val="FFCC99"/>
          </a:solidFill>
          <a:ln w="12700">
            <a:solidFill>
              <a:srgbClr val="FFC000"/>
            </a:solidFill>
          </a:ln>
        </p:spPr>
        <p:txBody>
          <a:bodyPr wrap="square" tIns="90000" bIns="90000" rtlCol="0" anchor="ctr" anchorCtr="0">
            <a:spAutoFit/>
          </a:bodyPr>
          <a:lstStyle/>
          <a:p>
            <a:pPr marL="273050" indent="-273050" algn="l">
              <a:buFont typeface="Arial" panose="020B0604020202020204" pitchFamily="34" charset="0"/>
              <a:buChar char="•"/>
            </a:pPr>
            <a:r>
              <a:rPr lang="en-US" sz="1600" b="1" dirty="0" smtClean="0"/>
              <a:t>Wobbler designed at ITEP</a:t>
            </a:r>
          </a:p>
          <a:p>
            <a:pPr marL="273050" indent="-273050" algn="l">
              <a:buFont typeface="Arial" panose="020B0604020202020204" pitchFamily="34" charset="0"/>
              <a:buChar char="•"/>
            </a:pPr>
            <a:r>
              <a:rPr lang="en-US" sz="1600" b="1" dirty="0" smtClean="0"/>
              <a:t>Infrastructure (Klystrons, etc.) defined to be the same as for </a:t>
            </a:r>
            <a:r>
              <a:rPr lang="en-US" sz="1600" b="1" dirty="0" err="1" smtClean="0"/>
              <a:t>pLinac</a:t>
            </a:r>
            <a:endParaRPr lang="en-US" sz="1600" b="1" dirty="0" smtClean="0"/>
          </a:p>
          <a:p>
            <a:pPr marL="273050" indent="-273050" algn="l">
              <a:buFont typeface="Arial" panose="020B0604020202020204" pitchFamily="34" charset="0"/>
              <a:buChar char="•"/>
            </a:pPr>
            <a:r>
              <a:rPr lang="en-US" sz="1600" b="1" dirty="0"/>
              <a:t>I</a:t>
            </a:r>
            <a:r>
              <a:rPr lang="en-US" sz="1600" b="1" dirty="0" smtClean="0"/>
              <a:t>ntegrated into APPA cave and DMU</a:t>
            </a:r>
          </a:p>
          <a:p>
            <a:pPr marL="273050" indent="-273050" algn="l">
              <a:buFont typeface="Arial" panose="020B0604020202020204" pitchFamily="34" charset="0"/>
              <a:buChar char="•"/>
            </a:pPr>
            <a:r>
              <a:rPr lang="en-US" sz="1600" b="1" dirty="0" smtClean="0"/>
              <a:t>TDR to be submitted in November 2014</a:t>
            </a:r>
            <a:endParaRPr lang="en-US" sz="1600" b="1" dirty="0"/>
          </a:p>
        </p:txBody>
      </p:sp>
      <p:pic>
        <p:nvPicPr>
          <p:cNvPr id="3074" name="Picture 2" descr="C:\Users\blazevic\Desktop\pics_APPAcave\XPP2 2014-10-06 Blazevic Bild 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t="16645" r="5596" b="12316"/>
          <a:stretch/>
        </p:blipFill>
        <p:spPr bwMode="auto">
          <a:xfrm>
            <a:off x="251520" y="2181418"/>
            <a:ext cx="7776864" cy="4388199"/>
          </a:xfrm>
          <a:prstGeom prst="rect">
            <a:avLst/>
          </a:prstGeom>
          <a:noFill/>
          <a:ln w="12700">
            <a:solidFill>
              <a:srgbClr val="002060"/>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7" name="Text Box 11"/>
          <p:cNvSpPr txBox="1">
            <a:spLocks noChangeArrowheads="1"/>
          </p:cNvSpPr>
          <p:nvPr/>
        </p:nvSpPr>
        <p:spPr bwMode="auto">
          <a:xfrm>
            <a:off x="-108520"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Plasma </a:t>
            </a:r>
            <a:r>
              <a:rPr lang="de-DE" altLang="de-DE" sz="1600" b="1" dirty="0" err="1" smtClean="0"/>
              <a:t>Physics</a:t>
            </a:r>
            <a:r>
              <a:rPr lang="de-DE" altLang="de-DE" sz="1600" b="1" dirty="0" smtClean="0"/>
              <a:t> </a:t>
            </a:r>
            <a:endParaRPr lang="de-DE" altLang="de-DE" sz="1600" b="1" dirty="0"/>
          </a:p>
        </p:txBody>
      </p:sp>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85</a:t>
            </a:fld>
            <a:endParaRPr lang="de-DE" altLang="de-DE"/>
          </a:p>
        </p:txBody>
      </p:sp>
    </p:spTree>
    <p:extLst>
      <p:ext uri="{BB962C8B-B14F-4D97-AF65-F5344CB8AC3E}">
        <p14:creationId xmlns:p14="http://schemas.microsoft.com/office/powerpoint/2010/main" val="122635596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25460"/>
            <a:ext cx="9144000" cy="523220"/>
          </a:xfrm>
          <a:prstGeom prst="rect">
            <a:avLst/>
          </a:prstGeom>
          <a:noFill/>
        </p:spPr>
        <p:txBody>
          <a:bodyPr wrap="square" rtlCol="0">
            <a:spAutoFit/>
          </a:bodyPr>
          <a:lstStyle/>
          <a:p>
            <a:pPr algn="ctr"/>
            <a:r>
              <a:rPr lang="en-US" sz="2800" b="1" dirty="0" smtClean="0"/>
              <a:t>PBPP - Large </a:t>
            </a:r>
            <a:r>
              <a:rPr lang="en-US" sz="2800" b="1" dirty="0" err="1"/>
              <a:t>A</a:t>
            </a:r>
            <a:r>
              <a:rPr lang="en-US" sz="2800" b="1" dirty="0" err="1" smtClean="0"/>
              <a:t>pperture</a:t>
            </a:r>
            <a:r>
              <a:rPr lang="en-US" sz="2800" b="1" dirty="0" smtClean="0"/>
              <a:t> </a:t>
            </a:r>
            <a:r>
              <a:rPr lang="en-US" sz="2800" b="1" dirty="0" err="1" smtClean="0"/>
              <a:t>s.c.</a:t>
            </a:r>
            <a:r>
              <a:rPr lang="en-US" sz="2800" b="1" dirty="0" smtClean="0"/>
              <a:t> </a:t>
            </a:r>
            <a:r>
              <a:rPr lang="en-US" sz="2800" b="1" dirty="0" err="1"/>
              <a:t>Q</a:t>
            </a:r>
            <a:r>
              <a:rPr lang="en-US" sz="2800" b="1" dirty="0" err="1" smtClean="0"/>
              <a:t>uadrupoles</a:t>
            </a:r>
            <a:endParaRPr lang="en-US" sz="2800" b="1" dirty="0"/>
          </a:p>
        </p:txBody>
      </p:sp>
      <p:pic>
        <p:nvPicPr>
          <p:cNvPr id="4098" name="Picture 2" descr="C:\Users\blazevic\Desktop\pics_APPAcave\HEDgeHOB_2.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707904" y="2373549"/>
            <a:ext cx="5194261" cy="3672408"/>
          </a:xfrm>
          <a:prstGeom prst="rect">
            <a:avLst/>
          </a:prstGeom>
          <a:noFill/>
          <a:ln w="12700">
            <a:solidFill>
              <a:schemeClr val="bg2"/>
            </a:solidFill>
          </a:ln>
          <a:effectLst>
            <a:outerShdw blurRad="50800" dist="38100" dir="2700000" algn="tl" rotWithShape="0">
              <a:schemeClr val="bg2">
                <a:alpha val="40000"/>
              </a:schemeClr>
            </a:outerShdw>
          </a:effectLst>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251521" y="976449"/>
            <a:ext cx="8640960" cy="1166643"/>
          </a:xfrm>
          <a:prstGeom prst="rect">
            <a:avLst/>
          </a:prstGeom>
          <a:solidFill>
            <a:srgbClr val="FFCC99"/>
          </a:solidFill>
          <a:ln w="12700">
            <a:solidFill>
              <a:srgbClr val="FFC000"/>
            </a:solidFill>
          </a:ln>
        </p:spPr>
        <p:txBody>
          <a:bodyPr wrap="square" tIns="90000" bIns="90000" rtlCol="0">
            <a:spAutoFit/>
          </a:bodyPr>
          <a:lstStyle/>
          <a:p>
            <a:pPr marL="174625" indent="-174625" algn="l">
              <a:buFont typeface="Arial" panose="020B0604020202020204" pitchFamily="34" charset="0"/>
              <a:buChar char="•"/>
            </a:pPr>
            <a:r>
              <a:rPr lang="en-US" sz="1600" b="1" dirty="0" smtClean="0"/>
              <a:t>Large aperture super conducting quadrupoles for the final focusing and as imaging system for PRIOR</a:t>
            </a:r>
          </a:p>
          <a:p>
            <a:pPr marL="174625" indent="-174625" algn="l">
              <a:buFont typeface="Arial" panose="020B0604020202020204" pitchFamily="34" charset="0"/>
              <a:buChar char="•"/>
            </a:pPr>
            <a:r>
              <a:rPr lang="en-US" sz="1600" b="1" dirty="0"/>
              <a:t>D</a:t>
            </a:r>
            <a:r>
              <a:rPr lang="en-US" sz="1600" b="1" dirty="0" smtClean="0"/>
              <a:t>esigned and to be built by IHEP (</a:t>
            </a:r>
            <a:r>
              <a:rPr lang="en-US" sz="1600" b="1" i="1" dirty="0" smtClean="0"/>
              <a:t>Russia</a:t>
            </a:r>
            <a:r>
              <a:rPr lang="en-US" sz="1600" b="1" dirty="0" smtClean="0"/>
              <a:t>)</a:t>
            </a:r>
          </a:p>
          <a:p>
            <a:pPr marL="174625" indent="-174625" algn="l">
              <a:buFont typeface="Arial" panose="020B0604020202020204" pitchFamily="34" charset="0"/>
              <a:buChar char="•"/>
            </a:pPr>
            <a:r>
              <a:rPr lang="en-US" sz="1600" b="1" dirty="0"/>
              <a:t>A</a:t>
            </a:r>
            <a:r>
              <a:rPr lang="en-US" sz="1600" b="1" dirty="0" smtClean="0"/>
              <a:t>greement to use </a:t>
            </a:r>
            <a:r>
              <a:rPr lang="en-US" sz="1600" b="1" dirty="0" err="1" smtClean="0"/>
              <a:t>s.c.</a:t>
            </a:r>
            <a:r>
              <a:rPr lang="en-US" sz="1600" b="1" dirty="0" smtClean="0"/>
              <a:t> current leads</a:t>
            </a:r>
          </a:p>
        </p:txBody>
      </p:sp>
      <p:sp>
        <p:nvSpPr>
          <p:cNvPr id="5" name="Textfeld 4"/>
          <p:cNvSpPr txBox="1"/>
          <p:nvPr/>
        </p:nvSpPr>
        <p:spPr>
          <a:xfrm>
            <a:off x="455801" y="4343434"/>
            <a:ext cx="3108087" cy="1689863"/>
          </a:xfrm>
          <a:prstGeom prst="rect">
            <a:avLst/>
          </a:prstGeom>
          <a:solidFill>
            <a:srgbClr val="8FBB77">
              <a:alpha val="26000"/>
            </a:srgbClr>
          </a:solidFill>
          <a:ln w="12700">
            <a:solidFill>
              <a:srgbClr val="8FBB77"/>
            </a:solidFill>
          </a:ln>
        </p:spPr>
        <p:txBody>
          <a:bodyPr wrap="square" tIns="90000" bIns="90000" rtlCol="0">
            <a:spAutoFit/>
          </a:bodyPr>
          <a:lstStyle/>
          <a:p>
            <a:pPr marL="174625" indent="-174625" algn="l">
              <a:buFont typeface="Arial" panose="020B0604020202020204" pitchFamily="34" charset="0"/>
              <a:buChar char="•"/>
            </a:pPr>
            <a:r>
              <a:rPr lang="en-US" sz="1400" dirty="0"/>
              <a:t>S</a:t>
            </a:r>
            <a:r>
              <a:rPr lang="en-US" sz="1400" dirty="0" smtClean="0"/>
              <a:t>olution for He-supply found by using old He-compressor of R3B</a:t>
            </a:r>
          </a:p>
          <a:p>
            <a:pPr marL="174625" indent="-174625" algn="l">
              <a:buFont typeface="Arial" panose="020B0604020202020204" pitchFamily="34" charset="0"/>
              <a:buChar char="•"/>
            </a:pPr>
            <a:r>
              <a:rPr lang="en-US" sz="1400" dirty="0"/>
              <a:t>S</a:t>
            </a:r>
            <a:r>
              <a:rPr lang="en-US" sz="1400" dirty="0" smtClean="0"/>
              <a:t>pecification for </a:t>
            </a:r>
            <a:r>
              <a:rPr lang="en-US" sz="1400" dirty="0" err="1" smtClean="0"/>
              <a:t>s.c.</a:t>
            </a:r>
            <a:r>
              <a:rPr lang="en-US" sz="1400" dirty="0" smtClean="0"/>
              <a:t> current leads to be finished 2014</a:t>
            </a:r>
          </a:p>
          <a:p>
            <a:pPr marL="174625" indent="-174625" algn="l">
              <a:buFont typeface="Arial" panose="020B0604020202020204" pitchFamily="34" charset="0"/>
              <a:buChar char="•"/>
            </a:pPr>
            <a:r>
              <a:rPr lang="en-US" sz="1400" dirty="0" smtClean="0"/>
              <a:t>TDR submitted and approved</a:t>
            </a:r>
          </a:p>
          <a:p>
            <a:pPr marL="174625" indent="-174625" algn="l">
              <a:buFont typeface="Arial" panose="020B0604020202020204" pitchFamily="34" charset="0"/>
              <a:buChar char="•"/>
            </a:pPr>
            <a:r>
              <a:rPr lang="en-US" sz="1400" dirty="0"/>
              <a:t>W</a:t>
            </a:r>
            <a:r>
              <a:rPr lang="en-US" sz="1400" dirty="0" smtClean="0"/>
              <a:t>orking on specifications for Quads</a:t>
            </a:r>
            <a:endParaRPr lang="en-US" sz="1400" dirty="0"/>
          </a:p>
        </p:txBody>
      </p:sp>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Plasma </a:t>
            </a:r>
            <a:r>
              <a:rPr lang="de-DE" altLang="de-DE" sz="1600" b="1" dirty="0" err="1" smtClean="0"/>
              <a:t>Physics</a:t>
            </a:r>
            <a:r>
              <a:rPr lang="de-DE" altLang="de-DE" sz="1600" b="1" dirty="0" smtClean="0"/>
              <a:t> </a:t>
            </a:r>
            <a:endParaRPr lang="de-DE" altLang="de-DE" sz="1600" b="1" dirty="0"/>
          </a:p>
        </p:txBody>
      </p:sp>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86</a:t>
            </a:fld>
            <a:endParaRPr lang="de-DE" altLang="de-DE"/>
          </a:p>
        </p:txBody>
      </p:sp>
    </p:spTree>
    <p:extLst>
      <p:ext uri="{BB962C8B-B14F-4D97-AF65-F5344CB8AC3E}">
        <p14:creationId xmlns:p14="http://schemas.microsoft.com/office/powerpoint/2010/main" val="200879211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25460"/>
            <a:ext cx="9144000" cy="523220"/>
          </a:xfrm>
          <a:prstGeom prst="rect">
            <a:avLst/>
          </a:prstGeom>
          <a:noFill/>
        </p:spPr>
        <p:txBody>
          <a:bodyPr wrap="square" rtlCol="0">
            <a:spAutoFit/>
          </a:bodyPr>
          <a:lstStyle/>
          <a:p>
            <a:pPr algn="ctr"/>
            <a:r>
              <a:rPr lang="en-US" sz="2800" b="1" dirty="0" smtClean="0"/>
              <a:t>PBPP - Target Chamber</a:t>
            </a:r>
            <a:endParaRPr lang="en-US" sz="2800" b="1" dirty="0"/>
          </a:p>
        </p:txBody>
      </p:sp>
      <p:sp>
        <p:nvSpPr>
          <p:cNvPr id="4" name="Textfeld 3"/>
          <p:cNvSpPr txBox="1"/>
          <p:nvPr/>
        </p:nvSpPr>
        <p:spPr>
          <a:xfrm>
            <a:off x="251520" y="1124744"/>
            <a:ext cx="8640960" cy="1166643"/>
          </a:xfrm>
          <a:prstGeom prst="rect">
            <a:avLst/>
          </a:prstGeom>
          <a:solidFill>
            <a:srgbClr val="8FBB77">
              <a:alpha val="26000"/>
            </a:srgbClr>
          </a:solidFill>
          <a:ln w="12700">
            <a:solidFill>
              <a:srgbClr val="8FBB77"/>
            </a:solidFill>
          </a:ln>
        </p:spPr>
        <p:txBody>
          <a:bodyPr wrap="square" tIns="90000" bIns="90000" rtlCol="0">
            <a:spAutoFit/>
          </a:bodyPr>
          <a:lstStyle/>
          <a:p>
            <a:pPr marL="273050" indent="-273050" algn="just">
              <a:buFont typeface="Arial" panose="020B0604020202020204" pitchFamily="34" charset="0"/>
              <a:buChar char="•"/>
            </a:pPr>
            <a:r>
              <a:rPr lang="en-US" sz="1600" b="1" dirty="0"/>
              <a:t>C</a:t>
            </a:r>
            <a:r>
              <a:rPr lang="en-US" sz="1600" b="1" dirty="0" smtClean="0"/>
              <a:t>onceptual design of target chamber finished</a:t>
            </a:r>
          </a:p>
          <a:p>
            <a:pPr marL="273050" indent="-273050" algn="just">
              <a:buFont typeface="Arial" panose="020B0604020202020204" pitchFamily="34" charset="0"/>
              <a:buChar char="•"/>
            </a:pPr>
            <a:r>
              <a:rPr lang="en-US" sz="1600" b="1" dirty="0"/>
              <a:t>C</a:t>
            </a:r>
            <a:r>
              <a:rPr lang="en-US" sz="1600" b="1" dirty="0" smtClean="0"/>
              <a:t>alculation on radiation load by FAIR ion beam done</a:t>
            </a:r>
          </a:p>
          <a:p>
            <a:pPr marL="273050" indent="-273050" algn="just">
              <a:buFont typeface="Arial" panose="020B0604020202020204" pitchFamily="34" charset="0"/>
              <a:buChar char="•"/>
            </a:pPr>
            <a:r>
              <a:rPr lang="en-US" sz="1600" b="1" dirty="0"/>
              <a:t>A</a:t>
            </a:r>
            <a:r>
              <a:rPr lang="en-US" sz="1600" b="1" dirty="0" smtClean="0"/>
              <a:t>greement on target exchange and target positioning system</a:t>
            </a:r>
          </a:p>
          <a:p>
            <a:pPr marL="273050" indent="-273050" algn="just">
              <a:buFont typeface="Arial" panose="020B0604020202020204" pitchFamily="34" charset="0"/>
              <a:buChar char="•"/>
            </a:pPr>
            <a:r>
              <a:rPr lang="en-US" sz="1600" b="1" dirty="0" smtClean="0"/>
              <a:t>TDR submitted, first response by referee received</a:t>
            </a:r>
          </a:p>
        </p:txBody>
      </p:sp>
      <p:pic>
        <p:nvPicPr>
          <p:cNvPr id="512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brightnessContrast bright="20000" contrast="20000"/>
                    </a14:imgEffect>
                  </a14:imgLayer>
                </a14:imgProps>
              </a:ext>
              <a:ext uri="{28A0092B-C50C-407E-A947-70E740481C1C}">
                <a14:useLocalDpi xmlns:a14="http://schemas.microsoft.com/office/drawing/2010/main" val="0"/>
              </a:ext>
            </a:extLst>
          </a:blip>
          <a:srcRect l="52754"/>
          <a:stretch/>
        </p:blipFill>
        <p:spPr bwMode="auto">
          <a:xfrm>
            <a:off x="4518588" y="2492896"/>
            <a:ext cx="3725820" cy="3627531"/>
          </a:xfrm>
          <a:prstGeom prst="rect">
            <a:avLst/>
          </a:prstGeom>
          <a:noFill/>
          <a:ln w="12700">
            <a:solidFill>
              <a:schemeClr val="tx1"/>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71599" y="2492896"/>
            <a:ext cx="2880321" cy="3627531"/>
          </a:xfrm>
          <a:prstGeom prst="rect">
            <a:avLst/>
          </a:prstGeom>
          <a:noFill/>
          <a:ln w="12700">
            <a:solidFill>
              <a:schemeClr val="bg2"/>
            </a:solidFill>
            <a:miter lim="800000"/>
            <a:headEnd/>
            <a:tailEnd/>
          </a:ln>
          <a:effectLst>
            <a:outerShdw blurRad="50800" dist="38100" dir="5400000" algn="tl" rotWithShape="0">
              <a:schemeClr val="bg2">
                <a:alpha val="40000"/>
              </a:schemeClr>
            </a:outerShdw>
            <a:reflection blurRad="12700" stA="50000" endA="300" endPos="55000" dir="5400000" sy="-100000" algn="bl" rotWithShape="0"/>
          </a:effectLst>
          <a:extLst>
            <a:ext uri="{909E8E84-426E-40DD-AFC4-6F175D3DCCD1}">
              <a14:hiddenFill xmlns:a14="http://schemas.microsoft.com/office/drawing/2010/main">
                <a:solidFill>
                  <a:schemeClr val="accent1"/>
                </a:solidFill>
              </a14:hiddenFill>
            </a:ext>
          </a:extLst>
        </p:spPr>
      </p:pic>
      <p:sp>
        <p:nvSpPr>
          <p:cNvPr id="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Plasma </a:t>
            </a:r>
            <a:r>
              <a:rPr lang="de-DE" altLang="de-DE" sz="1600" b="1" dirty="0" err="1" smtClean="0"/>
              <a:t>Physics</a:t>
            </a:r>
            <a:r>
              <a:rPr lang="de-DE" altLang="de-DE" sz="1600" b="1" dirty="0" smtClean="0"/>
              <a:t> </a:t>
            </a:r>
            <a:endParaRPr lang="de-DE" altLang="de-DE" sz="1600" b="1" dirty="0"/>
          </a:p>
        </p:txBody>
      </p:sp>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87</a:t>
            </a:fld>
            <a:endParaRPr lang="de-DE" altLang="de-DE"/>
          </a:p>
        </p:txBody>
      </p:sp>
    </p:spTree>
    <p:extLst>
      <p:ext uri="{BB962C8B-B14F-4D97-AF65-F5344CB8AC3E}">
        <p14:creationId xmlns:p14="http://schemas.microsoft.com/office/powerpoint/2010/main" val="39816596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0" y="25460"/>
            <a:ext cx="9144000" cy="523220"/>
          </a:xfrm>
          <a:prstGeom prst="rect">
            <a:avLst/>
          </a:prstGeom>
          <a:noFill/>
        </p:spPr>
        <p:txBody>
          <a:bodyPr wrap="square" rtlCol="0">
            <a:spAutoFit/>
          </a:bodyPr>
          <a:lstStyle/>
          <a:p>
            <a:pPr algn="ctr"/>
            <a:r>
              <a:rPr lang="en-US" sz="2800" b="1" dirty="0" smtClean="0"/>
              <a:t>PBPP - Diagnostic Tools: Laser</a:t>
            </a:r>
            <a:endParaRPr lang="en-US" sz="2800" b="1" dirty="0"/>
          </a:p>
        </p:txBody>
      </p:sp>
      <p:sp>
        <p:nvSpPr>
          <p:cNvPr id="4" name="Textfeld 3"/>
          <p:cNvSpPr txBox="1"/>
          <p:nvPr/>
        </p:nvSpPr>
        <p:spPr>
          <a:xfrm>
            <a:off x="323528" y="980728"/>
            <a:ext cx="8532440" cy="1166643"/>
          </a:xfrm>
          <a:prstGeom prst="rect">
            <a:avLst/>
          </a:prstGeom>
          <a:solidFill>
            <a:srgbClr val="FFCC99"/>
          </a:solidFill>
          <a:ln w="12700">
            <a:solidFill>
              <a:srgbClr val="FFC000"/>
            </a:solidFill>
          </a:ln>
        </p:spPr>
        <p:txBody>
          <a:bodyPr wrap="square" tIns="90000" bIns="90000" rtlCol="0">
            <a:spAutoFit/>
          </a:bodyPr>
          <a:lstStyle/>
          <a:p>
            <a:pPr marL="285750" indent="-285750" algn="l">
              <a:buFont typeface="Arial" panose="020B0604020202020204" pitchFamily="34" charset="0"/>
              <a:buChar char="•"/>
            </a:pPr>
            <a:r>
              <a:rPr lang="en-US" sz="1600" b="1" dirty="0" smtClean="0"/>
              <a:t>Set of diagnostic tool for day one experiments defined</a:t>
            </a:r>
          </a:p>
          <a:p>
            <a:pPr marL="285750" indent="-285750" algn="l">
              <a:buFont typeface="Arial" panose="020B0604020202020204" pitchFamily="34" charset="0"/>
              <a:buChar char="•"/>
            </a:pPr>
            <a:r>
              <a:rPr lang="en-US" sz="1600" b="1" dirty="0" smtClean="0"/>
              <a:t>Conceptual design for a Diagnostic laser developed</a:t>
            </a:r>
          </a:p>
          <a:p>
            <a:pPr marL="285750" indent="-285750" algn="l">
              <a:buFont typeface="Arial" panose="020B0604020202020204" pitchFamily="34" charset="0"/>
              <a:buChar char="•"/>
            </a:pPr>
            <a:r>
              <a:rPr lang="en-US" sz="1600" b="1" dirty="0" smtClean="0"/>
              <a:t>Laser integrated into APPA cave and DMU</a:t>
            </a:r>
          </a:p>
          <a:p>
            <a:pPr marL="285750" indent="-285750" algn="l">
              <a:buFont typeface="Arial" panose="020B0604020202020204" pitchFamily="34" charset="0"/>
              <a:buChar char="•"/>
            </a:pPr>
            <a:r>
              <a:rPr lang="en-US" sz="1600" b="1" dirty="0" smtClean="0"/>
              <a:t>TDR submitted </a:t>
            </a:r>
            <a:endParaRPr lang="en-US" sz="1600" b="1" dirty="0"/>
          </a:p>
        </p:txBody>
      </p:sp>
      <p:pic>
        <p:nvPicPr>
          <p:cNvPr id="61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21861" y="2708921"/>
            <a:ext cx="2277931" cy="3393784"/>
          </a:xfrm>
          <a:prstGeom prst="rect">
            <a:avLst/>
          </a:prstGeom>
          <a:noFill/>
          <a:ln w="12700">
            <a:solidFill>
              <a:srgbClr val="269D9A"/>
            </a:solidFill>
            <a:miter lim="800000"/>
            <a:headEnd/>
            <a:tailEnd/>
          </a:ln>
          <a:extLst>
            <a:ext uri="{909E8E84-426E-40DD-AFC4-6F175D3DCCD1}">
              <a14:hiddenFill xmlns:a14="http://schemas.microsoft.com/office/drawing/2010/main">
                <a:solidFill>
                  <a:schemeClr val="accent1"/>
                </a:solidFill>
              </a14:hiddenFill>
            </a:ext>
          </a:extLst>
        </p:spPr>
      </p:pic>
      <p:grpSp>
        <p:nvGrpSpPr>
          <p:cNvPr id="6" name="Gruppieren 5"/>
          <p:cNvGrpSpPr/>
          <p:nvPr/>
        </p:nvGrpSpPr>
        <p:grpSpPr>
          <a:xfrm>
            <a:off x="2771800" y="2708920"/>
            <a:ext cx="6084168" cy="3393784"/>
            <a:chOff x="2771800" y="2708920"/>
            <a:chExt cx="6084168" cy="3393784"/>
          </a:xfrm>
        </p:grpSpPr>
        <p:pic>
          <p:nvPicPr>
            <p:cNvPr id="5" name="Grafik 4"/>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bright="5000" contrast="20000"/>
                      </a14:imgEffect>
                    </a14:imgLayer>
                  </a14:imgProps>
                </a:ext>
                <a:ext uri="{28A0092B-C50C-407E-A947-70E740481C1C}">
                  <a14:useLocalDpi xmlns:a14="http://schemas.microsoft.com/office/drawing/2010/main" val="0"/>
                </a:ext>
              </a:extLst>
            </a:blip>
            <a:stretch>
              <a:fillRect/>
            </a:stretch>
          </p:blipFill>
          <p:spPr>
            <a:xfrm>
              <a:off x="2771800" y="2708920"/>
              <a:ext cx="6084168" cy="3393784"/>
            </a:xfrm>
            <a:prstGeom prst="rect">
              <a:avLst/>
            </a:prstGeom>
            <a:ln w="12700">
              <a:solidFill>
                <a:srgbClr val="269D9A"/>
              </a:solidFill>
            </a:ln>
          </p:spPr>
        </p:pic>
        <p:pic>
          <p:nvPicPr>
            <p:cNvPr id="614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colorTemperature colorTemp="7200"/>
                      </a14:imgEffect>
                      <a14:imgEffect>
                        <a14:brightnessContrast contrast="24000"/>
                      </a14:imgEffect>
                    </a14:imgLayer>
                  </a14:imgProps>
                </a:ext>
                <a:ext uri="{28A0092B-C50C-407E-A947-70E740481C1C}">
                  <a14:useLocalDpi xmlns:a14="http://schemas.microsoft.com/office/drawing/2010/main" val="0"/>
                </a:ext>
              </a:extLst>
            </a:blip>
            <a:srcRect/>
            <a:stretch>
              <a:fillRect/>
            </a:stretch>
          </p:blipFill>
          <p:spPr bwMode="auto">
            <a:xfrm>
              <a:off x="2987824" y="2924944"/>
              <a:ext cx="1466850" cy="127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0"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Plasma </a:t>
            </a:r>
            <a:r>
              <a:rPr lang="de-DE" altLang="de-DE" sz="1600" b="1" dirty="0" err="1" smtClean="0"/>
              <a:t>Physics</a:t>
            </a:r>
            <a:r>
              <a:rPr lang="de-DE" altLang="de-DE" sz="1600" b="1" dirty="0" smtClean="0"/>
              <a:t> </a:t>
            </a:r>
            <a:endParaRPr lang="de-DE" altLang="de-DE" sz="1600" b="1" dirty="0"/>
          </a:p>
        </p:txBody>
      </p:sp>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88</a:t>
            </a:fld>
            <a:endParaRPr lang="de-DE" altLang="de-DE"/>
          </a:p>
        </p:txBody>
      </p:sp>
    </p:spTree>
    <p:extLst>
      <p:ext uri="{BB962C8B-B14F-4D97-AF65-F5344CB8AC3E}">
        <p14:creationId xmlns:p14="http://schemas.microsoft.com/office/powerpoint/2010/main" val="36256944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2953" y="2852936"/>
            <a:ext cx="6650923" cy="1258976"/>
          </a:xfrm>
          <a:prstGeom prst="rect">
            <a:avLst/>
          </a:prstGeom>
          <a:solidFill>
            <a:srgbClr val="8FBB77">
              <a:alpha val="26000"/>
            </a:srgbClr>
          </a:solidFill>
          <a:ln w="12700">
            <a:solidFill>
              <a:srgbClr val="8FBB77"/>
            </a:solidFill>
          </a:ln>
        </p:spPr>
        <p:txBody>
          <a:bodyPr wrap="none" tIns="90000" bIns="90000" rtlCol="0" anchor="ctr" anchorCtr="0">
            <a:spAutoFit/>
          </a:bodyPr>
          <a:lstStyle/>
          <a:p>
            <a:pPr marL="174625" indent="-174625" algn="l">
              <a:buFont typeface="Arial" panose="020B0604020202020204" pitchFamily="34" charset="0"/>
              <a:buChar char="•"/>
            </a:pPr>
            <a:r>
              <a:rPr lang="en-US" sz="1400" dirty="0" smtClean="0"/>
              <a:t>Construction and commissioning of prototype at HHT (SIS18)</a:t>
            </a:r>
          </a:p>
          <a:p>
            <a:pPr marL="174625" indent="-174625" algn="l">
              <a:buFont typeface="Arial" panose="020B0604020202020204" pitchFamily="34" charset="0"/>
              <a:buChar char="•"/>
            </a:pPr>
            <a:r>
              <a:rPr lang="en-US" sz="1400" dirty="0"/>
              <a:t>S</a:t>
            </a:r>
            <a:r>
              <a:rPr lang="en-US" sz="1400" dirty="0" smtClean="0"/>
              <a:t>uccessfully tested</a:t>
            </a:r>
          </a:p>
          <a:p>
            <a:pPr marL="622300" lvl="1" indent="-165100" algn="l">
              <a:buFont typeface="Arial" panose="020B0604020202020204" pitchFamily="34" charset="0"/>
              <a:buChar char="•"/>
            </a:pPr>
            <a:r>
              <a:rPr lang="en-US" sz="1400" dirty="0" smtClean="0"/>
              <a:t>Static experiments: Lateral resolution ~ 30 </a:t>
            </a:r>
            <a:r>
              <a:rPr lang="en-US" sz="1400" dirty="0" smtClean="0">
                <a:latin typeface="Symbol" panose="05050102010706020507" pitchFamily="18" charset="2"/>
              </a:rPr>
              <a:t>m</a:t>
            </a:r>
            <a:r>
              <a:rPr lang="en-US" sz="1400" dirty="0" smtClean="0"/>
              <a:t>m</a:t>
            </a:r>
          </a:p>
          <a:p>
            <a:pPr marL="622300" lvl="1" indent="-165100" algn="l">
              <a:buFont typeface="Arial" panose="020B0604020202020204" pitchFamily="34" charset="0"/>
              <a:buChar char="•"/>
            </a:pPr>
            <a:r>
              <a:rPr lang="en-US" sz="1400" dirty="0" smtClean="0"/>
              <a:t>Dynamic experiments: Temporal resolution ~ 10 ns</a:t>
            </a:r>
          </a:p>
          <a:p>
            <a:pPr marL="174625" indent="-174625" algn="l">
              <a:buFont typeface="Arial" panose="020B0604020202020204" pitchFamily="34" charset="0"/>
              <a:buChar char="•"/>
            </a:pPr>
            <a:r>
              <a:rPr lang="en-US" sz="1400" dirty="0" smtClean="0"/>
              <a:t>PRIOR </a:t>
            </a:r>
            <a:r>
              <a:rPr lang="en-US" sz="1400" dirty="0"/>
              <a:t>as density diagnostic with external driver </a:t>
            </a:r>
            <a:r>
              <a:rPr lang="en-US" sz="1400" dirty="0" smtClean="0"/>
              <a:t>integrated into FAIR beam line</a:t>
            </a:r>
            <a:endParaRPr lang="de-DE" dirty="0"/>
          </a:p>
        </p:txBody>
      </p:sp>
      <p:sp>
        <p:nvSpPr>
          <p:cNvPr id="6" name="Rechteck 5"/>
          <p:cNvSpPr/>
          <p:nvPr/>
        </p:nvSpPr>
        <p:spPr>
          <a:xfrm>
            <a:off x="3275856" y="6021288"/>
            <a:ext cx="2016224"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Picture 1"/>
          <p:cNvPicPr>
            <a:picLocks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40628">
            <a:off x="6785173" y="1550063"/>
            <a:ext cx="2205037" cy="175101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sp>
        <p:nvSpPr>
          <p:cNvPr id="11" name="Rectangle 18"/>
          <p:cNvSpPr>
            <a:spLocks/>
          </p:cNvSpPr>
          <p:nvPr/>
        </p:nvSpPr>
        <p:spPr bwMode="auto">
          <a:xfrm>
            <a:off x="251520" y="866494"/>
            <a:ext cx="8640960" cy="618290"/>
          </a:xfrm>
          <a:prstGeom prst="rect">
            <a:avLst/>
          </a:prstGeom>
          <a:solidFill>
            <a:srgbClr val="FFCC99">
              <a:alpha val="86000"/>
            </a:srgbClr>
          </a:solidFill>
          <a:ln w="12700">
            <a:solidFill>
              <a:srgbClr val="FFC000"/>
            </a:solidFill>
          </a:ln>
          <a:extLst/>
        </p:spPr>
        <p:txBody>
          <a:bodyPr lIns="90000" tIns="90000" rIns="90000" bIns="90000" anchor="ctr" anchorCtr="0"/>
          <a:lstStyle/>
          <a:p>
            <a:pPr algn="ctr">
              <a:spcBef>
                <a:spcPts val="700"/>
              </a:spcBef>
              <a:buClr>
                <a:srgbClr val="000000"/>
              </a:buClr>
              <a:buSzPct val="150000"/>
              <a:tabLst>
                <a:tab pos="712788" algn="l"/>
                <a:tab pos="1374775" algn="l"/>
                <a:tab pos="2025650" algn="l"/>
                <a:tab pos="2687638" algn="l"/>
                <a:tab pos="3338513" algn="l"/>
                <a:tab pos="3998913" algn="l"/>
                <a:tab pos="4124325" algn="l"/>
              </a:tabLst>
            </a:pPr>
            <a:r>
              <a:rPr lang="en-US" altLang="de-DE" b="1" dirty="0" smtClean="0">
                <a:solidFill>
                  <a:srgbClr val="000000"/>
                </a:solidFill>
                <a:latin typeface="Arial" charset="0"/>
                <a:cs typeface="Arial" charset="0"/>
                <a:sym typeface="Arial Bold" charset="0"/>
              </a:rPr>
              <a:t>PRIOR - </a:t>
            </a:r>
            <a:r>
              <a:rPr lang="en-US" altLang="de-DE" b="1" dirty="0" smtClean="0">
                <a:solidFill>
                  <a:srgbClr val="000000"/>
                </a:solidFill>
                <a:latin typeface="Arial" charset="0"/>
                <a:cs typeface="Arial" charset="0"/>
                <a:sym typeface="Arial Bold Italic" charset="0"/>
              </a:rPr>
              <a:t>Pr</a:t>
            </a:r>
            <a:r>
              <a:rPr lang="en-US" altLang="de-DE" b="1" dirty="0" smtClean="0">
                <a:solidFill>
                  <a:srgbClr val="000000"/>
                </a:solidFill>
                <a:latin typeface="Arial" charset="0"/>
                <a:cs typeface="Arial" charset="0"/>
                <a:sym typeface="Arial Italic" charset="0"/>
              </a:rPr>
              <a:t>oton </a:t>
            </a:r>
            <a:r>
              <a:rPr lang="en-US" altLang="de-DE" b="1" dirty="0">
                <a:solidFill>
                  <a:srgbClr val="000000"/>
                </a:solidFill>
                <a:latin typeface="Arial" charset="0"/>
                <a:cs typeface="Arial" charset="0"/>
                <a:sym typeface="Arial Italic" charset="0"/>
              </a:rPr>
              <a:t>M</a:t>
            </a:r>
            <a:r>
              <a:rPr lang="en-US" altLang="de-DE" b="1" dirty="0">
                <a:solidFill>
                  <a:srgbClr val="000000"/>
                </a:solidFill>
                <a:latin typeface="Arial" charset="0"/>
                <a:cs typeface="Arial" charset="0"/>
                <a:sym typeface="Arial Bold Italic" charset="0"/>
              </a:rPr>
              <a:t>i</a:t>
            </a:r>
            <a:r>
              <a:rPr lang="en-US" altLang="de-DE" b="1" dirty="0">
                <a:solidFill>
                  <a:srgbClr val="000000"/>
                </a:solidFill>
                <a:latin typeface="Arial" charset="0"/>
                <a:cs typeface="Arial" charset="0"/>
                <a:sym typeface="Arial Italic" charset="0"/>
              </a:rPr>
              <a:t>crosc</a:t>
            </a:r>
            <a:r>
              <a:rPr lang="en-US" altLang="de-DE" b="1" dirty="0">
                <a:solidFill>
                  <a:srgbClr val="000000"/>
                </a:solidFill>
                <a:latin typeface="Arial" charset="0"/>
                <a:cs typeface="Arial" charset="0"/>
                <a:sym typeface="Arial Bold Italic" charset="0"/>
              </a:rPr>
              <a:t>o</a:t>
            </a:r>
            <a:r>
              <a:rPr lang="en-US" altLang="de-DE" b="1" dirty="0">
                <a:solidFill>
                  <a:srgbClr val="000000"/>
                </a:solidFill>
                <a:latin typeface="Arial" charset="0"/>
                <a:cs typeface="Arial" charset="0"/>
                <a:sym typeface="Arial Italic" charset="0"/>
              </a:rPr>
              <a:t>pe for </a:t>
            </a:r>
            <a:r>
              <a:rPr lang="en-US" altLang="de-DE" b="1" dirty="0" smtClean="0">
                <a:solidFill>
                  <a:srgbClr val="000000"/>
                </a:solidFill>
                <a:latin typeface="Arial" charset="0"/>
                <a:cs typeface="Arial" charset="0"/>
                <a:sym typeface="Arial Italic" charset="0"/>
              </a:rPr>
              <a:t>FAI</a:t>
            </a:r>
            <a:r>
              <a:rPr lang="en-US" altLang="de-DE" b="1" dirty="0" smtClean="0">
                <a:solidFill>
                  <a:srgbClr val="000000"/>
                </a:solidFill>
                <a:latin typeface="Arial" charset="0"/>
                <a:cs typeface="Arial" charset="0"/>
                <a:sym typeface="Arial Bold Italic" charset="0"/>
              </a:rPr>
              <a:t>R</a:t>
            </a:r>
            <a:br>
              <a:rPr lang="en-US" altLang="de-DE" b="1" dirty="0" smtClean="0">
                <a:solidFill>
                  <a:srgbClr val="000000"/>
                </a:solidFill>
                <a:latin typeface="Arial" charset="0"/>
                <a:cs typeface="Arial" charset="0"/>
                <a:sym typeface="Arial Bold Italic" charset="0"/>
              </a:rPr>
            </a:br>
            <a:r>
              <a:rPr lang="en-US" altLang="de-DE" sz="1600" dirty="0" smtClean="0">
                <a:solidFill>
                  <a:srgbClr val="000000"/>
                </a:solidFill>
                <a:cs typeface="Arial" charset="0"/>
                <a:sym typeface="Arial" charset="0"/>
              </a:rPr>
              <a:t>Worldwide </a:t>
            </a:r>
            <a:r>
              <a:rPr lang="en-US" altLang="de-DE" sz="1600" dirty="0">
                <a:solidFill>
                  <a:srgbClr val="000000"/>
                </a:solidFill>
                <a:cs typeface="Arial" charset="0"/>
                <a:sym typeface="Arial" charset="0"/>
              </a:rPr>
              <a:t>unique high-energy proton microscopy setup with </a:t>
            </a:r>
            <a:r>
              <a:rPr lang="en-US" altLang="de-DE" sz="1600" dirty="0" smtClean="0">
                <a:solidFill>
                  <a:srgbClr val="000000"/>
                </a:solidFill>
                <a:cs typeface="Arial" charset="0"/>
                <a:sym typeface="Arial" charset="0"/>
              </a:rPr>
              <a:t>SIS100 </a:t>
            </a:r>
            <a:r>
              <a:rPr lang="en-US" altLang="de-DE" sz="1600" dirty="0">
                <a:solidFill>
                  <a:srgbClr val="000000"/>
                </a:solidFill>
                <a:cs typeface="Arial" charset="0"/>
                <a:sym typeface="Arial" charset="0"/>
              </a:rPr>
              <a:t>proton </a:t>
            </a:r>
            <a:r>
              <a:rPr lang="en-US" altLang="de-DE" sz="1600" dirty="0" smtClean="0">
                <a:solidFill>
                  <a:srgbClr val="000000"/>
                </a:solidFill>
                <a:cs typeface="Arial" charset="0"/>
                <a:sym typeface="Arial" charset="0"/>
              </a:rPr>
              <a:t>beam</a:t>
            </a:r>
            <a:r>
              <a:rPr lang="en-US" altLang="de-DE" sz="1600" b="1" dirty="0" smtClean="0">
                <a:solidFill>
                  <a:srgbClr val="000000"/>
                </a:solidFill>
                <a:latin typeface="Arial" charset="0"/>
                <a:cs typeface="Arial" charset="0"/>
                <a:sym typeface="Arial Italic" charset="0"/>
              </a:rPr>
              <a:t> </a:t>
            </a:r>
            <a:endParaRPr lang="en-US" altLang="de-DE" sz="1600" b="1" dirty="0">
              <a:solidFill>
                <a:srgbClr val="000000"/>
              </a:solidFill>
              <a:latin typeface="Arial" charset="0"/>
              <a:cs typeface="Arial" charset="0"/>
              <a:sym typeface="Arial Italic" charset="0"/>
            </a:endParaRPr>
          </a:p>
        </p:txBody>
      </p:sp>
      <p:sp>
        <p:nvSpPr>
          <p:cNvPr id="13" name="Rectangle 20"/>
          <p:cNvSpPr>
            <a:spLocks/>
          </p:cNvSpPr>
          <p:nvPr/>
        </p:nvSpPr>
        <p:spPr bwMode="auto">
          <a:xfrm>
            <a:off x="241559" y="1513697"/>
            <a:ext cx="4284662" cy="1239837"/>
          </a:xfrm>
          <a:prstGeom prst="rect">
            <a:avLst/>
          </a:prstGeom>
          <a:solidFill>
            <a:srgbClr val="FFCC99">
              <a:alpha val="86000"/>
            </a:srgbClr>
          </a:solidFill>
          <a:ln w="12700">
            <a:solidFill>
              <a:srgbClr val="FFC000"/>
            </a:solidFill>
          </a:ln>
          <a:extLst/>
        </p:spPr>
        <p:txBody>
          <a:bodyPr lIns="90000" tIns="90000" rIns="90000" bIns="9000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850"/>
              </a:spcBef>
              <a:spcAft>
                <a:spcPct val="0"/>
              </a:spcAft>
              <a:buClr>
                <a:srgbClr val="000000"/>
              </a:buClr>
              <a:buSzPct val="150000"/>
            </a:pPr>
            <a:r>
              <a:rPr lang="en-US" altLang="de-DE" sz="1400" dirty="0">
                <a:solidFill>
                  <a:srgbClr val="800000"/>
                </a:solidFill>
                <a:cs typeface="Arial" charset="0"/>
                <a:sym typeface="Arial" charset="0"/>
              </a:rPr>
              <a:t>D</a:t>
            </a:r>
            <a:r>
              <a:rPr lang="en-US" altLang="de-DE" sz="1400" dirty="0" smtClean="0">
                <a:solidFill>
                  <a:srgbClr val="800000"/>
                </a:solidFill>
                <a:cs typeface="Arial" charset="0"/>
                <a:sym typeface="Arial" charset="0"/>
              </a:rPr>
              <a:t>ynamic </a:t>
            </a:r>
            <a:r>
              <a:rPr lang="en-US" altLang="de-DE" sz="1400" dirty="0">
                <a:solidFill>
                  <a:srgbClr val="800000"/>
                </a:solidFill>
                <a:cs typeface="Arial" charset="0"/>
                <a:sym typeface="Arial" charset="0"/>
              </a:rPr>
              <a:t>HEDP experiments and </a:t>
            </a:r>
            <a:r>
              <a:rPr lang="en-US" altLang="de-DE" sz="1400" dirty="0" err="1">
                <a:solidFill>
                  <a:srgbClr val="800000"/>
                </a:solidFill>
                <a:cs typeface="Arial" charset="0"/>
                <a:sym typeface="Arial" charset="0"/>
              </a:rPr>
              <a:t>PaNTERA</a:t>
            </a:r>
            <a:r>
              <a:rPr lang="en-US" altLang="de-DE" sz="1400" dirty="0">
                <a:solidFill>
                  <a:srgbClr val="800000"/>
                </a:solidFill>
                <a:cs typeface="Arial" charset="0"/>
                <a:sym typeface="Arial" charset="0"/>
              </a:rPr>
              <a:t>, jointly with BIOMAT collaboration:</a:t>
            </a:r>
            <a:br>
              <a:rPr lang="en-US" altLang="de-DE" sz="1400" dirty="0">
                <a:solidFill>
                  <a:srgbClr val="800000"/>
                </a:solidFill>
                <a:cs typeface="Arial" charset="0"/>
                <a:sym typeface="Arial" charset="0"/>
              </a:rPr>
            </a:br>
            <a:r>
              <a:rPr lang="en-US" altLang="de-DE" sz="1400" dirty="0" smtClean="0">
                <a:solidFill>
                  <a:srgbClr val="800000"/>
                </a:solidFill>
                <a:cs typeface="Arial" charset="0"/>
                <a:sym typeface="Arial" charset="0"/>
              </a:rPr>
              <a:t>U</a:t>
            </a:r>
            <a:r>
              <a:rPr lang="en-US" altLang="de-DE" sz="1400" dirty="0" smtClean="0">
                <a:solidFill>
                  <a:srgbClr val="000000"/>
                </a:solidFill>
                <a:cs typeface="Arial" charset="0"/>
                <a:sym typeface="Arial" charset="0"/>
              </a:rPr>
              <a:t>nparalleled </a:t>
            </a:r>
            <a:r>
              <a:rPr lang="en-US" altLang="de-DE" sz="1400" dirty="0">
                <a:solidFill>
                  <a:srgbClr val="000000"/>
                </a:solidFill>
                <a:cs typeface="Arial" charset="0"/>
                <a:sym typeface="Arial" charset="0"/>
              </a:rPr>
              <a:t>density distribution measurements and Proton Therapy and Radiography (</a:t>
            </a:r>
            <a:r>
              <a:rPr lang="en-US" altLang="de-DE" sz="1400" dirty="0" err="1">
                <a:solidFill>
                  <a:srgbClr val="000000"/>
                </a:solidFill>
                <a:cs typeface="Arial" charset="0"/>
                <a:sym typeface="Arial" charset="0"/>
              </a:rPr>
              <a:t>PaNTERA</a:t>
            </a:r>
            <a:r>
              <a:rPr lang="en-US" altLang="de-DE" sz="1400" dirty="0">
                <a:solidFill>
                  <a:srgbClr val="000000"/>
                </a:solidFill>
                <a:cs typeface="Arial" charset="0"/>
                <a:sym typeface="Arial" charset="0"/>
              </a:rPr>
              <a:t>) project</a:t>
            </a:r>
          </a:p>
        </p:txBody>
      </p:sp>
      <p:sp>
        <p:nvSpPr>
          <p:cNvPr id="14" name="Rectangle 23"/>
          <p:cNvSpPr>
            <a:spLocks/>
          </p:cNvSpPr>
          <p:nvPr/>
        </p:nvSpPr>
        <p:spPr bwMode="auto">
          <a:xfrm>
            <a:off x="4640122" y="2433175"/>
            <a:ext cx="2241550" cy="268288"/>
          </a:xfrm>
          <a:prstGeom prst="rect">
            <a:avLst/>
          </a:prstGeom>
          <a:solidFill>
            <a:schemeClr val="accent1"/>
          </a:solidFill>
          <a:ln w="12700">
            <a:solidFill>
              <a:schemeClr val="bg2"/>
            </a:solidFill>
            <a:miter lim="800000"/>
            <a:headEnd/>
            <a:tailEnd/>
          </a:ln>
          <a:extLst/>
        </p:spPr>
        <p:txBody>
          <a:bodyPr lIns="90000" tIns="90000" rIns="90000" bIns="90000" anchor="ctr" anchorCtr="0"/>
          <a:lstStyle>
            <a:lvl1pPr eaLnBrk="0" hangingPunct="0">
              <a:tabLst>
                <a:tab pos="712788" algn="l"/>
                <a:tab pos="1374775" algn="l"/>
                <a:tab pos="2025650" algn="l"/>
                <a:tab pos="2687638" algn="l"/>
                <a:tab pos="3338513" algn="l"/>
                <a:tab pos="3998913" algn="l"/>
                <a:tab pos="4124325" algn="l"/>
              </a:tabLst>
              <a:defRPr>
                <a:solidFill>
                  <a:schemeClr val="tx1"/>
                </a:solidFill>
                <a:latin typeface="Arial" charset="0"/>
              </a:defRPr>
            </a:lvl1pPr>
            <a:lvl2pPr marL="742950" indent="-285750" eaLnBrk="0" hangingPunct="0">
              <a:tabLst>
                <a:tab pos="712788" algn="l"/>
                <a:tab pos="1374775" algn="l"/>
                <a:tab pos="2025650" algn="l"/>
                <a:tab pos="2687638" algn="l"/>
                <a:tab pos="3338513" algn="l"/>
                <a:tab pos="3998913" algn="l"/>
                <a:tab pos="4124325" algn="l"/>
              </a:tabLst>
              <a:defRPr>
                <a:solidFill>
                  <a:schemeClr val="tx1"/>
                </a:solidFill>
                <a:latin typeface="Arial" charset="0"/>
              </a:defRPr>
            </a:lvl2pPr>
            <a:lvl3pPr marL="1143000" indent="-228600" eaLnBrk="0" hangingPunct="0">
              <a:tabLst>
                <a:tab pos="712788" algn="l"/>
                <a:tab pos="1374775" algn="l"/>
                <a:tab pos="2025650" algn="l"/>
                <a:tab pos="2687638" algn="l"/>
                <a:tab pos="3338513" algn="l"/>
                <a:tab pos="3998913" algn="l"/>
                <a:tab pos="4124325" algn="l"/>
              </a:tabLst>
              <a:defRPr>
                <a:solidFill>
                  <a:schemeClr val="tx1"/>
                </a:solidFill>
                <a:latin typeface="Arial" charset="0"/>
              </a:defRPr>
            </a:lvl3pPr>
            <a:lvl4pPr marL="1600200" indent="-228600" eaLnBrk="0" hangingPunct="0">
              <a:tabLst>
                <a:tab pos="712788" algn="l"/>
                <a:tab pos="1374775" algn="l"/>
                <a:tab pos="2025650" algn="l"/>
                <a:tab pos="2687638" algn="l"/>
                <a:tab pos="3338513" algn="l"/>
                <a:tab pos="3998913" algn="l"/>
                <a:tab pos="4124325" algn="l"/>
              </a:tabLst>
              <a:defRPr>
                <a:solidFill>
                  <a:schemeClr val="tx1"/>
                </a:solidFill>
                <a:latin typeface="Arial" charset="0"/>
              </a:defRPr>
            </a:lvl4pPr>
            <a:lvl5pPr marL="2057400" indent="-228600" eaLnBrk="0" hangingPunct="0">
              <a:tabLst>
                <a:tab pos="712788" algn="l"/>
                <a:tab pos="1374775" algn="l"/>
                <a:tab pos="2025650" algn="l"/>
                <a:tab pos="2687638" algn="l"/>
                <a:tab pos="3338513" algn="l"/>
                <a:tab pos="3998913" algn="l"/>
                <a:tab pos="4124325" algn="l"/>
              </a:tabLst>
              <a:defRPr>
                <a:solidFill>
                  <a:schemeClr val="tx1"/>
                </a:solidFill>
                <a:latin typeface="Arial" charset="0"/>
              </a:defRPr>
            </a:lvl5pPr>
            <a:lvl6pPr marL="2514600" indent="-228600" eaLnBrk="0" fontAlgn="base" hangingPunct="0">
              <a:spcBef>
                <a:spcPct val="0"/>
              </a:spcBef>
              <a:spcAft>
                <a:spcPct val="0"/>
              </a:spcAft>
              <a:tabLst>
                <a:tab pos="712788" algn="l"/>
                <a:tab pos="1374775" algn="l"/>
                <a:tab pos="2025650" algn="l"/>
                <a:tab pos="2687638" algn="l"/>
                <a:tab pos="3338513" algn="l"/>
                <a:tab pos="3998913" algn="l"/>
                <a:tab pos="4124325" algn="l"/>
              </a:tabLst>
              <a:defRPr>
                <a:solidFill>
                  <a:schemeClr val="tx1"/>
                </a:solidFill>
                <a:latin typeface="Arial" charset="0"/>
              </a:defRPr>
            </a:lvl6pPr>
            <a:lvl7pPr marL="2971800" indent="-228600" eaLnBrk="0" fontAlgn="base" hangingPunct="0">
              <a:spcBef>
                <a:spcPct val="0"/>
              </a:spcBef>
              <a:spcAft>
                <a:spcPct val="0"/>
              </a:spcAft>
              <a:tabLst>
                <a:tab pos="712788" algn="l"/>
                <a:tab pos="1374775" algn="l"/>
                <a:tab pos="2025650" algn="l"/>
                <a:tab pos="2687638" algn="l"/>
                <a:tab pos="3338513" algn="l"/>
                <a:tab pos="3998913" algn="l"/>
                <a:tab pos="4124325" algn="l"/>
              </a:tabLst>
              <a:defRPr>
                <a:solidFill>
                  <a:schemeClr val="tx1"/>
                </a:solidFill>
                <a:latin typeface="Arial" charset="0"/>
              </a:defRPr>
            </a:lvl7pPr>
            <a:lvl8pPr marL="3429000" indent="-228600" eaLnBrk="0" fontAlgn="base" hangingPunct="0">
              <a:spcBef>
                <a:spcPct val="0"/>
              </a:spcBef>
              <a:spcAft>
                <a:spcPct val="0"/>
              </a:spcAft>
              <a:tabLst>
                <a:tab pos="712788" algn="l"/>
                <a:tab pos="1374775" algn="l"/>
                <a:tab pos="2025650" algn="l"/>
                <a:tab pos="2687638" algn="l"/>
                <a:tab pos="3338513" algn="l"/>
                <a:tab pos="3998913" algn="l"/>
                <a:tab pos="4124325" algn="l"/>
              </a:tabLst>
              <a:defRPr>
                <a:solidFill>
                  <a:schemeClr val="tx1"/>
                </a:solidFill>
                <a:latin typeface="Arial" charset="0"/>
              </a:defRPr>
            </a:lvl8pPr>
            <a:lvl9pPr marL="3886200" indent="-228600" eaLnBrk="0" fontAlgn="base" hangingPunct="0">
              <a:spcBef>
                <a:spcPct val="0"/>
              </a:spcBef>
              <a:spcAft>
                <a:spcPct val="0"/>
              </a:spcAft>
              <a:tabLst>
                <a:tab pos="712788" algn="l"/>
                <a:tab pos="1374775" algn="l"/>
                <a:tab pos="2025650" algn="l"/>
                <a:tab pos="2687638" algn="l"/>
                <a:tab pos="3338513" algn="l"/>
                <a:tab pos="3998913" algn="l"/>
                <a:tab pos="4124325" algn="l"/>
              </a:tabLst>
              <a:defRPr>
                <a:solidFill>
                  <a:schemeClr val="tx1"/>
                </a:solidFill>
                <a:latin typeface="Arial" charset="0"/>
              </a:defRPr>
            </a:lvl9pPr>
          </a:lstStyle>
          <a:p>
            <a:pPr eaLnBrk="1" fontAlgn="base" hangingPunct="1">
              <a:spcBef>
                <a:spcPts val="700"/>
              </a:spcBef>
              <a:spcAft>
                <a:spcPct val="0"/>
              </a:spcAft>
            </a:pPr>
            <a:r>
              <a:rPr lang="en-US" altLang="de-DE" sz="1200" b="1" dirty="0">
                <a:solidFill>
                  <a:srgbClr val="000080"/>
                </a:solidFill>
                <a:cs typeface="Arial" charset="0"/>
                <a:sym typeface="Arial" charset="0"/>
              </a:rPr>
              <a:t>p, 5–10 </a:t>
            </a:r>
            <a:r>
              <a:rPr lang="en-US" altLang="de-DE" sz="1200" b="1" dirty="0" err="1">
                <a:solidFill>
                  <a:srgbClr val="000080"/>
                </a:solidFill>
                <a:cs typeface="Arial" charset="0"/>
                <a:sym typeface="Arial" charset="0"/>
              </a:rPr>
              <a:t>GeV</a:t>
            </a:r>
            <a:r>
              <a:rPr lang="en-US" altLang="de-DE" sz="1200" b="1" dirty="0">
                <a:solidFill>
                  <a:srgbClr val="000080"/>
                </a:solidFill>
                <a:cs typeface="Arial" charset="0"/>
                <a:sym typeface="Arial" charset="0"/>
              </a:rPr>
              <a:t>, 2∙10</a:t>
            </a:r>
            <a:r>
              <a:rPr lang="en-US" altLang="de-DE" sz="1200" b="1" baseline="32000" dirty="0">
                <a:solidFill>
                  <a:srgbClr val="000080"/>
                </a:solidFill>
                <a:cs typeface="Arial" charset="0"/>
                <a:sym typeface="Arial" charset="0"/>
              </a:rPr>
              <a:t>12</a:t>
            </a:r>
            <a:r>
              <a:rPr lang="en-US" altLang="de-DE" sz="1200" b="1" dirty="0">
                <a:solidFill>
                  <a:srgbClr val="000080"/>
                </a:solidFill>
                <a:cs typeface="Arial" charset="0"/>
                <a:sym typeface="Arial" charset="0"/>
              </a:rPr>
              <a:t>, PRIOR</a:t>
            </a:r>
          </a:p>
        </p:txBody>
      </p:sp>
      <p:sp>
        <p:nvSpPr>
          <p:cNvPr id="16" name="Textfeld 15"/>
          <p:cNvSpPr txBox="1"/>
          <p:nvPr/>
        </p:nvSpPr>
        <p:spPr>
          <a:xfrm>
            <a:off x="0" y="25460"/>
            <a:ext cx="9144000" cy="523220"/>
          </a:xfrm>
          <a:prstGeom prst="rect">
            <a:avLst/>
          </a:prstGeom>
          <a:noFill/>
        </p:spPr>
        <p:txBody>
          <a:bodyPr wrap="square" rtlCol="0">
            <a:spAutoFit/>
          </a:bodyPr>
          <a:lstStyle/>
          <a:p>
            <a:pPr algn="ctr"/>
            <a:r>
              <a:rPr lang="en-US" sz="2800" b="1" dirty="0" smtClean="0"/>
              <a:t>PBPP - Diagnostic Tools: PRIOR</a:t>
            </a:r>
            <a:endParaRPr lang="en-US" sz="2800" b="1" dirty="0"/>
          </a:p>
        </p:txBody>
      </p:sp>
      <p:grpSp>
        <p:nvGrpSpPr>
          <p:cNvPr id="3" name="Gruppieren 2"/>
          <p:cNvGrpSpPr/>
          <p:nvPr/>
        </p:nvGrpSpPr>
        <p:grpSpPr>
          <a:xfrm>
            <a:off x="395536" y="4221088"/>
            <a:ext cx="7920880" cy="2455474"/>
            <a:chOff x="395536" y="4221088"/>
            <a:chExt cx="7920880" cy="2455474"/>
          </a:xfrm>
        </p:grpSpPr>
        <p:pic>
          <p:nvPicPr>
            <p:cNvPr id="15"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t="46741" b="2111"/>
            <a:stretch/>
          </p:blipFill>
          <p:spPr bwMode="auto">
            <a:xfrm>
              <a:off x="395536" y="4221088"/>
              <a:ext cx="7920880" cy="2455474"/>
            </a:xfrm>
            <a:prstGeom prst="rect">
              <a:avLst/>
            </a:prstGeom>
            <a:noFill/>
            <a:ln w="12700">
              <a:solidFill>
                <a:schemeClr val="bg2"/>
              </a:solidFill>
              <a:miter lim="800000"/>
              <a:headEnd/>
              <a:tailEnd/>
            </a:ln>
            <a:effectLst>
              <a:outerShdw blurRad="50800" dist="38100" dir="2700000" algn="tl" rotWithShape="0">
                <a:schemeClr val="bg2">
                  <a:alpha val="40000"/>
                </a:schemeClr>
              </a:outerShdw>
            </a:effectLst>
            <a:extLst>
              <a:ext uri="{909E8E84-426E-40DD-AFC4-6F175D3DCCD1}">
                <a14:hiddenFill xmlns:a14="http://schemas.microsoft.com/office/drawing/2010/main">
                  <a:solidFill>
                    <a:schemeClr val="accent1"/>
                  </a:solidFill>
                </a14:hiddenFill>
              </a:ext>
            </a:extLst>
          </p:spPr>
        </p:pic>
        <p:sp>
          <p:nvSpPr>
            <p:cNvPr id="17" name="Rechteck 16"/>
            <p:cNvSpPr/>
            <p:nvPr/>
          </p:nvSpPr>
          <p:spPr>
            <a:xfrm>
              <a:off x="3275856" y="6230110"/>
              <a:ext cx="1728192" cy="439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Plasma </a:t>
            </a:r>
            <a:r>
              <a:rPr lang="de-DE" altLang="de-DE" sz="1600" b="1" dirty="0" err="1" smtClean="0"/>
              <a:t>Physics</a:t>
            </a:r>
            <a:r>
              <a:rPr lang="de-DE" altLang="de-DE" sz="1600" b="1" dirty="0" smtClean="0"/>
              <a:t> </a:t>
            </a:r>
            <a:endParaRPr lang="de-DE" altLang="de-DE" sz="1600" b="1" dirty="0"/>
          </a:p>
        </p:txBody>
      </p:sp>
      <p:sp>
        <p:nvSpPr>
          <p:cNvPr id="5" name="Foliennummernplatzhalter 4"/>
          <p:cNvSpPr>
            <a:spLocks noGrp="1"/>
          </p:cNvSpPr>
          <p:nvPr>
            <p:ph type="sldNum" sz="quarter" idx="10"/>
          </p:nvPr>
        </p:nvSpPr>
        <p:spPr/>
        <p:txBody>
          <a:bodyPr/>
          <a:lstStyle/>
          <a:p>
            <a:pPr>
              <a:defRPr/>
            </a:pPr>
            <a:fld id="{0E96D1CE-466B-4BA2-A52F-D805C2047C43}" type="slidenum">
              <a:rPr lang="de-DE" altLang="de-DE" smtClean="0"/>
              <a:pPr>
                <a:defRPr/>
              </a:pPr>
              <a:t>89</a:t>
            </a:fld>
            <a:endParaRPr lang="de-DE" altLang="de-DE"/>
          </a:p>
        </p:txBody>
      </p:sp>
    </p:spTree>
    <p:extLst>
      <p:ext uri="{BB962C8B-B14F-4D97-AF65-F5344CB8AC3E}">
        <p14:creationId xmlns:p14="http://schemas.microsoft.com/office/powerpoint/2010/main" val="4553721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0"/>
          </p:nvPr>
        </p:nvSpPr>
        <p:spPr/>
        <p:txBody>
          <a:bodyPr/>
          <a:lstStyle/>
          <a:p>
            <a:pPr>
              <a:defRPr/>
            </a:pPr>
            <a:fld id="{0E96D1CE-466B-4BA2-A52F-D805C2047C43}" type="slidenum">
              <a:rPr lang="de-DE" altLang="de-DE" smtClean="0"/>
              <a:pPr>
                <a:defRPr/>
              </a:pPr>
              <a:t>9</a:t>
            </a:fld>
            <a:endParaRPr lang="de-DE" altLang="de-DE" dirty="0"/>
          </a:p>
        </p:txBody>
      </p:sp>
      <p:sp>
        <p:nvSpPr>
          <p:cNvPr id="5" name="Textfeld 4"/>
          <p:cNvSpPr txBox="1"/>
          <p:nvPr/>
        </p:nvSpPr>
        <p:spPr>
          <a:xfrm>
            <a:off x="309600" y="836711"/>
            <a:ext cx="3888434" cy="766800"/>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algn="ctr"/>
            <a:r>
              <a:rPr lang="en-US" sz="1400" dirty="0" smtClean="0">
                <a:solidFill>
                  <a:prstClr val="black"/>
                </a:solidFill>
                <a:latin typeface="Arial" panose="020B0604020202020204" pitchFamily="34" charset="0"/>
                <a:cs typeface="Arial" panose="020B0604020202020204" pitchFamily="34" charset="0"/>
              </a:rPr>
              <a:t>Atomic electron-positron pair production in </a:t>
            </a:r>
            <a:br>
              <a:rPr lang="en-US" sz="1400" dirty="0" smtClean="0">
                <a:solidFill>
                  <a:prstClr val="black"/>
                </a:solidFill>
                <a:latin typeface="Arial" panose="020B0604020202020204" pitchFamily="34" charset="0"/>
                <a:cs typeface="Arial" panose="020B0604020202020204" pitchFamily="34" charset="0"/>
              </a:rPr>
            </a:br>
            <a:r>
              <a:rPr lang="en-US" sz="1400" dirty="0" smtClean="0">
                <a:solidFill>
                  <a:prstClr val="black"/>
                </a:solidFill>
                <a:latin typeface="Arial" panose="020B0604020202020204" pitchFamily="34" charset="0"/>
                <a:cs typeface="Arial" panose="020B0604020202020204" pitchFamily="34" charset="0"/>
              </a:rPr>
              <a:t>heavy-ion-atom collisions studied at the HESR</a:t>
            </a:r>
            <a:endParaRPr lang="en-US" sz="1400" dirty="0">
              <a:solidFill>
                <a:prstClr val="black"/>
              </a:solidFill>
              <a:latin typeface="Arial" panose="020B0604020202020204" pitchFamily="34" charset="0"/>
              <a:cs typeface="Arial" panose="020B0604020202020204" pitchFamily="34" charset="0"/>
            </a:endParaRPr>
          </a:p>
        </p:txBody>
      </p:sp>
      <p:pic>
        <p:nvPicPr>
          <p:cNvPr id="6" name="Grafik 8" descr="C:\Users\phillenb\AppData\Local\Microsoft\Windows\Temporary Internet Files\Content.Word\ncdr-schema.tif"/>
          <p:cNvPicPr/>
          <p:nvPr/>
        </p:nvPicPr>
        <p:blipFill rotWithShape="1">
          <a:blip r:embed="rId2" cstate="print">
            <a:extLst>
              <a:ext uri="{28A0092B-C50C-407E-A947-70E740481C1C}">
                <a14:useLocalDpi xmlns:a14="http://schemas.microsoft.com/office/drawing/2010/main" val="0"/>
              </a:ext>
            </a:extLst>
          </a:blip>
          <a:srcRect l="15279" r="8552"/>
          <a:stretch/>
        </p:blipFill>
        <p:spPr bwMode="auto">
          <a:xfrm>
            <a:off x="323528" y="1666794"/>
            <a:ext cx="2534822" cy="2338269"/>
          </a:xfrm>
          <a:prstGeom prst="rect">
            <a:avLst/>
          </a:prstGeom>
          <a:noFill/>
          <a:ln w="12700">
            <a:solidFill>
              <a:schemeClr val="bg2"/>
            </a:solidFill>
          </a:ln>
        </p:spPr>
      </p:pic>
      <p:pic>
        <p:nvPicPr>
          <p:cNvPr id="7" name="Grafik 9"/>
          <p:cNvPicPr/>
          <p:nvPr/>
        </p:nvPicPr>
        <p:blipFill>
          <a:blip r:embed="rId3"/>
          <a:stretch>
            <a:fillRect/>
          </a:stretch>
        </p:blipFill>
        <p:spPr>
          <a:xfrm>
            <a:off x="323527" y="4725144"/>
            <a:ext cx="2534823" cy="1461510"/>
          </a:xfrm>
          <a:prstGeom prst="rect">
            <a:avLst/>
          </a:prstGeom>
          <a:noFill/>
          <a:ln w="12700">
            <a:solidFill>
              <a:schemeClr val="tx1"/>
            </a:solidFill>
          </a:ln>
        </p:spPr>
      </p:pic>
      <p:sp>
        <p:nvSpPr>
          <p:cNvPr id="8" name="Textfeld 5"/>
          <p:cNvSpPr txBox="1"/>
          <p:nvPr/>
        </p:nvSpPr>
        <p:spPr>
          <a:xfrm>
            <a:off x="309600" y="4077072"/>
            <a:ext cx="5059258" cy="551090"/>
          </a:xfrm>
          <a:prstGeom prst="rect">
            <a:avLst/>
          </a:prstGeom>
          <a:solidFill>
            <a:srgbClr val="FFCC99">
              <a:alpha val="86000"/>
            </a:srgbClr>
          </a:solidFill>
          <a:ln w="12700">
            <a:solidFill>
              <a:srgbClr val="FFC000"/>
            </a:solidFill>
          </a:ln>
        </p:spPr>
        <p:txBody>
          <a:bodyPr wrap="square" tIns="90000" bIns="90000" rtlCol="0" anchor="ctr" anchorCtr="0">
            <a:spAutoFit/>
          </a:bodyPr>
          <a:lstStyle/>
          <a:p>
            <a:pPr algn="just"/>
            <a:r>
              <a:rPr lang="en-US" sz="1200" dirty="0" smtClean="0">
                <a:solidFill>
                  <a:prstClr val="black"/>
                </a:solidFill>
                <a:latin typeface="Arial" panose="020B0604020202020204" pitchFamily="34" charset="0"/>
                <a:cs typeface="Arial" panose="020B0604020202020204" pitchFamily="34" charset="0"/>
              </a:rPr>
              <a:t>Negative-continuum dielectronic recombination is theoretically predicted but not yet observed, the collision energy corresponds directly to HESR</a:t>
            </a:r>
            <a:endParaRPr lang="en-US" sz="1200" dirty="0">
              <a:solidFill>
                <a:prstClr val="black"/>
              </a:solidFill>
              <a:latin typeface="Arial" panose="020B0604020202020204" pitchFamily="34" charset="0"/>
              <a:cs typeface="Arial" panose="020B0604020202020204" pitchFamily="34" charset="0"/>
            </a:endParaRPr>
          </a:p>
        </p:txBody>
      </p:sp>
      <p:pic>
        <p:nvPicPr>
          <p:cNvPr id="9" name="Picture 2" descr="C:\Users\phillenb\Desktop\ESRsetu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8591" y="1666795"/>
            <a:ext cx="3131881" cy="239554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0" name="Textfeld 31"/>
          <p:cNvSpPr txBox="1"/>
          <p:nvPr/>
        </p:nvSpPr>
        <p:spPr>
          <a:xfrm>
            <a:off x="4355976" y="836712"/>
            <a:ext cx="4644008" cy="766533"/>
          </a:xfrm>
          <a:prstGeom prst="rect">
            <a:avLst/>
          </a:prstGeom>
          <a:solidFill>
            <a:srgbClr val="8FBB77">
              <a:alpha val="26000"/>
            </a:srgbClr>
          </a:solidFill>
          <a:ln w="12700">
            <a:solidFill>
              <a:srgbClr val="8FBB77"/>
            </a:solidFill>
          </a:ln>
        </p:spPr>
        <p:txBody>
          <a:bodyPr wrap="square" tIns="90000" bIns="90000" rtlCol="0" anchor="ctr" anchorCtr="0">
            <a:spAutoFit/>
          </a:bodyPr>
          <a:lstStyle/>
          <a:p>
            <a:pPr algn="ctr"/>
            <a:r>
              <a:rPr lang="en-US" sz="1400" dirty="0" smtClean="0">
                <a:solidFill>
                  <a:prstClr val="black"/>
                </a:solidFill>
                <a:latin typeface="Arial" panose="020B0604020202020204" pitchFamily="34" charset="0"/>
                <a:cs typeface="Arial" panose="020B0604020202020204" pitchFamily="34" charset="0"/>
              </a:rPr>
              <a:t>Relativistic electron spectroscopy at storage rings</a:t>
            </a:r>
            <a:br>
              <a:rPr lang="en-US" sz="1400" dirty="0" smtClean="0">
                <a:solidFill>
                  <a:prstClr val="black"/>
                </a:solidFill>
                <a:latin typeface="Arial" panose="020B0604020202020204" pitchFamily="34" charset="0"/>
                <a:cs typeface="Arial" panose="020B0604020202020204" pitchFamily="34" charset="0"/>
              </a:rPr>
            </a:br>
            <a:r>
              <a:rPr lang="en-US" sz="1400" dirty="0" smtClean="0">
                <a:solidFill>
                  <a:prstClr val="black"/>
                </a:solidFill>
                <a:latin typeface="Arial" panose="020B0604020202020204" pitchFamily="34" charset="0"/>
                <a:cs typeface="Arial" panose="020B0604020202020204" pitchFamily="34" charset="0"/>
              </a:rPr>
              <a:t>has been successfully demonstrated at ESR</a:t>
            </a:r>
          </a:p>
          <a:p>
            <a:pPr algn="ctr"/>
            <a:r>
              <a:rPr lang="de-DE" sz="1000" dirty="0" err="1">
                <a:solidFill>
                  <a:prstClr val="black"/>
                </a:solidFill>
                <a:cs typeface="Arial" panose="020B0604020202020204" pitchFamily="34" charset="0"/>
              </a:rPr>
              <a:t>Physical</a:t>
            </a:r>
            <a:r>
              <a:rPr lang="de-DE" sz="1000" dirty="0">
                <a:solidFill>
                  <a:prstClr val="black"/>
                </a:solidFill>
                <a:cs typeface="Arial" panose="020B0604020202020204" pitchFamily="34" charset="0"/>
              </a:rPr>
              <a:t> Review</a:t>
            </a:r>
            <a:r>
              <a:rPr lang="de-DE" sz="1000" dirty="0" smtClean="0">
                <a:solidFill>
                  <a:prstClr val="black"/>
                </a:solidFill>
                <a:cs typeface="Arial" panose="020B0604020202020204" pitchFamily="34" charset="0"/>
              </a:rPr>
              <a:t>. </a:t>
            </a:r>
            <a:r>
              <a:rPr lang="de-DE" sz="1000" dirty="0">
                <a:solidFill>
                  <a:prstClr val="black"/>
                </a:solidFill>
                <a:cs typeface="Arial" panose="020B0604020202020204" pitchFamily="34" charset="0"/>
              </a:rPr>
              <a:t>A </a:t>
            </a:r>
            <a:r>
              <a:rPr lang="de-DE" sz="1000" b="1" dirty="0">
                <a:solidFill>
                  <a:prstClr val="black"/>
                </a:solidFill>
                <a:cs typeface="Arial" panose="020B0604020202020204" pitchFamily="34" charset="0"/>
              </a:rPr>
              <a:t>90</a:t>
            </a:r>
            <a:r>
              <a:rPr lang="de-DE" sz="1000" dirty="0">
                <a:solidFill>
                  <a:prstClr val="black"/>
                </a:solidFill>
                <a:cs typeface="Arial" panose="020B0604020202020204" pitchFamily="34" charset="0"/>
              </a:rPr>
              <a:t>, 022707 (</a:t>
            </a:r>
            <a:r>
              <a:rPr lang="de-DE" sz="1000" i="1" dirty="0">
                <a:solidFill>
                  <a:prstClr val="black"/>
                </a:solidFill>
                <a:cs typeface="Arial" panose="020B0604020202020204" pitchFamily="34" charset="0"/>
              </a:rPr>
              <a:t>2014</a:t>
            </a:r>
            <a:r>
              <a:rPr lang="de-DE" sz="1000" dirty="0">
                <a:solidFill>
                  <a:prstClr val="black"/>
                </a:solidFill>
                <a:cs typeface="Arial" panose="020B0604020202020204" pitchFamily="34" charset="0"/>
              </a:rPr>
              <a:t>), </a:t>
            </a:r>
            <a:r>
              <a:rPr lang="de-DE" sz="1000" dirty="0" err="1">
                <a:solidFill>
                  <a:prstClr val="black"/>
                </a:solidFill>
                <a:cs typeface="Arial" panose="020B0604020202020204" pitchFamily="34" charset="0"/>
              </a:rPr>
              <a:t>Physical</a:t>
            </a:r>
            <a:r>
              <a:rPr lang="de-DE" sz="1000" dirty="0">
                <a:solidFill>
                  <a:prstClr val="black"/>
                </a:solidFill>
                <a:cs typeface="Arial" panose="020B0604020202020204" pitchFamily="34" charset="0"/>
              </a:rPr>
              <a:t> Review </a:t>
            </a:r>
            <a:r>
              <a:rPr lang="de-DE" sz="1000" dirty="0" smtClean="0">
                <a:solidFill>
                  <a:prstClr val="black"/>
                </a:solidFill>
                <a:cs typeface="Arial" panose="020B0604020202020204" pitchFamily="34" charset="0"/>
              </a:rPr>
              <a:t>A </a:t>
            </a:r>
            <a:r>
              <a:rPr lang="de-DE" sz="1000" b="1" dirty="0">
                <a:solidFill>
                  <a:prstClr val="black"/>
                </a:solidFill>
                <a:cs typeface="Arial" panose="020B0604020202020204" pitchFamily="34" charset="0"/>
              </a:rPr>
              <a:t>90</a:t>
            </a:r>
            <a:r>
              <a:rPr lang="de-DE" sz="1000" dirty="0">
                <a:solidFill>
                  <a:prstClr val="black"/>
                </a:solidFill>
                <a:cs typeface="Arial" panose="020B0604020202020204" pitchFamily="34" charset="0"/>
              </a:rPr>
              <a:t>, 042713 (</a:t>
            </a:r>
            <a:r>
              <a:rPr lang="de-DE" sz="1000" i="1" dirty="0">
                <a:solidFill>
                  <a:prstClr val="black"/>
                </a:solidFill>
                <a:cs typeface="Arial" panose="020B0604020202020204" pitchFamily="34" charset="0"/>
              </a:rPr>
              <a:t>2014</a:t>
            </a:r>
            <a:r>
              <a:rPr lang="de-DE" sz="1000" dirty="0" smtClean="0">
                <a:solidFill>
                  <a:prstClr val="black"/>
                </a:solidFill>
                <a:cs typeface="Arial" panose="020B0604020202020204" pitchFamily="34" charset="0"/>
              </a:rPr>
              <a:t>)</a:t>
            </a:r>
            <a:endParaRPr lang="en-US" sz="1400" dirty="0">
              <a:solidFill>
                <a:prstClr val="black"/>
              </a:solidFill>
              <a:latin typeface="Arial" panose="020B0604020202020204" pitchFamily="34" charset="0"/>
              <a:cs typeface="Arial" panose="020B0604020202020204" pitchFamily="34" charset="0"/>
            </a:endParaRPr>
          </a:p>
        </p:txBody>
      </p:sp>
      <p:pic>
        <p:nvPicPr>
          <p:cNvPr id="11" name="Grafik 32"/>
          <p:cNvPicPr/>
          <p:nvPr/>
        </p:nvPicPr>
        <p:blipFill>
          <a:blip r:embed="rId5" cstate="print">
            <a:extLst>
              <a:ext uri="{28A0092B-C50C-407E-A947-70E740481C1C}">
                <a14:useLocalDpi xmlns:a14="http://schemas.microsoft.com/office/drawing/2010/main" val="0"/>
              </a:ext>
            </a:extLst>
          </a:blip>
          <a:stretch>
            <a:fillRect/>
          </a:stretch>
        </p:blipFill>
        <p:spPr>
          <a:xfrm>
            <a:off x="5688591" y="4149080"/>
            <a:ext cx="3131881" cy="1708468"/>
          </a:xfrm>
          <a:prstGeom prst="rect">
            <a:avLst/>
          </a:prstGeom>
          <a:ln w="12700">
            <a:solidFill>
              <a:schemeClr val="tx1"/>
            </a:solidFill>
          </a:ln>
        </p:spPr>
      </p:pic>
      <p:pic>
        <p:nvPicPr>
          <p:cNvPr id="12" name="Grafik 33" descr="\\WinFileSvI\AP$Root\phillenb\Eigene Dateien\Positronen\positron_energy_distributi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6028" y="4725144"/>
            <a:ext cx="2028060" cy="1461510"/>
          </a:xfrm>
          <a:prstGeom prst="rect">
            <a:avLst/>
          </a:prstGeom>
          <a:noFill/>
          <a:ln w="12700">
            <a:solidFill>
              <a:schemeClr val="tx1"/>
            </a:solidFill>
          </a:ln>
        </p:spPr>
      </p:pic>
      <p:sp>
        <p:nvSpPr>
          <p:cNvPr id="13" name="Textfeld 1"/>
          <p:cNvSpPr txBox="1"/>
          <p:nvPr/>
        </p:nvSpPr>
        <p:spPr>
          <a:xfrm>
            <a:off x="313200" y="6269250"/>
            <a:ext cx="5040561" cy="335646"/>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ctr"/>
            <a:r>
              <a:rPr lang="de-DE" sz="1000" dirty="0" err="1" smtClean="0">
                <a:solidFill>
                  <a:prstClr val="black"/>
                </a:solidFill>
                <a:latin typeface="Arial" panose="020B0604020202020204" pitchFamily="34" charset="0"/>
                <a:cs typeface="Arial" panose="020B0604020202020204" pitchFamily="34" charset="0"/>
              </a:rPr>
              <a:t>Physical</a:t>
            </a:r>
            <a:r>
              <a:rPr lang="de-DE" sz="1000" dirty="0" smtClean="0">
                <a:solidFill>
                  <a:prstClr val="black"/>
                </a:solidFill>
                <a:latin typeface="Arial" panose="020B0604020202020204" pitchFamily="34" charset="0"/>
                <a:cs typeface="Arial" panose="020B0604020202020204" pitchFamily="34" charset="0"/>
              </a:rPr>
              <a:t> Review A </a:t>
            </a:r>
            <a:r>
              <a:rPr lang="de-DE" sz="1000" b="1" dirty="0" smtClean="0">
                <a:solidFill>
                  <a:prstClr val="black"/>
                </a:solidFill>
                <a:latin typeface="Arial" panose="020B0604020202020204" pitchFamily="34" charset="0"/>
                <a:cs typeface="Arial" panose="020B0604020202020204" pitchFamily="34" charset="0"/>
              </a:rPr>
              <a:t>67</a:t>
            </a:r>
            <a:r>
              <a:rPr lang="de-DE" sz="1000" dirty="0" smtClean="0">
                <a:solidFill>
                  <a:prstClr val="black"/>
                </a:solidFill>
                <a:latin typeface="Arial" panose="020B0604020202020204" pitchFamily="34" charset="0"/>
                <a:cs typeface="Arial" panose="020B0604020202020204" pitchFamily="34" charset="0"/>
              </a:rPr>
              <a:t>, 052711 (</a:t>
            </a:r>
            <a:r>
              <a:rPr lang="de-DE" sz="1000" i="1" dirty="0" smtClean="0">
                <a:solidFill>
                  <a:prstClr val="black"/>
                </a:solidFill>
                <a:latin typeface="Arial" panose="020B0604020202020204" pitchFamily="34" charset="0"/>
                <a:cs typeface="Arial" panose="020B0604020202020204" pitchFamily="34" charset="0"/>
              </a:rPr>
              <a:t>2003</a:t>
            </a:r>
            <a:r>
              <a:rPr lang="de-DE" sz="1000" dirty="0" smtClean="0">
                <a:solidFill>
                  <a:prstClr val="black"/>
                </a:solidFill>
                <a:latin typeface="Arial" panose="020B0604020202020204" pitchFamily="34" charset="0"/>
                <a:cs typeface="Arial" panose="020B0604020202020204" pitchFamily="34" charset="0"/>
              </a:rPr>
              <a:t>)</a:t>
            </a:r>
            <a:r>
              <a:rPr lang="de-DE" sz="1000" dirty="0" smtClean="0">
                <a:solidFill>
                  <a:prstClr val="black"/>
                </a:solidFill>
                <a:cs typeface="Arial" panose="020B0604020202020204" pitchFamily="34" charset="0"/>
              </a:rPr>
              <a:t>, </a:t>
            </a:r>
            <a:r>
              <a:rPr lang="de-DE" sz="1000" dirty="0" err="1" smtClean="0">
                <a:solidFill>
                  <a:prstClr val="black"/>
                </a:solidFill>
                <a:latin typeface="Arial" panose="020B0604020202020204" pitchFamily="34" charset="0"/>
                <a:cs typeface="Arial" panose="020B0604020202020204" pitchFamily="34" charset="0"/>
              </a:rPr>
              <a:t>Physical</a:t>
            </a:r>
            <a:r>
              <a:rPr lang="de-DE" sz="1000" dirty="0" smtClean="0">
                <a:solidFill>
                  <a:prstClr val="black"/>
                </a:solidFill>
                <a:latin typeface="Arial" panose="020B0604020202020204" pitchFamily="34" charset="0"/>
                <a:cs typeface="Arial" panose="020B0604020202020204" pitchFamily="34" charset="0"/>
              </a:rPr>
              <a:t> Review </a:t>
            </a:r>
            <a:r>
              <a:rPr lang="de-DE" sz="1000" dirty="0">
                <a:solidFill>
                  <a:prstClr val="black"/>
                </a:solidFill>
                <a:latin typeface="Arial" panose="020B0604020202020204" pitchFamily="34" charset="0"/>
                <a:cs typeface="Arial" panose="020B0604020202020204" pitchFamily="34" charset="0"/>
              </a:rPr>
              <a:t>A </a:t>
            </a:r>
            <a:r>
              <a:rPr lang="de-DE" sz="1000" b="1" dirty="0">
                <a:solidFill>
                  <a:prstClr val="black"/>
                </a:solidFill>
                <a:latin typeface="Arial" panose="020B0604020202020204" pitchFamily="34" charset="0"/>
                <a:cs typeface="Arial" panose="020B0604020202020204" pitchFamily="34" charset="0"/>
              </a:rPr>
              <a:t>79</a:t>
            </a:r>
            <a:r>
              <a:rPr lang="de-DE" sz="1000" dirty="0">
                <a:solidFill>
                  <a:prstClr val="black"/>
                </a:solidFill>
                <a:latin typeface="Arial" panose="020B0604020202020204" pitchFamily="34" charset="0"/>
                <a:cs typeface="Arial" panose="020B0604020202020204" pitchFamily="34" charset="0"/>
              </a:rPr>
              <a:t>, 032713 (</a:t>
            </a:r>
            <a:r>
              <a:rPr lang="de-DE" sz="1000" i="1" dirty="0">
                <a:solidFill>
                  <a:prstClr val="black"/>
                </a:solidFill>
                <a:latin typeface="Arial" panose="020B0604020202020204" pitchFamily="34" charset="0"/>
                <a:cs typeface="Arial" panose="020B0604020202020204" pitchFamily="34" charset="0"/>
              </a:rPr>
              <a:t>2009</a:t>
            </a:r>
            <a:r>
              <a:rPr lang="de-DE" sz="1000" dirty="0" smtClean="0">
                <a:solidFill>
                  <a:prstClr val="black"/>
                </a:solidFill>
                <a:latin typeface="Arial" panose="020B0604020202020204" pitchFamily="34" charset="0"/>
                <a:cs typeface="Arial" panose="020B0604020202020204" pitchFamily="34" charset="0"/>
              </a:rPr>
              <a:t>)</a:t>
            </a:r>
            <a:endParaRPr lang="de-DE" sz="1000" dirty="0">
              <a:solidFill>
                <a:prstClr val="black"/>
              </a:solidFill>
              <a:latin typeface="Arial" panose="020B0604020202020204" pitchFamily="34" charset="0"/>
              <a:cs typeface="Arial" panose="020B0604020202020204" pitchFamily="34" charset="0"/>
            </a:endParaRPr>
          </a:p>
        </p:txBody>
      </p:sp>
      <p:sp>
        <p:nvSpPr>
          <p:cNvPr id="15" name="Textfeld 36"/>
          <p:cNvSpPr txBox="1"/>
          <p:nvPr/>
        </p:nvSpPr>
        <p:spPr>
          <a:xfrm>
            <a:off x="5677200" y="5923152"/>
            <a:ext cx="3150000" cy="680400"/>
          </a:xfrm>
          <a:prstGeom prst="rect">
            <a:avLst/>
          </a:prstGeom>
          <a:solidFill>
            <a:srgbClr val="FFCC99">
              <a:alpha val="86000"/>
            </a:srgbClr>
          </a:solidFill>
          <a:ln w="12700">
            <a:solidFill>
              <a:srgbClr val="FFCC99"/>
            </a:solidFill>
          </a:ln>
        </p:spPr>
        <p:txBody>
          <a:bodyPr wrap="square" tIns="90000" bIns="90000" rtlCol="0" anchor="ctr" anchorCtr="0">
            <a:spAutoFit/>
          </a:bodyPr>
          <a:lstStyle/>
          <a:p>
            <a:pPr algn="ctr"/>
            <a:r>
              <a:rPr lang="en-US" sz="1200" dirty="0" smtClean="0">
                <a:solidFill>
                  <a:prstClr val="black"/>
                </a:solidFill>
                <a:latin typeface="Arial" panose="020B0604020202020204" pitchFamily="34" charset="0"/>
                <a:cs typeface="Arial" panose="020B0604020202020204" pitchFamily="34" charset="0"/>
              </a:rPr>
              <a:t>Design study SPARC@HESR </a:t>
            </a:r>
            <a:r>
              <a:rPr lang="en-US" sz="1200" dirty="0">
                <a:solidFill>
                  <a:prstClr val="black"/>
                </a:solidFill>
                <a:cs typeface="Arial" panose="020B0604020202020204" pitchFamily="34" charset="0"/>
              </a:rPr>
              <a:t>TDR</a:t>
            </a:r>
            <a:br>
              <a:rPr lang="en-US" sz="1200" dirty="0">
                <a:solidFill>
                  <a:prstClr val="black"/>
                </a:solidFill>
                <a:cs typeface="Arial" panose="020B0604020202020204" pitchFamily="34" charset="0"/>
              </a:rPr>
            </a:br>
            <a:r>
              <a:rPr lang="en-US" sz="1000" dirty="0">
                <a:solidFill>
                  <a:prstClr val="black"/>
                </a:solidFill>
                <a:cs typeface="Arial" panose="020B0604020202020204" pitchFamily="34" charset="0"/>
              </a:rPr>
              <a:t>P.-M. Hillenbrand, et al., </a:t>
            </a:r>
            <a:r>
              <a:rPr lang="en-US" sz="1000" dirty="0" smtClean="0">
                <a:solidFill>
                  <a:prstClr val="black"/>
                </a:solidFill>
                <a:cs typeface="Arial" panose="020B0604020202020204" pitchFamily="34" charset="0"/>
              </a:rPr>
              <a:t/>
            </a:r>
            <a:br>
              <a:rPr lang="en-US" sz="1000" dirty="0" smtClean="0">
                <a:solidFill>
                  <a:prstClr val="black"/>
                </a:solidFill>
                <a:cs typeface="Arial" panose="020B0604020202020204" pitchFamily="34" charset="0"/>
              </a:rPr>
            </a:br>
            <a:r>
              <a:rPr lang="en-US" sz="1000" dirty="0" smtClean="0">
                <a:solidFill>
                  <a:prstClr val="black"/>
                </a:solidFill>
                <a:cs typeface="Arial" panose="020B0604020202020204" pitchFamily="34" charset="0"/>
              </a:rPr>
              <a:t>Phys</a:t>
            </a:r>
            <a:r>
              <a:rPr lang="en-US" sz="1000" dirty="0">
                <a:solidFill>
                  <a:prstClr val="black"/>
                </a:solidFill>
                <a:cs typeface="Arial" panose="020B0604020202020204" pitchFamily="34" charset="0"/>
              </a:rPr>
              <a:t>. Scr. T (</a:t>
            </a:r>
            <a:r>
              <a:rPr lang="en-US" sz="1000" i="1" dirty="0">
                <a:solidFill>
                  <a:prstClr val="black"/>
                </a:solidFill>
                <a:cs typeface="Arial" panose="020B0604020202020204" pitchFamily="34" charset="0"/>
              </a:rPr>
              <a:t>2015</a:t>
            </a:r>
            <a:r>
              <a:rPr lang="en-US" sz="1000" dirty="0">
                <a:solidFill>
                  <a:prstClr val="black"/>
                </a:solidFill>
                <a:cs typeface="Arial" panose="020B0604020202020204" pitchFamily="34" charset="0"/>
              </a:rPr>
              <a:t>) in </a:t>
            </a:r>
            <a:r>
              <a:rPr lang="en-US" sz="1000" dirty="0" smtClean="0">
                <a:solidFill>
                  <a:prstClr val="black"/>
                </a:solidFill>
                <a:cs typeface="Arial" panose="020B0604020202020204" pitchFamily="34" charset="0"/>
              </a:rPr>
              <a:t>press</a:t>
            </a:r>
            <a:endParaRPr lang="en-US" sz="1200" dirty="0">
              <a:solidFill>
                <a:prstClr val="black"/>
              </a:solidFill>
              <a:latin typeface="Arial" panose="020B0604020202020204" pitchFamily="34" charset="0"/>
              <a:cs typeface="Arial" panose="020B0604020202020204" pitchFamily="34" charset="0"/>
            </a:endParaRPr>
          </a:p>
        </p:txBody>
      </p:sp>
      <p:grpSp>
        <p:nvGrpSpPr>
          <p:cNvPr id="27" name="Gruppieren 26"/>
          <p:cNvGrpSpPr/>
          <p:nvPr/>
        </p:nvGrpSpPr>
        <p:grpSpPr>
          <a:xfrm>
            <a:off x="3563888" y="1666795"/>
            <a:ext cx="1440160" cy="2338269"/>
            <a:chOff x="3635896" y="1666795"/>
            <a:chExt cx="1440160" cy="2266261"/>
          </a:xfrm>
        </p:grpSpPr>
        <p:sp>
          <p:nvSpPr>
            <p:cNvPr id="26" name="Rechteck 25"/>
            <p:cNvSpPr/>
            <p:nvPr/>
          </p:nvSpPr>
          <p:spPr>
            <a:xfrm>
              <a:off x="3635896" y="1666795"/>
              <a:ext cx="1440160" cy="2266261"/>
            </a:xfrm>
            <a:prstGeom prst="rect">
              <a:avLst/>
            </a:prstGeom>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5" name="Gruppieren 24"/>
            <p:cNvGrpSpPr/>
            <p:nvPr/>
          </p:nvGrpSpPr>
          <p:grpSpPr>
            <a:xfrm>
              <a:off x="3678300" y="1700808"/>
              <a:ext cx="1325748" cy="2172013"/>
              <a:chOff x="3678300" y="1700808"/>
              <a:chExt cx="1325748" cy="2172013"/>
            </a:xfrm>
            <a:solidFill>
              <a:schemeClr val="accent5"/>
            </a:solidFill>
          </p:grpSpPr>
          <p:pic>
            <p:nvPicPr>
              <p:cNvPr id="18" name="Picture 2" descr="https://www.gsi.de/fileadmin/oeffentlichkeitsarbeit/logos/GSI_Logo_rg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9912" y="1700808"/>
                <a:ext cx="1145585" cy="381861"/>
              </a:xfrm>
              <a:prstGeom prst="rect">
                <a:avLst/>
              </a:prstGeom>
              <a:grpFill/>
              <a:ln>
                <a:noFill/>
              </a:ln>
              <a:extLst/>
            </p:spPr>
          </p:pic>
          <p:pic>
            <p:nvPicPr>
              <p:cNvPr id="19" name="Picture 7" descr="C:\Users\phillenb\AppData\Local\Temp\Rar$DRa0.581\jlu-logo.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6455" y="2875191"/>
                <a:ext cx="1145585" cy="481801"/>
              </a:xfrm>
              <a:prstGeom prst="rect">
                <a:avLst/>
              </a:prstGeom>
              <a:grpFill/>
              <a:ln>
                <a:noFill/>
              </a:ln>
              <a:extLst/>
            </p:spPr>
          </p:pic>
          <p:pic>
            <p:nvPicPr>
              <p:cNvPr id="20" name="Picture 10" descr="Datei:Goethe-Logo.sv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86455" y="2156584"/>
                <a:ext cx="1145585" cy="624344"/>
              </a:xfrm>
              <a:prstGeom prst="rect">
                <a:avLst/>
              </a:prstGeom>
              <a:grpFill/>
              <a:ln>
                <a:noFill/>
              </a:ln>
              <a:extLst/>
            </p:spPr>
          </p:pic>
          <p:pic>
            <p:nvPicPr>
              <p:cNvPr id="22" name="Picture 25" descr="HCJRG.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8300" y="3429000"/>
                <a:ext cx="1325748" cy="443821"/>
              </a:xfrm>
              <a:prstGeom prst="rect">
                <a:avLst/>
              </a:prstGeom>
              <a:grpFill/>
              <a:ln>
                <a:noFill/>
              </a:ln>
            </p:spPr>
          </p:pic>
        </p:grpSp>
      </p:grpSp>
      <p:sp>
        <p:nvSpPr>
          <p:cNvPr id="23" name="Textfeld 22"/>
          <p:cNvSpPr txBox="1"/>
          <p:nvPr/>
        </p:nvSpPr>
        <p:spPr>
          <a:xfrm>
            <a:off x="0" y="0"/>
            <a:ext cx="9144000" cy="523220"/>
          </a:xfrm>
          <a:prstGeom prst="rect">
            <a:avLst/>
          </a:prstGeom>
          <a:noFill/>
        </p:spPr>
        <p:txBody>
          <a:bodyPr wrap="square" rtlCol="0">
            <a:spAutoFit/>
          </a:bodyPr>
          <a:lstStyle/>
          <a:p>
            <a:pPr algn="ctr"/>
            <a:r>
              <a:rPr lang="de-DE" sz="2800" b="1" dirty="0" err="1" smtClean="0"/>
              <a:t>Electron</a:t>
            </a:r>
            <a:r>
              <a:rPr lang="de-DE" sz="2800" b="1" dirty="0" smtClean="0"/>
              <a:t> - Positron </a:t>
            </a:r>
            <a:r>
              <a:rPr lang="de-DE" sz="2800" b="1" dirty="0" err="1"/>
              <a:t>Spectroscopy@HESR</a:t>
            </a:r>
            <a:endParaRPr lang="de-DE" sz="2800" b="1" dirty="0"/>
          </a:p>
        </p:txBody>
      </p:sp>
      <p:sp>
        <p:nvSpPr>
          <p:cNvPr id="24" name="Text Box 11"/>
          <p:cNvSpPr txBox="1">
            <a:spLocks noChangeArrowheads="1"/>
          </p:cNvSpPr>
          <p:nvPr/>
        </p:nvSpPr>
        <p:spPr bwMode="auto">
          <a:xfrm>
            <a:off x="-36512" y="4859338"/>
            <a:ext cx="430887" cy="1954212"/>
          </a:xfrm>
          <a:prstGeom prst="rect">
            <a:avLst/>
          </a:prstGeom>
          <a:solidFill>
            <a:schemeClr val="bg1">
              <a:alpha val="0"/>
            </a:schemeClr>
          </a:solidFill>
          <a:ln>
            <a:noFill/>
          </a:ln>
          <a:effectLst/>
          <a:extLst/>
        </p:spPr>
        <p:txBody>
          <a:bodyPr rot="10800000" vert="eaVert" tIns="90000" bIns="90000" anchor="b">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r" eaLnBrk="0" fontAlgn="base" hangingPunct="0">
              <a:spcBef>
                <a:spcPct val="0"/>
              </a:spcBef>
              <a:spcAft>
                <a:spcPct val="0"/>
              </a:spcAft>
              <a:defRPr>
                <a:solidFill>
                  <a:schemeClr val="tx1"/>
                </a:solidFill>
                <a:latin typeface="Arial" pitchFamily="34" charset="0"/>
              </a:defRPr>
            </a:lvl6pPr>
            <a:lvl7pPr marL="2971800" indent="-228600" algn="r" eaLnBrk="0" fontAlgn="base" hangingPunct="0">
              <a:spcBef>
                <a:spcPct val="0"/>
              </a:spcBef>
              <a:spcAft>
                <a:spcPct val="0"/>
              </a:spcAft>
              <a:defRPr>
                <a:solidFill>
                  <a:schemeClr val="tx1"/>
                </a:solidFill>
                <a:latin typeface="Arial" pitchFamily="34" charset="0"/>
              </a:defRPr>
            </a:lvl7pPr>
            <a:lvl8pPr marL="3429000" indent="-228600" algn="r" eaLnBrk="0" fontAlgn="base" hangingPunct="0">
              <a:spcBef>
                <a:spcPct val="0"/>
              </a:spcBef>
              <a:spcAft>
                <a:spcPct val="0"/>
              </a:spcAft>
              <a:defRPr>
                <a:solidFill>
                  <a:schemeClr val="tx1"/>
                </a:solidFill>
                <a:latin typeface="Arial" pitchFamily="34" charset="0"/>
              </a:defRPr>
            </a:lvl8pPr>
            <a:lvl9pPr marL="3886200" indent="-228600" algn="r" eaLnBrk="0" fontAlgn="base" hangingPunct="0">
              <a:spcBef>
                <a:spcPct val="0"/>
              </a:spcBef>
              <a:spcAft>
                <a:spcPct val="0"/>
              </a:spcAft>
              <a:defRPr>
                <a:solidFill>
                  <a:schemeClr val="tx1"/>
                </a:solidFill>
                <a:latin typeface="Arial" pitchFamily="34" charset="0"/>
              </a:defRPr>
            </a:lvl9pPr>
          </a:lstStyle>
          <a:p>
            <a:pPr algn="l" eaLnBrk="1" hangingPunct="1">
              <a:spcBef>
                <a:spcPct val="50000"/>
              </a:spcBef>
            </a:pPr>
            <a:r>
              <a:rPr lang="de-DE" altLang="de-DE" sz="1600" b="1" dirty="0" smtClean="0"/>
              <a:t>APPA</a:t>
            </a:r>
            <a:endParaRPr lang="de-DE" altLang="de-DE" sz="1600" b="1" dirty="0"/>
          </a:p>
        </p:txBody>
      </p:sp>
    </p:spTree>
    <p:extLst>
      <p:ext uri="{BB962C8B-B14F-4D97-AF65-F5344CB8AC3E}">
        <p14:creationId xmlns:p14="http://schemas.microsoft.com/office/powerpoint/2010/main" val="8578184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FFCC99"/>
        </a:solidFill>
        <a:effectLst/>
      </p:bgPr>
    </p:b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pPr>
              <a:defRPr/>
            </a:pPr>
            <a:fld id="{0E96D1CE-466B-4BA2-A52F-D805C2047C43}" type="slidenum">
              <a:rPr lang="de-DE" altLang="de-DE" smtClean="0"/>
              <a:pPr>
                <a:defRPr/>
              </a:pPr>
              <a:t>90</a:t>
            </a:fld>
            <a:endParaRPr lang="de-DE" altLang="de-DE"/>
          </a:p>
        </p:txBody>
      </p:sp>
      <p:sp>
        <p:nvSpPr>
          <p:cNvPr id="8" name="Rectangle 3" descr="Leinen"/>
          <p:cNvSpPr>
            <a:spLocks noChangeArrowheads="1"/>
          </p:cNvSpPr>
          <p:nvPr/>
        </p:nvSpPr>
        <p:spPr bwMode="auto">
          <a:xfrm>
            <a:off x="179388" y="255588"/>
            <a:ext cx="8785225" cy="6269037"/>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eaLnBrk="1" hangingPunct="1"/>
            <a:endParaRPr lang="de-DE" altLang="de-DE"/>
          </a:p>
        </p:txBody>
      </p:sp>
    </p:spTree>
    <p:extLst>
      <p:ext uri="{BB962C8B-B14F-4D97-AF65-F5344CB8AC3E}">
        <p14:creationId xmlns:p14="http://schemas.microsoft.com/office/powerpoint/2010/main" val="1268223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4_Standarddesign">
  <a:themeElements>
    <a:clrScheme name="4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4_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4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
  <TotalTime>0</TotalTime>
  <Words>4254</Words>
  <Application>Microsoft Office PowerPoint</Application>
  <PresentationFormat>Bildschirmpräsentation (4:3)</PresentationFormat>
  <Paragraphs>1016</Paragraphs>
  <Slides>90</Slides>
  <Notes>34</Notes>
  <HiddenSlides>0</HiddenSlides>
  <MMClips>0</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90</vt:i4>
      </vt:variant>
    </vt:vector>
  </HeadingPairs>
  <TitlesOfParts>
    <vt:vector size="92" baseType="lpstr">
      <vt:lpstr>4_Standarddesign</vt:lpstr>
      <vt:lpstr>Equation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Radiation-Hardness Tests of FAIR Components</vt:lpstr>
      <vt:lpstr>PowerPoint-Präsentation</vt:lpstr>
      <vt:lpstr>The CBM Cave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TOF Detector Test Bench</vt:lpstr>
      <vt:lpstr>TOF Detector System for CR</vt:lpstr>
      <vt:lpstr>PowerPoint-Präsentation</vt:lpstr>
      <vt:lpstr>PowerPoint-Präsentation</vt:lpstr>
      <vt:lpstr>PowerPoint-Präsentation</vt:lpstr>
      <vt:lpstr>PowerPoint-Präsentation</vt:lpstr>
      <vt:lpstr>The PANDA Experiment at FAIR@GSI</vt:lpstr>
      <vt:lpstr>The PANDA Barrel DIRC</vt:lpstr>
      <vt:lpstr>The PANDA Barrel DIRC</vt:lpstr>
      <vt:lpstr>The PANDA Barrel DIRC</vt:lpstr>
      <vt:lpstr>The PANDA Barrel DIRC</vt:lpstr>
      <vt:lpstr>The PANDA Barrel DIRC</vt:lpstr>
      <vt:lpstr>The PANDA Barrel DIRC</vt:lpstr>
      <vt:lpstr>The PANDA EM Calorimeter: Front - End Electronics</vt:lpstr>
      <vt:lpstr>The PANDA EM Calorimeter: APFEL Readout ASIC</vt:lpstr>
      <vt:lpstr>GSI-FZJ Cooperation Contract</vt:lpstr>
      <vt:lpstr>GSI - FZJ Cooperation Contract</vt:lpstr>
      <vt:lpstr>GSI - FZJ Cooperation Contract</vt:lpstr>
      <vt:lpstr>GSI - FZJ Cooperation Contract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GSI - Darmstadt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 Schwab</dc:creator>
  <cp:lastModifiedBy>Leifels, Yvonne Dr.</cp:lastModifiedBy>
  <cp:revision>555</cp:revision>
  <cp:lastPrinted>2014-10-31T15:32:15Z</cp:lastPrinted>
  <dcterms:created xsi:type="dcterms:W3CDTF">2013-12-16T10:05:22Z</dcterms:created>
  <dcterms:modified xsi:type="dcterms:W3CDTF">2015-05-08T10:37:01Z</dcterms:modified>
</cp:coreProperties>
</file>