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19" r:id="rId2"/>
    <p:sldId id="420" r:id="rId3"/>
    <p:sldId id="445" r:id="rId4"/>
    <p:sldId id="446" r:id="rId5"/>
    <p:sldId id="443" r:id="rId6"/>
    <p:sldId id="444" r:id="rId7"/>
    <p:sldId id="459" r:id="rId8"/>
    <p:sldId id="448" r:id="rId9"/>
    <p:sldId id="449" r:id="rId10"/>
    <p:sldId id="450" r:id="rId11"/>
    <p:sldId id="451" r:id="rId12"/>
    <p:sldId id="429" r:id="rId13"/>
    <p:sldId id="423" r:id="rId14"/>
    <p:sldId id="425" r:id="rId15"/>
    <p:sldId id="432" r:id="rId16"/>
    <p:sldId id="452" r:id="rId17"/>
    <p:sldId id="453" r:id="rId18"/>
    <p:sldId id="454" r:id="rId19"/>
    <p:sldId id="455" r:id="rId20"/>
    <p:sldId id="447" r:id="rId21"/>
    <p:sldId id="457" r:id="rId22"/>
    <p:sldId id="458" r:id="rId23"/>
    <p:sldId id="456" r:id="rId24"/>
  </p:sldIdLst>
  <p:sldSz cx="24384000" cy="1371600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2743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3657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4572000" algn="l" defTabSz="1828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5486400" algn="l" defTabSz="1828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6400800" algn="l" defTabSz="1828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7315200" algn="l" defTabSz="18288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0"/>
    <a:srgbClr val="0A2D6E"/>
    <a:srgbClr val="0000FF"/>
    <a:srgbClr val="0000CC"/>
    <a:srgbClr val="0DF9FF"/>
    <a:srgbClr val="10E6FC"/>
    <a:srgbClr val="1DC7E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3" autoAdjust="0"/>
    <p:restoredTop sz="94671" autoAdjust="0"/>
  </p:normalViewPr>
  <p:slideViewPr>
    <p:cSldViewPr>
      <p:cViewPr varScale="1">
        <p:scale>
          <a:sx n="58" d="100"/>
          <a:sy n="58" d="100"/>
        </p:scale>
        <p:origin x="420" y="12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5178" y="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D008-2564-4D4C-86C6-9240A182A988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B881-6CB5-4B13-8343-64CE102BBD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1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398-80AC-4C0C-ABE1-837C171C2C7B}" type="datetimeFigureOut">
              <a:rPr lang="de-DE"/>
              <a:pPr>
                <a:defRPr/>
              </a:pPr>
              <a:t>24.04.2023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63A8E4-52C3-45B9-9F21-20EDE9A9C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48AD3-E9A8-48C8-AAB5-31B7CF889FA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89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78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42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18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idea behind Heliport is to look from far atop down to our project. When I’m new to a project I see all the necessary resources and documentation. Her we can also add for instance references useful for the experiment such as an external website or a related e-learning course.</a:t>
            </a:r>
          </a:p>
          <a:p>
            <a:r>
              <a:t>Here we see a screenshot of our web interface:</a:t>
            </a:r>
          </a:p>
          <a:p>
            <a:pPr marL="368300" indent="-355600">
              <a:buSzPct val="100000"/>
              <a:buAutoNum type="arabicPeriod"/>
            </a:pPr>
            <a:r>
              <a:t>Project: The typical start of a project contains title, abstract, members and the generated persistent identifiers. In this stage also the linking of the initial proposal occurs.</a:t>
            </a:r>
          </a:p>
          <a:p>
            <a:pPr marL="368300" indent="-355600">
              <a:buSzPct val="100000"/>
              <a:buAutoNum type="arabicPeriod"/>
            </a:pPr>
            <a:r>
              <a:t>Systems: A System referred to in this stage can be a link to a project on a version control system or platform (e.g. the Helmholtz GitLab instance), a data management system, or a system used for documentation (e.g. MediaWiki, . . . ).</a:t>
            </a:r>
          </a:p>
          <a:p>
            <a:pPr marL="368300" indent="-355600">
              <a:buSzPct val="100000"/>
              <a:buAutoNum type="arabicPeriod"/>
            </a:pPr>
            <a:r>
              <a:t>Resources: Project resources include descriptions of work- flows and tools that are used to process data, as well as the (raw) data itself.</a:t>
            </a:r>
          </a:p>
          <a:p>
            <a:pPr marL="368300" indent="-355600">
              <a:buSzPct val="100000"/>
              <a:buAutoNum type="arabicPeriod"/>
            </a:pPr>
            <a:r>
              <a:t>Automation: Here, the execution schedule, monitoring and logging of tools and workflows is defined.</a:t>
            </a:r>
          </a:p>
          <a:p>
            <a:pPr marL="368300" indent="-355600">
              <a:buSzPct val="100000"/>
              <a:buAutoNum type="arabicPeriod"/>
            </a:pPr>
            <a:r>
              <a:t>Results: In this stage the scientific results can be added to the project. A result can be a scientific publication, the publication of a (new) version of the project’s metadata, or an archive of specific data products.</a:t>
            </a:r>
          </a:p>
          <a:p>
            <a:r>
              <a:t>Then we have here everything in one place which is used in the project. A first point where a new scientist can get in touch with the project and the used or available resources. For a FAIR project we can export the overall project metadata.</a:t>
            </a:r>
          </a:p>
          <a:p>
            <a:endParaRPr/>
          </a:p>
          <a:p>
            <a:r>
              <a:t>Today I will present the roadmap for a Heliport instance at the Helmholtz Institute Jena </a:t>
            </a:r>
          </a:p>
        </p:txBody>
      </p:sp>
    </p:spTree>
    <p:extLst>
      <p:ext uri="{BB962C8B-B14F-4D97-AF65-F5344CB8AC3E}">
        <p14:creationId xmlns:p14="http://schemas.microsoft.com/office/powerpoint/2010/main" val="256687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>
            <a:grpSpLocks noChangeAspect="1"/>
          </p:cNvGrpSpPr>
          <p:nvPr userDrawn="1"/>
        </p:nvGrpSpPr>
        <p:grpSpPr bwMode="auto">
          <a:xfrm>
            <a:off x="-672000" y="-4319999"/>
            <a:ext cx="43968000" cy="20809002"/>
            <a:chOff x="-157" y="-1337"/>
            <a:chExt cx="10253" cy="64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4" y="0"/>
              <a:ext cx="574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5"/>
            <p:cNvSpPr>
              <a:spLocks noChangeArrowheads="1"/>
            </p:cNvSpPr>
            <p:nvPr userDrawn="1"/>
          </p:nvSpPr>
          <p:spPr bwMode="auto">
            <a:xfrm>
              <a:off x="-4" y="0"/>
              <a:ext cx="5697" cy="42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auto">
            <a:xfrm>
              <a:off x="-4" y="0"/>
              <a:ext cx="5697" cy="4276"/>
            </a:xfrm>
            <a:prstGeom prst="rect">
              <a:avLst/>
            </a:prstGeom>
            <a:gradFill>
              <a:gsLst>
                <a:gs pos="0">
                  <a:srgbClr val="0A2D6E"/>
                </a:gs>
                <a:gs pos="25000">
                  <a:srgbClr val="0A2D6E"/>
                </a:gs>
                <a:gs pos="100000">
                  <a:srgbClr val="005AA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-157" y="-1337"/>
              <a:ext cx="10253" cy="6470"/>
            </a:xfrm>
            <a:custGeom>
              <a:avLst/>
              <a:gdLst>
                <a:gd name="T0" fmla="*/ 3754 w 10883"/>
                <a:gd name="T1" fmla="*/ 6182 h 6862"/>
                <a:gd name="T2" fmla="*/ 9629 w 10883"/>
                <a:gd name="T3" fmla="*/ 5689 h 6862"/>
                <a:gd name="T4" fmla="*/ 3011 w 10883"/>
                <a:gd name="T5" fmla="*/ 6781 h 6862"/>
                <a:gd name="T6" fmla="*/ 5884 w 10883"/>
                <a:gd name="T7" fmla="*/ 5552 h 6862"/>
                <a:gd name="T8" fmla="*/ 0 w 10883"/>
                <a:gd name="T9" fmla="*/ 6862 h 6862"/>
                <a:gd name="T10" fmla="*/ 5397 w 10883"/>
                <a:gd name="T11" fmla="*/ 5995 h 6862"/>
                <a:gd name="T12" fmla="*/ 9474 w 10883"/>
                <a:gd name="T13" fmla="*/ 5229 h 6862"/>
                <a:gd name="T14" fmla="*/ 3703 w 10883"/>
                <a:gd name="T15" fmla="*/ 6104 h 6862"/>
                <a:gd name="T16" fmla="*/ 5899 w 10883"/>
                <a:gd name="T17" fmla="*/ 5201 h 6862"/>
                <a:gd name="T18" fmla="*/ 2788 w 10883"/>
                <a:gd name="T19" fmla="*/ 6630 h 6862"/>
                <a:gd name="T20" fmla="*/ 5445 w 10883"/>
                <a:gd name="T21" fmla="*/ 5774 h 6862"/>
                <a:gd name="T22" fmla="*/ 10499 w 10883"/>
                <a:gd name="T23" fmla="*/ 3780 h 6862"/>
                <a:gd name="T24" fmla="*/ 3769 w 10883"/>
                <a:gd name="T25" fmla="*/ 6014 h 6862"/>
                <a:gd name="T26" fmla="*/ 9097 w 10883"/>
                <a:gd name="T27" fmla="*/ 4598 h 6862"/>
                <a:gd name="T28" fmla="*/ 2741 w 10883"/>
                <a:gd name="T29" fmla="*/ 6495 h 6862"/>
                <a:gd name="T30" fmla="*/ 5840 w 10883"/>
                <a:gd name="T31" fmla="*/ 4714 h 6862"/>
                <a:gd name="T32" fmla="*/ 2624 w 10883"/>
                <a:gd name="T33" fmla="*/ 6457 h 6862"/>
                <a:gd name="T34" fmla="*/ 5776 w 10883"/>
                <a:gd name="T35" fmla="*/ 4587 h 6862"/>
                <a:gd name="T36" fmla="*/ 0 w 10883"/>
                <a:gd name="T37" fmla="*/ 6862 h 6862"/>
                <a:gd name="T38" fmla="*/ 5758 w 10883"/>
                <a:gd name="T39" fmla="*/ 4425 h 6862"/>
                <a:gd name="T40" fmla="*/ 0 w 10883"/>
                <a:gd name="T41" fmla="*/ 6862 h 6862"/>
                <a:gd name="T42" fmla="*/ 5739 w 10883"/>
                <a:gd name="T43" fmla="*/ 4264 h 6862"/>
                <a:gd name="T44" fmla="*/ 0 w 10883"/>
                <a:gd name="T45" fmla="*/ 6862 h 6862"/>
                <a:gd name="T46" fmla="*/ 5721 w 10883"/>
                <a:gd name="T47" fmla="*/ 4102 h 6862"/>
                <a:gd name="T48" fmla="*/ 0 w 10883"/>
                <a:gd name="T49" fmla="*/ 6862 h 6862"/>
                <a:gd name="T50" fmla="*/ 5702 w 10883"/>
                <a:gd name="T51" fmla="*/ 3940 h 6862"/>
                <a:gd name="T52" fmla="*/ 0 w 10883"/>
                <a:gd name="T53" fmla="*/ 6862 h 6862"/>
                <a:gd name="T54" fmla="*/ 5683 w 10883"/>
                <a:gd name="T55" fmla="*/ 3779 h 6862"/>
                <a:gd name="T56" fmla="*/ 2327 w 10883"/>
                <a:gd name="T57" fmla="*/ 6101 h 6862"/>
                <a:gd name="T58" fmla="*/ 5702 w 10883"/>
                <a:gd name="T59" fmla="*/ 3575 h 6862"/>
                <a:gd name="T60" fmla="*/ 3730 w 10883"/>
                <a:gd name="T61" fmla="*/ 5735 h 6862"/>
                <a:gd name="T62" fmla="*/ 5682 w 10883"/>
                <a:gd name="T63" fmla="*/ 3412 h 6862"/>
                <a:gd name="T64" fmla="*/ 3733 w 10883"/>
                <a:gd name="T65" fmla="*/ 5702 h 6862"/>
                <a:gd name="T66" fmla="*/ 5663 w 10883"/>
                <a:gd name="T67" fmla="*/ 3249 h 6862"/>
                <a:gd name="T68" fmla="*/ 3736 w 10883"/>
                <a:gd name="T69" fmla="*/ 5669 h 6862"/>
                <a:gd name="T70" fmla="*/ 5643 w 10883"/>
                <a:gd name="T71" fmla="*/ 3086 h 6862"/>
                <a:gd name="T72" fmla="*/ 2140 w 10883"/>
                <a:gd name="T73" fmla="*/ 5862 h 6862"/>
                <a:gd name="T74" fmla="*/ 5589 w 10883"/>
                <a:gd name="T75" fmla="*/ 2970 h 6862"/>
                <a:gd name="T76" fmla="*/ 2023 w 10883"/>
                <a:gd name="T77" fmla="*/ 5823 h 6862"/>
                <a:gd name="T78" fmla="*/ 5424 w 10883"/>
                <a:gd name="T79" fmla="*/ 4446 h 6862"/>
                <a:gd name="T80" fmla="*/ 0 w 10883"/>
                <a:gd name="T81" fmla="*/ 6862 h 6862"/>
                <a:gd name="T82" fmla="*/ 5393 w 10883"/>
                <a:gd name="T83" fmla="*/ 4404 h 6862"/>
                <a:gd name="T84" fmla="*/ 9058 w 10883"/>
                <a:gd name="T85" fmla="*/ 1203 h 6862"/>
                <a:gd name="T86" fmla="*/ 3807 w 10883"/>
                <a:gd name="T87" fmla="*/ 5514 h 6862"/>
                <a:gd name="T88" fmla="*/ 7505 w 10883"/>
                <a:gd name="T89" fmla="*/ 1329 h 6862"/>
                <a:gd name="T90" fmla="*/ 1921 w 10883"/>
                <a:gd name="T91" fmla="*/ 5630 h 6862"/>
                <a:gd name="T92" fmla="*/ 5512 w 10883"/>
                <a:gd name="T93" fmla="*/ 2322 h 6862"/>
                <a:gd name="T94" fmla="*/ 0 w 10883"/>
                <a:gd name="T95" fmla="*/ 6862 h 6862"/>
                <a:gd name="T96" fmla="*/ 5393 w 10883"/>
                <a:gd name="T97" fmla="*/ 4122 h 6862"/>
                <a:gd name="T98" fmla="*/ 7354 w 10883"/>
                <a:gd name="T99" fmla="*/ 871 h 6862"/>
                <a:gd name="T100" fmla="*/ 3756 w 10883"/>
                <a:gd name="T101" fmla="*/ 5438 h 6862"/>
                <a:gd name="T102" fmla="*/ 5501 w 10883"/>
                <a:gd name="T103" fmla="*/ 1945 h 6862"/>
                <a:gd name="T104" fmla="*/ 1697 w 10883"/>
                <a:gd name="T105" fmla="*/ 5478 h 6862"/>
                <a:gd name="T106" fmla="*/ 5418 w 10883"/>
                <a:gd name="T107" fmla="*/ 3878 h 6862"/>
                <a:gd name="T108" fmla="*/ 8578 w 10883"/>
                <a:gd name="T109" fmla="*/ 343 h 6862"/>
                <a:gd name="T110" fmla="*/ 3819 w 10883"/>
                <a:gd name="T111" fmla="*/ 5349 h 6862"/>
                <a:gd name="T112" fmla="*/ 6978 w 10883"/>
                <a:gd name="T113" fmla="*/ 241 h 6862"/>
                <a:gd name="T114" fmla="*/ 1646 w 10883"/>
                <a:gd name="T115" fmla="*/ 5340 h 6862"/>
                <a:gd name="T116" fmla="*/ 5416 w 10883"/>
                <a:gd name="T117" fmla="*/ 1513 h 6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83" h="6862">
                  <a:moveTo>
                    <a:pt x="0" y="6862"/>
                  </a:moveTo>
                  <a:lnTo>
                    <a:pt x="3008" y="6862"/>
                  </a:lnTo>
                  <a:cubicBezTo>
                    <a:pt x="3008" y="6862"/>
                    <a:pt x="3041" y="6862"/>
                    <a:pt x="3065" y="6838"/>
                  </a:cubicBezTo>
                  <a:lnTo>
                    <a:pt x="3697" y="6205"/>
                  </a:lnTo>
                  <a:cubicBezTo>
                    <a:pt x="3697" y="6205"/>
                    <a:pt x="3721" y="6182"/>
                    <a:pt x="3754" y="6182"/>
                  </a:cubicBezTo>
                  <a:lnTo>
                    <a:pt x="5398" y="6182"/>
                  </a:lnTo>
                  <a:cubicBezTo>
                    <a:pt x="5398" y="6182"/>
                    <a:pt x="5431" y="6182"/>
                    <a:pt x="5455" y="6158"/>
                  </a:cubicBezTo>
                  <a:lnTo>
                    <a:pt x="5901" y="5712"/>
                  </a:lnTo>
                  <a:cubicBezTo>
                    <a:pt x="5901" y="5712"/>
                    <a:pt x="5925" y="5689"/>
                    <a:pt x="5958" y="5689"/>
                  </a:cubicBezTo>
                  <a:lnTo>
                    <a:pt x="9629" y="5689"/>
                  </a:lnTo>
                  <a:cubicBezTo>
                    <a:pt x="9629" y="5689"/>
                    <a:pt x="9663" y="5689"/>
                    <a:pt x="9686" y="5665"/>
                  </a:cubicBezTo>
                  <a:lnTo>
                    <a:pt x="10883" y="4468"/>
                  </a:lnTo>
                  <a:moveTo>
                    <a:pt x="0" y="6862"/>
                  </a:moveTo>
                  <a:lnTo>
                    <a:pt x="2953" y="6804"/>
                  </a:lnTo>
                  <a:cubicBezTo>
                    <a:pt x="2953" y="6804"/>
                    <a:pt x="2986" y="6803"/>
                    <a:pt x="3011" y="6781"/>
                  </a:cubicBezTo>
                  <a:lnTo>
                    <a:pt x="3699" y="6172"/>
                  </a:lnTo>
                  <a:cubicBezTo>
                    <a:pt x="3699" y="6172"/>
                    <a:pt x="3724" y="6149"/>
                    <a:pt x="3757" y="6148"/>
                  </a:cubicBezTo>
                  <a:lnTo>
                    <a:pt x="5398" y="6088"/>
                  </a:lnTo>
                  <a:cubicBezTo>
                    <a:pt x="5398" y="6088"/>
                    <a:pt x="5431" y="6087"/>
                    <a:pt x="5452" y="6062"/>
                  </a:cubicBezTo>
                  <a:lnTo>
                    <a:pt x="5884" y="5552"/>
                  </a:lnTo>
                  <a:cubicBezTo>
                    <a:pt x="5884" y="5552"/>
                    <a:pt x="5905" y="5527"/>
                    <a:pt x="5938" y="5526"/>
                  </a:cubicBezTo>
                  <a:lnTo>
                    <a:pt x="9523" y="5470"/>
                  </a:lnTo>
                  <a:cubicBezTo>
                    <a:pt x="9523" y="5470"/>
                    <a:pt x="9556" y="5470"/>
                    <a:pt x="9580" y="5447"/>
                  </a:cubicBezTo>
                  <a:lnTo>
                    <a:pt x="10787" y="4296"/>
                  </a:lnTo>
                  <a:moveTo>
                    <a:pt x="0" y="6862"/>
                  </a:moveTo>
                  <a:lnTo>
                    <a:pt x="2898" y="6746"/>
                  </a:lnTo>
                  <a:cubicBezTo>
                    <a:pt x="2898" y="6746"/>
                    <a:pt x="2931" y="6745"/>
                    <a:pt x="2957" y="6724"/>
                  </a:cubicBezTo>
                  <a:lnTo>
                    <a:pt x="3701" y="6138"/>
                  </a:lnTo>
                  <a:cubicBezTo>
                    <a:pt x="3701" y="6138"/>
                    <a:pt x="3727" y="6117"/>
                    <a:pt x="3760" y="6115"/>
                  </a:cubicBezTo>
                  <a:lnTo>
                    <a:pt x="5397" y="5995"/>
                  </a:lnTo>
                  <a:cubicBezTo>
                    <a:pt x="5397" y="5995"/>
                    <a:pt x="5430" y="5993"/>
                    <a:pt x="5450" y="5966"/>
                  </a:cubicBezTo>
                  <a:lnTo>
                    <a:pt x="5866" y="5392"/>
                  </a:lnTo>
                  <a:cubicBezTo>
                    <a:pt x="5866" y="5392"/>
                    <a:pt x="5885" y="5365"/>
                    <a:pt x="5919" y="5364"/>
                  </a:cubicBezTo>
                  <a:lnTo>
                    <a:pt x="9416" y="5252"/>
                  </a:lnTo>
                  <a:cubicBezTo>
                    <a:pt x="9416" y="5252"/>
                    <a:pt x="9450" y="5251"/>
                    <a:pt x="9474" y="5229"/>
                  </a:cubicBezTo>
                  <a:lnTo>
                    <a:pt x="10691" y="4124"/>
                  </a:lnTo>
                  <a:moveTo>
                    <a:pt x="0" y="6862"/>
                  </a:moveTo>
                  <a:lnTo>
                    <a:pt x="2843" y="6688"/>
                  </a:lnTo>
                  <a:cubicBezTo>
                    <a:pt x="2843" y="6688"/>
                    <a:pt x="2876" y="6686"/>
                    <a:pt x="2904" y="6667"/>
                  </a:cubicBezTo>
                  <a:lnTo>
                    <a:pt x="3703" y="6104"/>
                  </a:lnTo>
                  <a:cubicBezTo>
                    <a:pt x="3703" y="6104"/>
                    <a:pt x="3730" y="6085"/>
                    <a:pt x="3763" y="6081"/>
                  </a:cubicBezTo>
                  <a:lnTo>
                    <a:pt x="5397" y="5902"/>
                  </a:lnTo>
                  <a:cubicBezTo>
                    <a:pt x="5397" y="5902"/>
                    <a:pt x="5430" y="5898"/>
                    <a:pt x="5447" y="5870"/>
                  </a:cubicBezTo>
                  <a:lnTo>
                    <a:pt x="5848" y="5231"/>
                  </a:lnTo>
                  <a:cubicBezTo>
                    <a:pt x="5848" y="5231"/>
                    <a:pt x="5866" y="5203"/>
                    <a:pt x="5899" y="5201"/>
                  </a:cubicBezTo>
                  <a:lnTo>
                    <a:pt x="9310" y="5034"/>
                  </a:lnTo>
                  <a:cubicBezTo>
                    <a:pt x="9310" y="5034"/>
                    <a:pt x="9343" y="5032"/>
                    <a:pt x="9368" y="5011"/>
                  </a:cubicBezTo>
                  <a:lnTo>
                    <a:pt x="10595" y="3952"/>
                  </a:lnTo>
                  <a:moveTo>
                    <a:pt x="0" y="6862"/>
                  </a:moveTo>
                  <a:lnTo>
                    <a:pt x="2788" y="6630"/>
                  </a:lnTo>
                  <a:cubicBezTo>
                    <a:pt x="2788" y="6630"/>
                    <a:pt x="2821" y="6628"/>
                    <a:pt x="2850" y="6610"/>
                  </a:cubicBezTo>
                  <a:lnTo>
                    <a:pt x="3705" y="6070"/>
                  </a:lnTo>
                  <a:cubicBezTo>
                    <a:pt x="3705" y="6070"/>
                    <a:pt x="3733" y="6052"/>
                    <a:pt x="3766" y="6047"/>
                  </a:cubicBezTo>
                  <a:lnTo>
                    <a:pt x="5396" y="5808"/>
                  </a:lnTo>
                  <a:cubicBezTo>
                    <a:pt x="5396" y="5808"/>
                    <a:pt x="5429" y="5803"/>
                    <a:pt x="5445" y="5774"/>
                  </a:cubicBezTo>
                  <a:lnTo>
                    <a:pt x="5830" y="5070"/>
                  </a:lnTo>
                  <a:cubicBezTo>
                    <a:pt x="5830" y="5070"/>
                    <a:pt x="5846" y="5041"/>
                    <a:pt x="5880" y="5039"/>
                  </a:cubicBezTo>
                  <a:lnTo>
                    <a:pt x="9204" y="4816"/>
                  </a:lnTo>
                  <a:cubicBezTo>
                    <a:pt x="9204" y="4816"/>
                    <a:pt x="9237" y="4813"/>
                    <a:pt x="9263" y="4792"/>
                  </a:cubicBezTo>
                  <a:lnTo>
                    <a:pt x="10499" y="3780"/>
                  </a:lnTo>
                  <a:moveTo>
                    <a:pt x="0" y="6862"/>
                  </a:moveTo>
                  <a:lnTo>
                    <a:pt x="2733" y="6573"/>
                  </a:lnTo>
                  <a:cubicBezTo>
                    <a:pt x="2733" y="6573"/>
                    <a:pt x="2766" y="6569"/>
                    <a:pt x="2795" y="6553"/>
                  </a:cubicBezTo>
                  <a:lnTo>
                    <a:pt x="3707" y="6036"/>
                  </a:lnTo>
                  <a:cubicBezTo>
                    <a:pt x="3707" y="6036"/>
                    <a:pt x="3736" y="6020"/>
                    <a:pt x="3769" y="6014"/>
                  </a:cubicBezTo>
                  <a:lnTo>
                    <a:pt x="5396" y="5715"/>
                  </a:lnTo>
                  <a:cubicBezTo>
                    <a:pt x="5396" y="5715"/>
                    <a:pt x="5429" y="5709"/>
                    <a:pt x="5443" y="5679"/>
                  </a:cubicBezTo>
                  <a:lnTo>
                    <a:pt x="5812" y="4909"/>
                  </a:lnTo>
                  <a:cubicBezTo>
                    <a:pt x="5812" y="4909"/>
                    <a:pt x="5827" y="4879"/>
                    <a:pt x="5860" y="4876"/>
                  </a:cubicBezTo>
                  <a:lnTo>
                    <a:pt x="9097" y="4598"/>
                  </a:lnTo>
                  <a:cubicBezTo>
                    <a:pt x="9097" y="4598"/>
                    <a:pt x="9130" y="4595"/>
                    <a:pt x="9157" y="4574"/>
                  </a:cubicBezTo>
                  <a:lnTo>
                    <a:pt x="10403" y="3609"/>
                  </a:lnTo>
                  <a:moveTo>
                    <a:pt x="0" y="6862"/>
                  </a:moveTo>
                  <a:lnTo>
                    <a:pt x="2679" y="6515"/>
                  </a:lnTo>
                  <a:cubicBezTo>
                    <a:pt x="2679" y="6515"/>
                    <a:pt x="2712" y="6511"/>
                    <a:pt x="2741" y="6495"/>
                  </a:cubicBezTo>
                  <a:lnTo>
                    <a:pt x="3739" y="5988"/>
                  </a:lnTo>
                  <a:lnTo>
                    <a:pt x="5395" y="5621"/>
                  </a:lnTo>
                  <a:cubicBezTo>
                    <a:pt x="5395" y="5621"/>
                    <a:pt x="5428" y="5614"/>
                    <a:pt x="5441" y="5584"/>
                  </a:cubicBezTo>
                  <a:lnTo>
                    <a:pt x="5794" y="4748"/>
                  </a:lnTo>
                  <a:cubicBezTo>
                    <a:pt x="5794" y="4748"/>
                    <a:pt x="5807" y="4717"/>
                    <a:pt x="5840" y="4714"/>
                  </a:cubicBezTo>
                  <a:lnTo>
                    <a:pt x="8991" y="4379"/>
                  </a:lnTo>
                  <a:cubicBezTo>
                    <a:pt x="8991" y="4379"/>
                    <a:pt x="9024" y="4376"/>
                    <a:pt x="9051" y="4356"/>
                  </a:cubicBezTo>
                  <a:lnTo>
                    <a:pt x="10307" y="3437"/>
                  </a:lnTo>
                  <a:moveTo>
                    <a:pt x="0" y="6862"/>
                  </a:moveTo>
                  <a:lnTo>
                    <a:pt x="2624" y="6457"/>
                  </a:lnTo>
                  <a:cubicBezTo>
                    <a:pt x="2624" y="6457"/>
                    <a:pt x="2657" y="6452"/>
                    <a:pt x="2687" y="6438"/>
                  </a:cubicBezTo>
                  <a:lnTo>
                    <a:pt x="3742" y="5955"/>
                  </a:lnTo>
                  <a:lnTo>
                    <a:pt x="5395" y="5528"/>
                  </a:lnTo>
                  <a:cubicBezTo>
                    <a:pt x="5395" y="5528"/>
                    <a:pt x="5427" y="5520"/>
                    <a:pt x="5439" y="5488"/>
                  </a:cubicBezTo>
                  <a:lnTo>
                    <a:pt x="5776" y="4587"/>
                  </a:lnTo>
                  <a:cubicBezTo>
                    <a:pt x="5776" y="4587"/>
                    <a:pt x="5788" y="4555"/>
                    <a:pt x="5821" y="4551"/>
                  </a:cubicBezTo>
                  <a:lnTo>
                    <a:pt x="8885" y="4161"/>
                  </a:lnTo>
                  <a:cubicBezTo>
                    <a:pt x="8885" y="4161"/>
                    <a:pt x="8918" y="4157"/>
                    <a:pt x="8945" y="4138"/>
                  </a:cubicBezTo>
                  <a:lnTo>
                    <a:pt x="10211" y="3265"/>
                  </a:lnTo>
                  <a:moveTo>
                    <a:pt x="0" y="6862"/>
                  </a:moveTo>
                  <a:lnTo>
                    <a:pt x="2602" y="6393"/>
                  </a:lnTo>
                  <a:lnTo>
                    <a:pt x="3745" y="5923"/>
                  </a:lnTo>
                  <a:lnTo>
                    <a:pt x="5395" y="5434"/>
                  </a:lnTo>
                  <a:cubicBezTo>
                    <a:pt x="5395" y="5434"/>
                    <a:pt x="5427" y="5425"/>
                    <a:pt x="5437" y="5393"/>
                  </a:cubicBezTo>
                  <a:lnTo>
                    <a:pt x="5758" y="4425"/>
                  </a:lnTo>
                  <a:cubicBezTo>
                    <a:pt x="5758" y="4425"/>
                    <a:pt x="5768" y="4394"/>
                    <a:pt x="5801" y="4389"/>
                  </a:cubicBezTo>
                  <a:lnTo>
                    <a:pt x="8778" y="3943"/>
                  </a:lnTo>
                  <a:cubicBezTo>
                    <a:pt x="8778" y="3943"/>
                    <a:pt x="8811" y="3938"/>
                    <a:pt x="8839" y="3920"/>
                  </a:cubicBezTo>
                  <a:lnTo>
                    <a:pt x="10115" y="3093"/>
                  </a:lnTo>
                  <a:moveTo>
                    <a:pt x="0" y="6862"/>
                  </a:moveTo>
                  <a:lnTo>
                    <a:pt x="2547" y="6335"/>
                  </a:lnTo>
                  <a:lnTo>
                    <a:pt x="3748" y="5890"/>
                  </a:lnTo>
                  <a:lnTo>
                    <a:pt x="5395" y="5341"/>
                  </a:lnTo>
                  <a:cubicBezTo>
                    <a:pt x="5395" y="5341"/>
                    <a:pt x="5426" y="5330"/>
                    <a:pt x="5435" y="5298"/>
                  </a:cubicBezTo>
                  <a:lnTo>
                    <a:pt x="5739" y="4264"/>
                  </a:lnTo>
                  <a:cubicBezTo>
                    <a:pt x="5739" y="4264"/>
                    <a:pt x="5749" y="4232"/>
                    <a:pt x="5781" y="4226"/>
                  </a:cubicBezTo>
                  <a:lnTo>
                    <a:pt x="8672" y="3725"/>
                  </a:lnTo>
                  <a:cubicBezTo>
                    <a:pt x="8672" y="3725"/>
                    <a:pt x="8705" y="3719"/>
                    <a:pt x="8733" y="3702"/>
                  </a:cubicBezTo>
                  <a:lnTo>
                    <a:pt x="10019" y="2921"/>
                  </a:lnTo>
                  <a:moveTo>
                    <a:pt x="0" y="6862"/>
                  </a:moveTo>
                  <a:lnTo>
                    <a:pt x="2492" y="6276"/>
                  </a:lnTo>
                  <a:lnTo>
                    <a:pt x="3751" y="5858"/>
                  </a:lnTo>
                  <a:lnTo>
                    <a:pt x="5394" y="5247"/>
                  </a:lnTo>
                  <a:cubicBezTo>
                    <a:pt x="5394" y="5247"/>
                    <a:pt x="5426" y="5236"/>
                    <a:pt x="5434" y="5204"/>
                  </a:cubicBezTo>
                  <a:lnTo>
                    <a:pt x="5721" y="4102"/>
                  </a:lnTo>
                  <a:cubicBezTo>
                    <a:pt x="5721" y="4102"/>
                    <a:pt x="5729" y="4070"/>
                    <a:pt x="5762" y="4063"/>
                  </a:cubicBezTo>
                  <a:lnTo>
                    <a:pt x="8566" y="3507"/>
                  </a:lnTo>
                  <a:cubicBezTo>
                    <a:pt x="8566" y="3507"/>
                    <a:pt x="8598" y="3501"/>
                    <a:pt x="8627" y="3484"/>
                  </a:cubicBezTo>
                  <a:lnTo>
                    <a:pt x="9923" y="2749"/>
                  </a:lnTo>
                  <a:moveTo>
                    <a:pt x="0" y="6862"/>
                  </a:moveTo>
                  <a:lnTo>
                    <a:pt x="2437" y="6218"/>
                  </a:lnTo>
                  <a:lnTo>
                    <a:pt x="3754" y="5826"/>
                  </a:lnTo>
                  <a:lnTo>
                    <a:pt x="5394" y="5154"/>
                  </a:lnTo>
                  <a:cubicBezTo>
                    <a:pt x="5394" y="5154"/>
                    <a:pt x="5425" y="5141"/>
                    <a:pt x="5432" y="5109"/>
                  </a:cubicBezTo>
                  <a:lnTo>
                    <a:pt x="5702" y="3940"/>
                  </a:lnTo>
                  <a:cubicBezTo>
                    <a:pt x="5702" y="3940"/>
                    <a:pt x="5709" y="3908"/>
                    <a:pt x="5742" y="3901"/>
                  </a:cubicBezTo>
                  <a:lnTo>
                    <a:pt x="8460" y="3289"/>
                  </a:lnTo>
                  <a:cubicBezTo>
                    <a:pt x="8460" y="3289"/>
                    <a:pt x="8492" y="3282"/>
                    <a:pt x="8521" y="3266"/>
                  </a:cubicBezTo>
                  <a:lnTo>
                    <a:pt x="9827" y="2578"/>
                  </a:lnTo>
                  <a:moveTo>
                    <a:pt x="0" y="6862"/>
                  </a:moveTo>
                  <a:lnTo>
                    <a:pt x="2382" y="6159"/>
                  </a:lnTo>
                  <a:lnTo>
                    <a:pt x="3757" y="5793"/>
                  </a:lnTo>
                  <a:lnTo>
                    <a:pt x="5394" y="5060"/>
                  </a:lnTo>
                  <a:cubicBezTo>
                    <a:pt x="5394" y="5060"/>
                    <a:pt x="5424" y="5047"/>
                    <a:pt x="5431" y="5014"/>
                  </a:cubicBezTo>
                  <a:lnTo>
                    <a:pt x="5683" y="3779"/>
                  </a:lnTo>
                  <a:cubicBezTo>
                    <a:pt x="5683" y="3779"/>
                    <a:pt x="5690" y="3746"/>
                    <a:pt x="5722" y="3738"/>
                  </a:cubicBezTo>
                  <a:lnTo>
                    <a:pt x="8386" y="3063"/>
                  </a:lnTo>
                  <a:lnTo>
                    <a:pt x="9731" y="2406"/>
                  </a:lnTo>
                  <a:moveTo>
                    <a:pt x="0" y="6862"/>
                  </a:moveTo>
                  <a:lnTo>
                    <a:pt x="2327" y="6101"/>
                  </a:lnTo>
                  <a:lnTo>
                    <a:pt x="3760" y="5761"/>
                  </a:lnTo>
                  <a:lnTo>
                    <a:pt x="5394" y="4967"/>
                  </a:lnTo>
                  <a:cubicBezTo>
                    <a:pt x="5394" y="4967"/>
                    <a:pt x="5424" y="4952"/>
                    <a:pt x="5430" y="4919"/>
                  </a:cubicBezTo>
                  <a:lnTo>
                    <a:pt x="5664" y="3617"/>
                  </a:lnTo>
                  <a:cubicBezTo>
                    <a:pt x="5664" y="3617"/>
                    <a:pt x="5670" y="3584"/>
                    <a:pt x="5702" y="3575"/>
                  </a:cubicBezTo>
                  <a:lnTo>
                    <a:pt x="8279" y="2844"/>
                  </a:lnTo>
                  <a:lnTo>
                    <a:pt x="9634" y="2234"/>
                  </a:lnTo>
                  <a:moveTo>
                    <a:pt x="0" y="6862"/>
                  </a:moveTo>
                  <a:lnTo>
                    <a:pt x="2272" y="6042"/>
                  </a:lnTo>
                  <a:lnTo>
                    <a:pt x="3730" y="5735"/>
                  </a:lnTo>
                  <a:cubicBezTo>
                    <a:pt x="3730" y="5735"/>
                    <a:pt x="3763" y="5728"/>
                    <a:pt x="3792" y="5713"/>
                  </a:cubicBezTo>
                  <a:lnTo>
                    <a:pt x="5394" y="4873"/>
                  </a:lnTo>
                  <a:cubicBezTo>
                    <a:pt x="5394" y="4873"/>
                    <a:pt x="5423" y="4857"/>
                    <a:pt x="5428" y="4825"/>
                  </a:cubicBezTo>
                  <a:lnTo>
                    <a:pt x="5646" y="3455"/>
                  </a:lnTo>
                  <a:cubicBezTo>
                    <a:pt x="5646" y="3455"/>
                    <a:pt x="5651" y="3422"/>
                    <a:pt x="5682" y="3412"/>
                  </a:cubicBezTo>
                  <a:lnTo>
                    <a:pt x="8173" y="2625"/>
                  </a:lnTo>
                  <a:lnTo>
                    <a:pt x="9538" y="2062"/>
                  </a:lnTo>
                  <a:moveTo>
                    <a:pt x="0" y="6862"/>
                  </a:moveTo>
                  <a:lnTo>
                    <a:pt x="2217" y="5984"/>
                  </a:lnTo>
                  <a:lnTo>
                    <a:pt x="3733" y="5702"/>
                  </a:lnTo>
                  <a:cubicBezTo>
                    <a:pt x="3733" y="5702"/>
                    <a:pt x="3766" y="5696"/>
                    <a:pt x="3795" y="5680"/>
                  </a:cubicBezTo>
                  <a:lnTo>
                    <a:pt x="5394" y="4779"/>
                  </a:lnTo>
                  <a:cubicBezTo>
                    <a:pt x="5394" y="4779"/>
                    <a:pt x="5423" y="4763"/>
                    <a:pt x="5427" y="4730"/>
                  </a:cubicBezTo>
                  <a:lnTo>
                    <a:pt x="5627" y="3293"/>
                  </a:lnTo>
                  <a:cubicBezTo>
                    <a:pt x="5627" y="3293"/>
                    <a:pt x="5631" y="3260"/>
                    <a:pt x="5663" y="3249"/>
                  </a:cubicBezTo>
                  <a:lnTo>
                    <a:pt x="8066" y="2407"/>
                  </a:lnTo>
                  <a:lnTo>
                    <a:pt x="9442" y="1890"/>
                  </a:lnTo>
                  <a:moveTo>
                    <a:pt x="0" y="6862"/>
                  </a:moveTo>
                  <a:lnTo>
                    <a:pt x="2162" y="5925"/>
                  </a:lnTo>
                  <a:lnTo>
                    <a:pt x="3736" y="5669"/>
                  </a:lnTo>
                  <a:cubicBezTo>
                    <a:pt x="3736" y="5669"/>
                    <a:pt x="3769" y="5664"/>
                    <a:pt x="3797" y="5646"/>
                  </a:cubicBezTo>
                  <a:lnTo>
                    <a:pt x="5393" y="4685"/>
                  </a:lnTo>
                  <a:cubicBezTo>
                    <a:pt x="5393" y="4685"/>
                    <a:pt x="5422" y="4668"/>
                    <a:pt x="5426" y="4635"/>
                  </a:cubicBezTo>
                  <a:lnTo>
                    <a:pt x="5608" y="3131"/>
                  </a:lnTo>
                  <a:cubicBezTo>
                    <a:pt x="5608" y="3131"/>
                    <a:pt x="5612" y="3098"/>
                    <a:pt x="5643" y="3086"/>
                  </a:cubicBezTo>
                  <a:lnTo>
                    <a:pt x="7960" y="2188"/>
                  </a:lnTo>
                  <a:lnTo>
                    <a:pt x="9346" y="1718"/>
                  </a:lnTo>
                  <a:moveTo>
                    <a:pt x="0" y="6862"/>
                  </a:moveTo>
                  <a:lnTo>
                    <a:pt x="2077" y="5881"/>
                  </a:lnTo>
                  <a:cubicBezTo>
                    <a:pt x="2077" y="5881"/>
                    <a:pt x="2107" y="5867"/>
                    <a:pt x="2140" y="5862"/>
                  </a:cubicBezTo>
                  <a:lnTo>
                    <a:pt x="3739" y="5636"/>
                  </a:lnTo>
                  <a:cubicBezTo>
                    <a:pt x="3739" y="5636"/>
                    <a:pt x="3772" y="5631"/>
                    <a:pt x="3800" y="5613"/>
                  </a:cubicBezTo>
                  <a:lnTo>
                    <a:pt x="5393" y="4592"/>
                  </a:lnTo>
                  <a:cubicBezTo>
                    <a:pt x="5393" y="4592"/>
                    <a:pt x="5421" y="4574"/>
                    <a:pt x="5425" y="4541"/>
                  </a:cubicBezTo>
                  <a:lnTo>
                    <a:pt x="5589" y="2970"/>
                  </a:lnTo>
                  <a:cubicBezTo>
                    <a:pt x="5589" y="2970"/>
                    <a:pt x="5592" y="2937"/>
                    <a:pt x="5623" y="2924"/>
                  </a:cubicBezTo>
                  <a:lnTo>
                    <a:pt x="7854" y="1969"/>
                  </a:lnTo>
                  <a:lnTo>
                    <a:pt x="9250" y="1546"/>
                  </a:lnTo>
                  <a:moveTo>
                    <a:pt x="0" y="6862"/>
                  </a:moveTo>
                  <a:lnTo>
                    <a:pt x="2023" y="5823"/>
                  </a:lnTo>
                  <a:cubicBezTo>
                    <a:pt x="2023" y="5823"/>
                    <a:pt x="2052" y="5808"/>
                    <a:pt x="2085" y="5804"/>
                  </a:cubicBezTo>
                  <a:lnTo>
                    <a:pt x="3742" y="5603"/>
                  </a:lnTo>
                  <a:cubicBezTo>
                    <a:pt x="3742" y="5603"/>
                    <a:pt x="3775" y="5599"/>
                    <a:pt x="3802" y="5580"/>
                  </a:cubicBezTo>
                  <a:lnTo>
                    <a:pt x="5393" y="4498"/>
                  </a:lnTo>
                  <a:cubicBezTo>
                    <a:pt x="5393" y="4498"/>
                    <a:pt x="5421" y="4479"/>
                    <a:pt x="5424" y="4446"/>
                  </a:cubicBezTo>
                  <a:lnTo>
                    <a:pt x="5570" y="2808"/>
                  </a:lnTo>
                  <a:cubicBezTo>
                    <a:pt x="5570" y="2808"/>
                    <a:pt x="5573" y="2775"/>
                    <a:pt x="5603" y="2761"/>
                  </a:cubicBezTo>
                  <a:lnTo>
                    <a:pt x="7747" y="1750"/>
                  </a:lnTo>
                  <a:lnTo>
                    <a:pt x="9154" y="1375"/>
                  </a:lnTo>
                  <a:moveTo>
                    <a:pt x="0" y="6862"/>
                  </a:moveTo>
                  <a:lnTo>
                    <a:pt x="1968" y="5766"/>
                  </a:lnTo>
                  <a:cubicBezTo>
                    <a:pt x="1968" y="5766"/>
                    <a:pt x="1998" y="5750"/>
                    <a:pt x="2031" y="5746"/>
                  </a:cubicBezTo>
                  <a:lnTo>
                    <a:pt x="3745" y="5570"/>
                  </a:lnTo>
                  <a:cubicBezTo>
                    <a:pt x="3745" y="5570"/>
                    <a:pt x="3778" y="5566"/>
                    <a:pt x="3805" y="5547"/>
                  </a:cubicBezTo>
                  <a:lnTo>
                    <a:pt x="5393" y="4404"/>
                  </a:lnTo>
                  <a:cubicBezTo>
                    <a:pt x="5393" y="4404"/>
                    <a:pt x="5420" y="4384"/>
                    <a:pt x="5423" y="4351"/>
                  </a:cubicBezTo>
                  <a:lnTo>
                    <a:pt x="5550" y="2646"/>
                  </a:lnTo>
                  <a:cubicBezTo>
                    <a:pt x="5550" y="2646"/>
                    <a:pt x="5553" y="2613"/>
                    <a:pt x="5583" y="2598"/>
                  </a:cubicBezTo>
                  <a:lnTo>
                    <a:pt x="7641" y="1531"/>
                  </a:lnTo>
                  <a:lnTo>
                    <a:pt x="9058" y="1203"/>
                  </a:lnTo>
                  <a:moveTo>
                    <a:pt x="0" y="6862"/>
                  </a:moveTo>
                  <a:lnTo>
                    <a:pt x="1914" y="5708"/>
                  </a:lnTo>
                  <a:cubicBezTo>
                    <a:pt x="1914" y="5708"/>
                    <a:pt x="1943" y="5691"/>
                    <a:pt x="1976" y="5688"/>
                  </a:cubicBezTo>
                  <a:lnTo>
                    <a:pt x="3747" y="5537"/>
                  </a:lnTo>
                  <a:cubicBezTo>
                    <a:pt x="3747" y="5537"/>
                    <a:pt x="3781" y="5534"/>
                    <a:pt x="3807" y="5514"/>
                  </a:cubicBezTo>
                  <a:lnTo>
                    <a:pt x="5393" y="4310"/>
                  </a:lnTo>
                  <a:cubicBezTo>
                    <a:pt x="5393" y="4310"/>
                    <a:pt x="5420" y="4290"/>
                    <a:pt x="5422" y="4257"/>
                  </a:cubicBezTo>
                  <a:lnTo>
                    <a:pt x="5531" y="2484"/>
                  </a:lnTo>
                  <a:cubicBezTo>
                    <a:pt x="5531" y="2484"/>
                    <a:pt x="5533" y="2451"/>
                    <a:pt x="5562" y="2434"/>
                  </a:cubicBezTo>
                  <a:lnTo>
                    <a:pt x="7505" y="1329"/>
                  </a:lnTo>
                  <a:cubicBezTo>
                    <a:pt x="7505" y="1329"/>
                    <a:pt x="7534" y="1313"/>
                    <a:pt x="7567" y="1306"/>
                  </a:cubicBezTo>
                  <a:lnTo>
                    <a:pt x="8962" y="1031"/>
                  </a:lnTo>
                  <a:moveTo>
                    <a:pt x="0" y="6862"/>
                  </a:moveTo>
                  <a:lnTo>
                    <a:pt x="1860" y="5651"/>
                  </a:lnTo>
                  <a:cubicBezTo>
                    <a:pt x="1860" y="5651"/>
                    <a:pt x="1888" y="5632"/>
                    <a:pt x="1921" y="5630"/>
                  </a:cubicBezTo>
                  <a:lnTo>
                    <a:pt x="3750" y="5504"/>
                  </a:lnTo>
                  <a:cubicBezTo>
                    <a:pt x="3750" y="5504"/>
                    <a:pt x="3784" y="5502"/>
                    <a:pt x="3810" y="5481"/>
                  </a:cubicBezTo>
                  <a:lnTo>
                    <a:pt x="5393" y="4216"/>
                  </a:lnTo>
                  <a:cubicBezTo>
                    <a:pt x="5393" y="4216"/>
                    <a:pt x="5419" y="4195"/>
                    <a:pt x="5421" y="4162"/>
                  </a:cubicBezTo>
                  <a:lnTo>
                    <a:pt x="5512" y="2322"/>
                  </a:lnTo>
                  <a:cubicBezTo>
                    <a:pt x="5512" y="2322"/>
                    <a:pt x="5514" y="2289"/>
                    <a:pt x="5542" y="2271"/>
                  </a:cubicBezTo>
                  <a:lnTo>
                    <a:pt x="7400" y="1111"/>
                  </a:lnTo>
                  <a:cubicBezTo>
                    <a:pt x="7400" y="1111"/>
                    <a:pt x="7428" y="1094"/>
                    <a:pt x="7461" y="1088"/>
                  </a:cubicBezTo>
                  <a:lnTo>
                    <a:pt x="8866" y="859"/>
                  </a:lnTo>
                  <a:moveTo>
                    <a:pt x="0" y="6862"/>
                  </a:moveTo>
                  <a:lnTo>
                    <a:pt x="1806" y="5593"/>
                  </a:lnTo>
                  <a:cubicBezTo>
                    <a:pt x="1806" y="5593"/>
                    <a:pt x="1833" y="5574"/>
                    <a:pt x="1866" y="5572"/>
                  </a:cubicBezTo>
                  <a:lnTo>
                    <a:pt x="3753" y="5471"/>
                  </a:lnTo>
                  <a:cubicBezTo>
                    <a:pt x="3753" y="5471"/>
                    <a:pt x="3787" y="5469"/>
                    <a:pt x="3812" y="5448"/>
                  </a:cubicBezTo>
                  <a:lnTo>
                    <a:pt x="5393" y="4122"/>
                  </a:lnTo>
                  <a:cubicBezTo>
                    <a:pt x="5393" y="4122"/>
                    <a:pt x="5418" y="4101"/>
                    <a:pt x="5420" y="4067"/>
                  </a:cubicBezTo>
                  <a:lnTo>
                    <a:pt x="5493" y="2160"/>
                  </a:lnTo>
                  <a:cubicBezTo>
                    <a:pt x="5493" y="2160"/>
                    <a:pt x="5494" y="2127"/>
                    <a:pt x="5522" y="2108"/>
                  </a:cubicBezTo>
                  <a:lnTo>
                    <a:pt x="7294" y="894"/>
                  </a:lnTo>
                  <a:cubicBezTo>
                    <a:pt x="7294" y="894"/>
                    <a:pt x="7321" y="875"/>
                    <a:pt x="7354" y="871"/>
                  </a:cubicBezTo>
                  <a:lnTo>
                    <a:pt x="8770" y="687"/>
                  </a:lnTo>
                  <a:moveTo>
                    <a:pt x="0" y="6862"/>
                  </a:moveTo>
                  <a:lnTo>
                    <a:pt x="1751" y="5535"/>
                  </a:lnTo>
                  <a:cubicBezTo>
                    <a:pt x="1751" y="5535"/>
                    <a:pt x="1778" y="5515"/>
                    <a:pt x="1811" y="5514"/>
                  </a:cubicBezTo>
                  <a:lnTo>
                    <a:pt x="3756" y="5438"/>
                  </a:lnTo>
                  <a:cubicBezTo>
                    <a:pt x="3756" y="5438"/>
                    <a:pt x="3790" y="5437"/>
                    <a:pt x="3815" y="5415"/>
                  </a:cubicBezTo>
                  <a:lnTo>
                    <a:pt x="5393" y="4028"/>
                  </a:lnTo>
                  <a:cubicBezTo>
                    <a:pt x="5393" y="4028"/>
                    <a:pt x="5418" y="4006"/>
                    <a:pt x="5419" y="3973"/>
                  </a:cubicBezTo>
                  <a:lnTo>
                    <a:pt x="5474" y="1998"/>
                  </a:lnTo>
                  <a:cubicBezTo>
                    <a:pt x="5474" y="1998"/>
                    <a:pt x="5475" y="1965"/>
                    <a:pt x="5501" y="1945"/>
                  </a:cubicBezTo>
                  <a:lnTo>
                    <a:pt x="7188" y="676"/>
                  </a:lnTo>
                  <a:cubicBezTo>
                    <a:pt x="7188" y="676"/>
                    <a:pt x="7215" y="656"/>
                    <a:pt x="7248" y="653"/>
                  </a:cubicBezTo>
                  <a:lnTo>
                    <a:pt x="8674" y="515"/>
                  </a:lnTo>
                  <a:moveTo>
                    <a:pt x="0" y="6862"/>
                  </a:moveTo>
                  <a:lnTo>
                    <a:pt x="1697" y="5478"/>
                  </a:lnTo>
                  <a:cubicBezTo>
                    <a:pt x="1697" y="5478"/>
                    <a:pt x="1723" y="5457"/>
                    <a:pt x="1756" y="5456"/>
                  </a:cubicBezTo>
                  <a:lnTo>
                    <a:pt x="3759" y="5405"/>
                  </a:lnTo>
                  <a:cubicBezTo>
                    <a:pt x="3759" y="5405"/>
                    <a:pt x="3793" y="5405"/>
                    <a:pt x="3817" y="5382"/>
                  </a:cubicBezTo>
                  <a:lnTo>
                    <a:pt x="5393" y="3934"/>
                  </a:lnTo>
                  <a:cubicBezTo>
                    <a:pt x="5393" y="3934"/>
                    <a:pt x="5417" y="3911"/>
                    <a:pt x="5418" y="3878"/>
                  </a:cubicBezTo>
                  <a:lnTo>
                    <a:pt x="5455" y="1837"/>
                  </a:lnTo>
                  <a:cubicBezTo>
                    <a:pt x="5455" y="1837"/>
                    <a:pt x="5455" y="1803"/>
                    <a:pt x="5481" y="1782"/>
                  </a:cubicBezTo>
                  <a:lnTo>
                    <a:pt x="7083" y="459"/>
                  </a:lnTo>
                  <a:cubicBezTo>
                    <a:pt x="7083" y="459"/>
                    <a:pt x="7109" y="437"/>
                    <a:pt x="7142" y="435"/>
                  </a:cubicBezTo>
                  <a:lnTo>
                    <a:pt x="8578" y="343"/>
                  </a:lnTo>
                  <a:moveTo>
                    <a:pt x="0" y="6862"/>
                  </a:moveTo>
                  <a:lnTo>
                    <a:pt x="1643" y="5420"/>
                  </a:lnTo>
                  <a:cubicBezTo>
                    <a:pt x="1643" y="5420"/>
                    <a:pt x="1668" y="5398"/>
                    <a:pt x="1701" y="5398"/>
                  </a:cubicBezTo>
                  <a:lnTo>
                    <a:pt x="3762" y="5373"/>
                  </a:lnTo>
                  <a:cubicBezTo>
                    <a:pt x="3762" y="5373"/>
                    <a:pt x="3796" y="5372"/>
                    <a:pt x="3819" y="5349"/>
                  </a:cubicBezTo>
                  <a:lnTo>
                    <a:pt x="5393" y="3840"/>
                  </a:lnTo>
                  <a:cubicBezTo>
                    <a:pt x="5393" y="3840"/>
                    <a:pt x="5417" y="3817"/>
                    <a:pt x="5417" y="3784"/>
                  </a:cubicBezTo>
                  <a:lnTo>
                    <a:pt x="5435" y="1675"/>
                  </a:lnTo>
                  <a:cubicBezTo>
                    <a:pt x="5435" y="1675"/>
                    <a:pt x="5436" y="1641"/>
                    <a:pt x="5460" y="1619"/>
                  </a:cubicBezTo>
                  <a:lnTo>
                    <a:pt x="6978" y="241"/>
                  </a:lnTo>
                  <a:cubicBezTo>
                    <a:pt x="6978" y="241"/>
                    <a:pt x="7002" y="219"/>
                    <a:pt x="7035" y="218"/>
                  </a:cubicBezTo>
                  <a:lnTo>
                    <a:pt x="8482" y="172"/>
                  </a:lnTo>
                  <a:moveTo>
                    <a:pt x="0" y="6862"/>
                  </a:moveTo>
                  <a:lnTo>
                    <a:pt x="1589" y="5363"/>
                  </a:lnTo>
                  <a:cubicBezTo>
                    <a:pt x="1589" y="5363"/>
                    <a:pt x="1613" y="5340"/>
                    <a:pt x="1646" y="5340"/>
                  </a:cubicBezTo>
                  <a:lnTo>
                    <a:pt x="3765" y="5340"/>
                  </a:lnTo>
                  <a:cubicBezTo>
                    <a:pt x="3765" y="5340"/>
                    <a:pt x="3798" y="5340"/>
                    <a:pt x="3822" y="5316"/>
                  </a:cubicBezTo>
                  <a:lnTo>
                    <a:pt x="5392" y="3746"/>
                  </a:lnTo>
                  <a:cubicBezTo>
                    <a:pt x="5392" y="3746"/>
                    <a:pt x="5416" y="3722"/>
                    <a:pt x="5416" y="3689"/>
                  </a:cubicBezTo>
                  <a:lnTo>
                    <a:pt x="5416" y="1513"/>
                  </a:lnTo>
                  <a:cubicBezTo>
                    <a:pt x="5416" y="1513"/>
                    <a:pt x="5416" y="1480"/>
                    <a:pt x="5440" y="1456"/>
                  </a:cubicBezTo>
                  <a:lnTo>
                    <a:pt x="6872" y="23"/>
                  </a:lnTo>
                  <a:cubicBezTo>
                    <a:pt x="6872" y="23"/>
                    <a:pt x="6896" y="0"/>
                    <a:pt x="6929" y="0"/>
                  </a:cubicBezTo>
                  <a:lnTo>
                    <a:pt x="8386" y="0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800" y="4114800"/>
            <a:ext cx="20726400" cy="138345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800" y="5501317"/>
            <a:ext cx="17068800" cy="1966286"/>
          </a:xfrm>
        </p:spPr>
        <p:txBody>
          <a:bodyPr/>
          <a:lstStyle>
            <a:lvl1pPr marL="0" indent="0" algn="l">
              <a:buNone/>
              <a:defRPr sz="6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25.04.2023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5158B-00A1-41B4-A97F-A628BB9758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30" name="Freeform 11"/>
          <p:cNvSpPr>
            <a:spLocks noChangeAspect="1"/>
          </p:cNvSpPr>
          <p:nvPr userDrawn="1"/>
        </p:nvSpPr>
        <p:spPr bwMode="auto">
          <a:xfrm>
            <a:off x="0" y="6351"/>
            <a:ext cx="24429600" cy="2365030"/>
          </a:xfrm>
          <a:custGeom>
            <a:avLst/>
            <a:gdLst>
              <a:gd name="T0" fmla="*/ 0 w 8645"/>
              <a:gd name="T1" fmla="*/ 0 h 837"/>
              <a:gd name="T2" fmla="*/ 0 w 8645"/>
              <a:gd name="T3" fmla="*/ 837 h 837"/>
              <a:gd name="T4" fmla="*/ 2372 w 8645"/>
              <a:gd name="T5" fmla="*/ 837 h 837"/>
              <a:gd name="T6" fmla="*/ 2453 w 8645"/>
              <a:gd name="T7" fmla="*/ 803 h 837"/>
              <a:gd name="T8" fmla="*/ 2584 w 8645"/>
              <a:gd name="T9" fmla="*/ 672 h 837"/>
              <a:gd name="T10" fmla="*/ 2665 w 8645"/>
              <a:gd name="T11" fmla="*/ 638 h 837"/>
              <a:gd name="T12" fmla="*/ 8645 w 8645"/>
              <a:gd name="T13" fmla="*/ 638 h 837"/>
              <a:gd name="T14" fmla="*/ 8645 w 8645"/>
              <a:gd name="T15" fmla="*/ 0 h 837"/>
              <a:gd name="T16" fmla="*/ 0 w 8645"/>
              <a:gd name="T17" fmla="*/ 0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45" h="837">
                <a:moveTo>
                  <a:pt x="0" y="0"/>
                </a:moveTo>
                <a:lnTo>
                  <a:pt x="0" y="837"/>
                </a:lnTo>
                <a:lnTo>
                  <a:pt x="2372" y="837"/>
                </a:lnTo>
                <a:cubicBezTo>
                  <a:pt x="2398" y="837"/>
                  <a:pt x="2434" y="822"/>
                  <a:pt x="2453" y="803"/>
                </a:cubicBezTo>
                <a:lnTo>
                  <a:pt x="2584" y="672"/>
                </a:lnTo>
                <a:cubicBezTo>
                  <a:pt x="2603" y="653"/>
                  <a:pt x="2639" y="638"/>
                  <a:pt x="2665" y="638"/>
                </a:cubicBezTo>
                <a:lnTo>
                  <a:pt x="8645" y="638"/>
                </a:lnTo>
                <a:lnTo>
                  <a:pt x="864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193800" y="7968478"/>
            <a:ext cx="17068800" cy="1219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The 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93802" y="10668000"/>
            <a:ext cx="14859000" cy="1066800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914400" indent="0"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1828800" indent="0"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2743200" indent="0"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3657600" indent="0"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 smtClean="0"/>
              <a:t>Venue</a:t>
            </a:r>
            <a:r>
              <a:rPr lang="de-DE" dirty="0" smtClean="0"/>
              <a:t>, Date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93802" y="9601200"/>
            <a:ext cx="14859000" cy="7620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914400" indent="0">
              <a:buNone/>
              <a:defRPr sz="4000">
                <a:solidFill>
                  <a:schemeClr val="bg1"/>
                </a:solidFill>
                <a:latin typeface="+mj-lt"/>
              </a:defRPr>
            </a:lvl2pPr>
            <a:lvl3pPr marL="1828800" indent="0">
              <a:buNone/>
              <a:defRPr sz="4000">
                <a:solidFill>
                  <a:schemeClr val="bg1"/>
                </a:solidFill>
                <a:latin typeface="+mj-lt"/>
              </a:defRPr>
            </a:lvl3pPr>
            <a:lvl4pPr marL="2743200" indent="0">
              <a:buNone/>
              <a:defRPr sz="4000">
                <a:solidFill>
                  <a:schemeClr val="bg1"/>
                </a:solidFill>
                <a:latin typeface="+mj-lt"/>
              </a:defRPr>
            </a:lvl4pPr>
            <a:lvl5pPr marL="3657600" indent="0">
              <a:buNone/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smtClean="0"/>
              <a:t>The </a:t>
            </a:r>
            <a:r>
              <a:rPr lang="de-DE" dirty="0" err="1" smtClean="0"/>
              <a:t>Affiliations</a:t>
            </a:r>
            <a:endParaRPr lang="de-DE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-20056" y="12666518"/>
            <a:ext cx="24573600" cy="1144132"/>
            <a:chOff x="0" y="4068"/>
            <a:chExt cx="6336" cy="295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4068"/>
              <a:ext cx="633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4997" y="4113"/>
              <a:ext cx="1322" cy="227"/>
            </a:xfrm>
            <a:custGeom>
              <a:avLst/>
              <a:gdLst>
                <a:gd name="T0" fmla="*/ 1696 w 1696"/>
                <a:gd name="T1" fmla="*/ 290 h 290"/>
                <a:gd name="T2" fmla="*/ 1696 w 1696"/>
                <a:gd name="T3" fmla="*/ 0 h 290"/>
                <a:gd name="T4" fmla="*/ 231 w 1696"/>
                <a:gd name="T5" fmla="*/ 0 h 290"/>
                <a:gd name="T6" fmla="*/ 150 w 1696"/>
                <a:gd name="T7" fmla="*/ 33 h 290"/>
                <a:gd name="T8" fmla="*/ 19 w 1696"/>
                <a:gd name="T9" fmla="*/ 165 h 290"/>
                <a:gd name="T10" fmla="*/ 33 w 1696"/>
                <a:gd name="T11" fmla="*/ 198 h 290"/>
                <a:gd name="T12" fmla="*/ 1696 w 1696"/>
                <a:gd name="T13" fmla="*/ 198 h 290"/>
                <a:gd name="T14" fmla="*/ 1696 w 1696"/>
                <a:gd name="T15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6" h="290">
                  <a:moveTo>
                    <a:pt x="1696" y="290"/>
                  </a:moveTo>
                  <a:lnTo>
                    <a:pt x="1696" y="0"/>
                  </a:lnTo>
                  <a:lnTo>
                    <a:pt x="231" y="0"/>
                  </a:lnTo>
                  <a:cubicBezTo>
                    <a:pt x="205" y="0"/>
                    <a:pt x="169" y="15"/>
                    <a:pt x="150" y="33"/>
                  </a:cubicBezTo>
                  <a:lnTo>
                    <a:pt x="19" y="165"/>
                  </a:lnTo>
                  <a:cubicBezTo>
                    <a:pt x="0" y="183"/>
                    <a:pt x="7" y="198"/>
                    <a:pt x="33" y="198"/>
                  </a:cubicBezTo>
                  <a:lnTo>
                    <a:pt x="1696" y="198"/>
                  </a:lnTo>
                  <a:lnTo>
                    <a:pt x="1696" y="290"/>
                  </a:lnTo>
                  <a:close/>
                </a:path>
              </a:pathLst>
            </a:custGeom>
            <a:solidFill>
              <a:srgbClr val="F0781E"/>
            </a:solidFill>
            <a:ln w="20638" cap="flat">
              <a:solidFill>
                <a:srgbClr val="F0781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7" y="4074"/>
              <a:ext cx="5652" cy="266"/>
            </a:xfrm>
            <a:custGeom>
              <a:avLst/>
              <a:gdLst>
                <a:gd name="T0" fmla="*/ 0 w 7248"/>
                <a:gd name="T1" fmla="*/ 340 h 340"/>
                <a:gd name="T2" fmla="*/ 0 w 7248"/>
                <a:gd name="T3" fmla="*/ 199 h 340"/>
                <a:gd name="T4" fmla="*/ 6596 w 7248"/>
                <a:gd name="T5" fmla="*/ 199 h 340"/>
                <a:gd name="T6" fmla="*/ 6676 w 7248"/>
                <a:gd name="T7" fmla="*/ 165 h 340"/>
                <a:gd name="T8" fmla="*/ 6808 w 7248"/>
                <a:gd name="T9" fmla="*/ 34 h 340"/>
                <a:gd name="T10" fmla="*/ 6889 w 7248"/>
                <a:gd name="T11" fmla="*/ 0 h 340"/>
                <a:gd name="T12" fmla="*/ 7248 w 7248"/>
                <a:gd name="T13" fmla="*/ 0 h 340"/>
                <a:gd name="T14" fmla="*/ 7248 w 7248"/>
                <a:gd name="T15" fmla="*/ 340 h 340"/>
                <a:gd name="T16" fmla="*/ 0 w 7248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8" h="340">
                  <a:moveTo>
                    <a:pt x="0" y="340"/>
                  </a:moveTo>
                  <a:lnTo>
                    <a:pt x="0" y="199"/>
                  </a:lnTo>
                  <a:lnTo>
                    <a:pt x="6596" y="199"/>
                  </a:lnTo>
                  <a:cubicBezTo>
                    <a:pt x="6622" y="199"/>
                    <a:pt x="6658" y="184"/>
                    <a:pt x="6676" y="165"/>
                  </a:cubicBezTo>
                  <a:lnTo>
                    <a:pt x="6808" y="34"/>
                  </a:lnTo>
                  <a:cubicBezTo>
                    <a:pt x="6826" y="15"/>
                    <a:pt x="6862" y="0"/>
                    <a:pt x="6889" y="0"/>
                  </a:cubicBezTo>
                  <a:lnTo>
                    <a:pt x="7248" y="0"/>
                  </a:lnTo>
                  <a:lnTo>
                    <a:pt x="7248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FFFFFF"/>
            </a:solidFill>
            <a:ln w="206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6" y="4074"/>
              <a:ext cx="1209" cy="266"/>
            </a:xfrm>
            <a:custGeom>
              <a:avLst/>
              <a:gdLst>
                <a:gd name="T0" fmla="*/ 0 w 1550"/>
                <a:gd name="T1" fmla="*/ 340 h 340"/>
                <a:gd name="T2" fmla="*/ 0 w 1550"/>
                <a:gd name="T3" fmla="*/ 0 h 340"/>
                <a:gd name="T4" fmla="*/ 1163 w 1550"/>
                <a:gd name="T5" fmla="*/ 0 h 340"/>
                <a:gd name="T6" fmla="*/ 1243 w 1550"/>
                <a:gd name="T7" fmla="*/ 34 h 340"/>
                <a:gd name="T8" fmla="*/ 1550 w 1550"/>
                <a:gd name="T9" fmla="*/ 340 h 340"/>
                <a:gd name="T10" fmla="*/ 0 w 1550"/>
                <a:gd name="T11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0" h="340">
                  <a:moveTo>
                    <a:pt x="0" y="340"/>
                  </a:moveTo>
                  <a:lnTo>
                    <a:pt x="0" y="0"/>
                  </a:lnTo>
                  <a:lnTo>
                    <a:pt x="1163" y="0"/>
                  </a:lnTo>
                  <a:cubicBezTo>
                    <a:pt x="1189" y="0"/>
                    <a:pt x="1225" y="15"/>
                    <a:pt x="1243" y="34"/>
                  </a:cubicBezTo>
                  <a:lnTo>
                    <a:pt x="1550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0A2D6E"/>
            </a:solidFill>
            <a:ln w="20638" cap="flat">
              <a:solidFill>
                <a:srgbClr val="0A2D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AutoShape 9"/>
          <p:cNvSpPr>
            <a:spLocks noChangeAspect="1" noChangeArrowheads="1" noTextEdit="1"/>
          </p:cNvSpPr>
          <p:nvPr userDrawn="1"/>
        </p:nvSpPr>
        <p:spPr bwMode="auto">
          <a:xfrm>
            <a:off x="-19050" y="-12700"/>
            <a:ext cx="20116800" cy="218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976" y="339100"/>
            <a:ext cx="3287778" cy="11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a.kessler@hi-jena.gsi.de       CS-Workshop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a.kessler@hi-jena.gsi.de       CS-Workshop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5E417F-7992-4430-A2ED-756AE639DBE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a.kessler@hi-jena.gsi.de       CS-Workshop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378" y="12449339"/>
            <a:ext cx="2879668" cy="1187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97002" y="984738"/>
            <a:ext cx="22174200" cy="819428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Click to edit title master format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Edit Text Master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25.04.2023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a.kessler@hi-jena.gsi.de       CS-Workshop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397002" y="1862724"/>
            <a:ext cx="22174200" cy="665484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 smtClean="0"/>
              <a:t>Click to edit subtitle master format</a:t>
            </a:r>
            <a:endParaRPr lang="en-US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4179800" y="1954093"/>
            <a:ext cx="3960000" cy="4259994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noProof="0" dirty="0" smtClean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1827980">
                <a:defRPr/>
              </a:pPr>
              <a:r>
                <a:rPr lang="en-US" sz="2000" noProof="0" dirty="0" smtClean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1827980">
                <a:defRPr/>
              </a:pPr>
              <a:endParaRPr lang="en-US" sz="2000" noProof="0" dirty="0" smtClean="0">
                <a:solidFill>
                  <a:srgbClr val="333333"/>
                </a:solidFill>
              </a:endParaRPr>
            </a:p>
            <a:p>
              <a:pPr algn="r" defTabSz="1827980">
                <a:defRPr/>
              </a:pPr>
              <a:r>
                <a:rPr lang="en-US" sz="2000" noProof="0" dirty="0" smtClean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1827980">
                <a:defRPr/>
              </a:pPr>
              <a:r>
                <a:rPr lang="en-US" sz="2000" noProof="0" dirty="0" smtClean="0">
                  <a:solidFill>
                    <a:srgbClr val="333333"/>
                  </a:solidFill>
                </a:rPr>
                <a:t>in the menu via:</a:t>
              </a:r>
              <a:br>
                <a:rPr lang="en-US" sz="2000" noProof="0" dirty="0" smtClean="0">
                  <a:solidFill>
                    <a:srgbClr val="333333"/>
                  </a:solidFill>
                </a:rPr>
              </a:br>
              <a:r>
                <a:rPr lang="en-US" sz="2000" noProof="0" dirty="0" smtClean="0">
                  <a:solidFill>
                    <a:srgbClr val="333333"/>
                  </a:solidFill>
                </a:rPr>
                <a:t>home // paragraph // list level</a:t>
              </a:r>
              <a:endParaRPr lang="en-US" sz="2000" noProof="0" dirty="0">
                <a:solidFill>
                  <a:srgbClr val="333333"/>
                </a:solidFill>
              </a:endParaRP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1827980">
                  <a:defRPr/>
                </a:pPr>
                <a:r>
                  <a:rPr lang="en-US" sz="2000" noProof="0" dirty="0" smtClean="0">
                    <a:solidFill>
                      <a:srgbClr val="333333"/>
                    </a:solidFill>
                  </a:rPr>
                  <a:t>Increase list level</a:t>
                </a:r>
                <a:endParaRPr lang="en-US" sz="2000" noProof="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1827980">
                  <a:defRPr/>
                </a:pPr>
                <a:r>
                  <a:rPr lang="en-US" sz="2000" noProof="0" dirty="0" smtClean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1827980">
                  <a:defRPr/>
                </a:pPr>
                <a:r>
                  <a:rPr lang="en-US" sz="2000" noProof="0" dirty="0" smtClean="0">
                    <a:solidFill>
                      <a:srgbClr val="333333"/>
                    </a:solidFill>
                  </a:rPr>
                  <a:t>list level</a:t>
                </a:r>
                <a:endParaRPr lang="en-US" sz="2000" noProof="0" dirty="0">
                  <a:solidFill>
                    <a:srgbClr val="333333"/>
                  </a:solidFill>
                </a:endParaRPr>
              </a:p>
            </p:txBody>
          </p:sp>
        </p:grpSp>
      </p:grp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083" y="12531802"/>
            <a:ext cx="2194666" cy="7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9339072" y="1313815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49800" y="1313815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93800" y="13138153"/>
            <a:ext cx="7721600" cy="730250"/>
          </a:xfrm>
        </p:spPr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a.kessler@hi-jena.gsi.de       CS-Workshop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7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49800" y="1313815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339072" y="1313815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93800" y="13138153"/>
            <a:ext cx="7721600" cy="730250"/>
          </a:xfrm>
        </p:spPr>
        <p:txBody>
          <a:bodyPr rtlCol="0"/>
          <a:lstStyle>
            <a:lvl1pPr defTabSz="1828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a.kessler@hi-jena.gsi.de       CS-Workshop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3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>
            <a:grpSpLocks noChangeAspect="1"/>
          </p:cNvGrpSpPr>
          <p:nvPr userDrawn="1"/>
        </p:nvGrpSpPr>
        <p:grpSpPr>
          <a:xfrm>
            <a:off x="15876" y="15874"/>
            <a:ext cx="24573600" cy="1971064"/>
            <a:chOff x="7938" y="7938"/>
            <a:chExt cx="10034588" cy="804863"/>
          </a:xfrm>
        </p:grpSpPr>
        <p:sp>
          <p:nvSpPr>
            <p:cNvPr id="26" name="Rectangle 10"/>
            <p:cNvSpPr>
              <a:spLocks noChangeArrowheads="1"/>
            </p:cNvSpPr>
            <p:nvPr userDrawn="1"/>
          </p:nvSpPr>
          <p:spPr bwMode="auto">
            <a:xfrm>
              <a:off x="7938" y="7938"/>
              <a:ext cx="10034588" cy="23813"/>
            </a:xfrm>
            <a:prstGeom prst="rect">
              <a:avLst/>
            </a:pr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1"/>
            <p:cNvSpPr>
              <a:spLocks noChangeArrowheads="1"/>
            </p:cNvSpPr>
            <p:nvPr userDrawn="1"/>
          </p:nvSpPr>
          <p:spPr bwMode="auto">
            <a:xfrm>
              <a:off x="7938" y="31750"/>
              <a:ext cx="10034588" cy="534988"/>
            </a:xfrm>
            <a:prstGeom prst="rect">
              <a:avLst/>
            </a:pr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938" y="566738"/>
              <a:ext cx="7485063" cy="246063"/>
            </a:xfrm>
            <a:custGeom>
              <a:avLst/>
              <a:gdLst>
                <a:gd name="T0" fmla="*/ 0 w 6047"/>
                <a:gd name="T1" fmla="*/ 0 h 198"/>
                <a:gd name="T2" fmla="*/ 0 w 6047"/>
                <a:gd name="T3" fmla="*/ 198 h 198"/>
                <a:gd name="T4" fmla="*/ 1968 w 6047"/>
                <a:gd name="T5" fmla="*/ 198 h 198"/>
                <a:gd name="T6" fmla="*/ 2049 w 6047"/>
                <a:gd name="T7" fmla="*/ 165 h 198"/>
                <a:gd name="T8" fmla="*/ 2181 w 6047"/>
                <a:gd name="T9" fmla="*/ 33 h 198"/>
                <a:gd name="T10" fmla="*/ 2261 w 6047"/>
                <a:gd name="T11" fmla="*/ 0 h 198"/>
                <a:gd name="T12" fmla="*/ 6047 w 6047"/>
                <a:gd name="T13" fmla="*/ 0 h 198"/>
                <a:gd name="T14" fmla="*/ 0 w 6047"/>
                <a:gd name="T1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47" h="198">
                  <a:moveTo>
                    <a:pt x="0" y="0"/>
                  </a:moveTo>
                  <a:lnTo>
                    <a:pt x="0" y="198"/>
                  </a:lnTo>
                  <a:lnTo>
                    <a:pt x="1968" y="198"/>
                  </a:lnTo>
                  <a:cubicBezTo>
                    <a:pt x="1994" y="198"/>
                    <a:pt x="2031" y="183"/>
                    <a:pt x="2049" y="165"/>
                  </a:cubicBezTo>
                  <a:lnTo>
                    <a:pt x="2181" y="33"/>
                  </a:lnTo>
                  <a:cubicBezTo>
                    <a:pt x="2199" y="14"/>
                    <a:pt x="2235" y="0"/>
                    <a:pt x="2261" y="0"/>
                  </a:cubicBezTo>
                  <a:lnTo>
                    <a:pt x="60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0" y="12672000"/>
            <a:ext cx="24408000" cy="1027140"/>
            <a:chOff x="2157413" y="6432547"/>
            <a:chExt cx="10034588" cy="422274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8448675" y="6507159"/>
              <a:ext cx="3743325" cy="171450"/>
            </a:xfrm>
            <a:custGeom>
              <a:avLst/>
              <a:gdLst>
                <a:gd name="T0" fmla="*/ 0 w 3023"/>
                <a:gd name="T1" fmla="*/ 138 h 138"/>
                <a:gd name="T2" fmla="*/ 105 w 3023"/>
                <a:gd name="T3" fmla="*/ 33 h 138"/>
                <a:gd name="T4" fmla="*/ 186 w 3023"/>
                <a:gd name="T5" fmla="*/ 0 h 138"/>
                <a:gd name="T6" fmla="*/ 3023 w 3023"/>
                <a:gd name="T7" fmla="*/ 0 h 138"/>
                <a:gd name="T8" fmla="*/ 3023 w 3023"/>
                <a:gd name="T9" fmla="*/ 138 h 138"/>
                <a:gd name="T10" fmla="*/ 0 w 3023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3" h="138">
                  <a:moveTo>
                    <a:pt x="0" y="138"/>
                  </a:moveTo>
                  <a:lnTo>
                    <a:pt x="105" y="33"/>
                  </a:lnTo>
                  <a:cubicBezTo>
                    <a:pt x="124" y="14"/>
                    <a:pt x="160" y="0"/>
                    <a:pt x="186" y="0"/>
                  </a:cubicBezTo>
                  <a:lnTo>
                    <a:pt x="3023" y="0"/>
                  </a:lnTo>
                  <a:lnTo>
                    <a:pt x="3023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0781E"/>
            </a:solidFill>
            <a:ln w="15875" cap="flat">
              <a:solidFill>
                <a:srgbClr val="F0781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2157413" y="6432547"/>
              <a:ext cx="10034588" cy="422274"/>
            </a:xfrm>
            <a:custGeom>
              <a:avLst/>
              <a:gdLst>
                <a:gd name="T0" fmla="*/ 0 w 8106"/>
                <a:gd name="T1" fmla="*/ 340 h 340"/>
                <a:gd name="T2" fmla="*/ 0 w 8106"/>
                <a:gd name="T3" fmla="*/ 198 h 340"/>
                <a:gd name="T4" fmla="*/ 6043 w 8106"/>
                <a:gd name="T5" fmla="*/ 198 h 340"/>
                <a:gd name="T6" fmla="*/ 6124 w 8106"/>
                <a:gd name="T7" fmla="*/ 165 h 340"/>
                <a:gd name="T8" fmla="*/ 6256 w 8106"/>
                <a:gd name="T9" fmla="*/ 33 h 340"/>
                <a:gd name="T10" fmla="*/ 6336 w 8106"/>
                <a:gd name="T11" fmla="*/ 0 h 340"/>
                <a:gd name="T12" fmla="*/ 8106 w 8106"/>
                <a:gd name="T13" fmla="*/ 0 h 340"/>
                <a:gd name="T14" fmla="*/ 8106 w 8106"/>
                <a:gd name="T15" fmla="*/ 340 h 340"/>
                <a:gd name="T16" fmla="*/ 0 w 8106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06" h="340">
                  <a:moveTo>
                    <a:pt x="0" y="340"/>
                  </a:moveTo>
                  <a:lnTo>
                    <a:pt x="0" y="198"/>
                  </a:lnTo>
                  <a:lnTo>
                    <a:pt x="6043" y="198"/>
                  </a:lnTo>
                  <a:cubicBezTo>
                    <a:pt x="6069" y="198"/>
                    <a:pt x="6105" y="183"/>
                    <a:pt x="6124" y="165"/>
                  </a:cubicBezTo>
                  <a:lnTo>
                    <a:pt x="6256" y="33"/>
                  </a:lnTo>
                  <a:cubicBezTo>
                    <a:pt x="6274" y="15"/>
                    <a:pt x="6310" y="0"/>
                    <a:pt x="6336" y="0"/>
                  </a:cubicBezTo>
                  <a:lnTo>
                    <a:pt x="8106" y="0"/>
                  </a:lnTo>
                  <a:lnTo>
                    <a:pt x="8106" y="340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005AA0"/>
            </a:solidFill>
            <a:ln w="15875" cap="flat">
              <a:solidFill>
                <a:srgbClr val="005AA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AutoShape 9"/>
          <p:cNvSpPr>
            <a:spLocks noChangeAspect="1" noChangeArrowheads="1" noTextEdit="1"/>
          </p:cNvSpPr>
          <p:nvPr userDrawn="1"/>
        </p:nvSpPr>
        <p:spPr bwMode="auto">
          <a:xfrm>
            <a:off x="0" y="12686403"/>
            <a:ext cx="24576000" cy="114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1"/>
            <a:ext cx="24576000" cy="200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93800" y="-1"/>
            <a:ext cx="21945600" cy="137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03"/>
            <a:ext cx="21945600" cy="905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072" y="1313815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3800" y="13138153"/>
            <a:ext cx="7721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dirty="0" smtClean="0"/>
              <a:t>a.kessler@hi-jena.gsi.de       CS-Workshop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49800" y="1313815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18694399" y="12718821"/>
            <a:ext cx="568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www.hi-jena.de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5" name="AutoShape 8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20116800" cy="16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223" y="11473546"/>
            <a:ext cx="3287778" cy="11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8" r:id="rId4"/>
    <p:sldLayoutId id="2147483741" r:id="rId5"/>
    <p:sldLayoutId id="2147483736" r:id="rId6"/>
    <p:sldLayoutId id="2147483737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96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914400"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1828800"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2743200"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3657600" algn="ctr" rtl="0" eaLnBrk="1" fontAlgn="base" hangingPunct="1">
        <a:spcBef>
          <a:spcPct val="0"/>
        </a:spcBef>
        <a:spcAft>
          <a:spcPct val="0"/>
        </a:spcAft>
        <a:defRPr sz="8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685800" indent="-6858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6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1485900" indent="-5715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56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2286000" indent="-4572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3200400" indent="-4572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4114800" indent="-4572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4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it.gsi.de/HIJ_Vision" TargetMode="External"/><Relationship Id="rId4" Type="http://schemas.openxmlformats.org/officeDocument/2006/relationships/image" Target="../media/image3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nicam/harvesters" TargetMode="External"/><Relationship Id="rId2" Type="http://schemas.openxmlformats.org/officeDocument/2006/relationships/hyperlink" Target="https://opencv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eliport.hzdr.de/principles/" TargetMode="External"/><Relationship Id="rId2" Type="http://schemas.openxmlformats.org/officeDocument/2006/relationships/hyperlink" Target="https://doi.org/10.1038/sdata.2016.1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heliport.hzdr.de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.gsi.de/a.kessler/HIJ_Motion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github.com/keale/Viewable_Acto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.gsi.de/a.kessler/ViewableActor.git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News from HI-Jena</a:t>
            </a:r>
            <a:r>
              <a:rPr lang="en-GB" dirty="0"/>
              <a:t>	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Alexander Kessler, Dominik </a:t>
            </a:r>
            <a:r>
              <a:rPr lang="en-GB" dirty="0" err="1" smtClean="0"/>
              <a:t>Hollatz</a:t>
            </a:r>
            <a:r>
              <a:rPr lang="en-GB" dirty="0" smtClean="0"/>
              <a:t>, </a:t>
            </a:r>
            <a:r>
              <a:rPr lang="en-GB" dirty="0" err="1" smtClean="0"/>
              <a:t>Chien</a:t>
            </a:r>
            <a:r>
              <a:rPr lang="en-GB" dirty="0" smtClean="0"/>
              <a:t> Li-Lee</a:t>
            </a:r>
            <a:r>
              <a:rPr lang="en-GB" baseline="30000" dirty="0" smtClean="0"/>
              <a:t>		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CS-Workshop 2023</a:t>
            </a:r>
            <a:endParaRPr lang="en-GB" dirty="0"/>
          </a:p>
          <a:p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Helmholtz </a:t>
            </a:r>
            <a:r>
              <a:rPr lang="en-GB" dirty="0" err="1" smtClean="0"/>
              <a:t>Institut</a:t>
            </a:r>
            <a:r>
              <a:rPr lang="en-GB" dirty="0" smtClean="0"/>
              <a:t> Jena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5158B-00A1-41B4-A97F-A628BB97584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HIJ-Vision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Inhaltsplatzhalt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752" y="2681536"/>
            <a:ext cx="14061857" cy="6891899"/>
          </a:xfrm>
          <a:prstGeom prst="rect">
            <a:avLst/>
          </a:prstGeom>
        </p:spPr>
      </p:pic>
      <p:pic>
        <p:nvPicPr>
          <p:cNvPr id="10" name="Grafik 9" descr="HIJ IMAQ Display [HIJ SHG Camera.lvlib:HIJ SHG ...] Block Diagram on HIJ Vision.lvproj/My Computer rev. 302 *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11" y="6414156"/>
            <a:ext cx="17192898" cy="6126205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252148" y="5129808"/>
            <a:ext cx="8971556" cy="7965732"/>
            <a:chOff x="1252148" y="5150753"/>
            <a:chExt cx="8971556" cy="7965732"/>
          </a:xfrm>
        </p:grpSpPr>
        <p:pic>
          <p:nvPicPr>
            <p:cNvPr id="11" name="Grafik 10" descr="HIJ IMAQ Display [HIJ SHG Camera.lvlib:HIJ SHG ...] Front Panel on HIJ Vision.lvproj/My Computer rev. 301 *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148" y="5150753"/>
              <a:ext cx="3883068" cy="7965732"/>
            </a:xfrm>
            <a:prstGeom prst="rect">
              <a:avLst/>
            </a:prstGeom>
          </p:spPr>
        </p:pic>
        <p:cxnSp>
          <p:nvCxnSpPr>
            <p:cNvPr id="13" name="Gerade Verbindung mit Pfeil 12"/>
            <p:cNvCxnSpPr/>
            <p:nvPr/>
          </p:nvCxnSpPr>
          <p:spPr>
            <a:xfrm>
              <a:off x="4090864" y="10691183"/>
              <a:ext cx="6012904" cy="559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V="1">
              <a:off x="4066784" y="11014490"/>
              <a:ext cx="6156920" cy="18017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V="1">
              <a:off x="2542928" y="10749508"/>
              <a:ext cx="7680776" cy="1929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310680" y="1961456"/>
            <a:ext cx="9937104" cy="3666227"/>
          </a:xfrm>
        </p:spPr>
        <p:txBody>
          <a:bodyPr/>
          <a:lstStyle/>
          <a:p>
            <a:r>
              <a:rPr lang="de-DE" dirty="0">
                <a:hlinkClick r:id="rId5"/>
              </a:rPr>
              <a:t>https://</a:t>
            </a:r>
            <a:r>
              <a:rPr lang="de-DE" dirty="0" smtClean="0">
                <a:hlinkClick r:id="rId5"/>
              </a:rPr>
              <a:t>git.gsi.de/HIJ_Vision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Main goal: </a:t>
            </a:r>
            <a:r>
              <a:rPr lang="en-GB" dirty="0"/>
              <a:t>library for easy development of typical </a:t>
            </a:r>
            <a:r>
              <a:rPr lang="en-GB" dirty="0" err="1"/>
              <a:t>Laserlab</a:t>
            </a:r>
            <a:r>
              <a:rPr lang="en-GB" dirty="0"/>
              <a:t> </a:t>
            </a:r>
            <a:r>
              <a:rPr lang="en-GB" dirty="0" smtClean="0"/>
              <a:t>camera applications</a:t>
            </a:r>
          </a:p>
          <a:p>
            <a:pPr marL="0" indent="0">
              <a:buNone/>
            </a:pPr>
            <a:r>
              <a:rPr lang="de-DE" dirty="0" smtClean="0"/>
              <a:t> 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9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HIJ-Vision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294072" y="2347049"/>
            <a:ext cx="11345654" cy="9858825"/>
          </a:xfrm>
        </p:spPr>
        <p:txBody>
          <a:bodyPr/>
          <a:lstStyle/>
          <a:p>
            <a:r>
              <a:rPr lang="en-GB" dirty="0" smtClean="0"/>
              <a:t>Clean separation between</a:t>
            </a:r>
          </a:p>
          <a:p>
            <a:pPr marL="1828800" lvl="1" indent="-914400">
              <a:buFont typeface="+mj-lt"/>
              <a:buAutoNum type="arabicPeriod"/>
            </a:pPr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driver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IMAQdx</a:t>
            </a:r>
            <a:r>
              <a:rPr lang="de-DE" dirty="0" smtClean="0"/>
              <a:t>)</a:t>
            </a:r>
          </a:p>
          <a:p>
            <a:pPr marL="1828800" lvl="1" indent="-914400">
              <a:buFont typeface="+mj-lt"/>
              <a:buAutoNum type="arabicPeriod"/>
            </a:pPr>
            <a:r>
              <a:rPr lang="de-DE" dirty="0" smtClean="0"/>
              <a:t>Analysis</a:t>
            </a:r>
          </a:p>
          <a:p>
            <a:pPr marL="1828800" lvl="1" indent="-914400">
              <a:buFont typeface="+mj-lt"/>
              <a:buAutoNum type="arabicPeriod"/>
            </a:pPr>
            <a:r>
              <a:rPr lang="de-DE" dirty="0" smtClean="0"/>
              <a:t>Display</a:t>
            </a:r>
            <a:endParaRPr lang="en-GB" dirty="0" smtClean="0"/>
          </a:p>
          <a:p>
            <a:r>
              <a:rPr lang="en-GB" dirty="0" smtClean="0"/>
              <a:t>The BIG QUESTION: </a:t>
            </a:r>
            <a:r>
              <a:rPr lang="en-GB" dirty="0"/>
              <a:t>How </a:t>
            </a:r>
            <a:r>
              <a:rPr lang="en-GB" dirty="0" smtClean="0"/>
              <a:t>we can </a:t>
            </a:r>
            <a:r>
              <a:rPr lang="en-GB" dirty="0"/>
              <a:t>replicate </a:t>
            </a:r>
            <a:r>
              <a:rPr lang="en-GB" dirty="0" smtClean="0"/>
              <a:t>LV App </a:t>
            </a:r>
            <a:r>
              <a:rPr lang="en-GB" dirty="0"/>
              <a:t>with </a:t>
            </a:r>
            <a:r>
              <a:rPr lang="en-GB" dirty="0" smtClean="0"/>
              <a:t>open source alternatives?</a:t>
            </a:r>
            <a:br>
              <a:rPr lang="en-GB" dirty="0" smtClean="0"/>
            </a:br>
            <a:r>
              <a:rPr lang="de-DE" dirty="0" err="1" smtClean="0"/>
              <a:t>OpenCV</a:t>
            </a:r>
            <a:r>
              <a:rPr lang="de-DE" dirty="0" smtClean="0"/>
              <a:t> + Python?</a:t>
            </a:r>
            <a:r>
              <a:rPr lang="de-DE" dirty="0"/>
              <a:t/>
            </a:r>
            <a:br>
              <a:rPr lang="de-DE" dirty="0"/>
            </a:br>
            <a:r>
              <a:rPr lang="de-DE" sz="4800" dirty="0">
                <a:hlinkClick r:id="rId2"/>
              </a:rPr>
              <a:t>https://opencv.org</a:t>
            </a:r>
            <a:r>
              <a:rPr lang="de-DE" sz="4800" dirty="0" smtClean="0">
                <a:hlinkClick r:id="rId2"/>
              </a:rPr>
              <a:t>/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Harvester</a:t>
            </a:r>
            <a:r>
              <a:rPr lang="de-DE" dirty="0" smtClean="0"/>
              <a:t> + GUI+ </a:t>
            </a:r>
            <a:r>
              <a:rPr lang="de-DE" dirty="0"/>
              <a:t>Python?</a:t>
            </a:r>
            <a:br>
              <a:rPr lang="de-DE" dirty="0"/>
            </a:br>
            <a:r>
              <a:rPr lang="de-DE" sz="4800" dirty="0">
                <a:hlinkClick r:id="rId3"/>
              </a:rPr>
              <a:t>https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github.com/genicam/harvesters</a:t>
            </a:r>
            <a:endParaRPr lang="de-DE" dirty="0" smtClean="0"/>
          </a:p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11759952" y="1889448"/>
            <a:ext cx="10513168" cy="2952328"/>
            <a:chOff x="685800" y="1601118"/>
            <a:chExt cx="7022562" cy="2700969"/>
          </a:xfrm>
        </p:grpSpPr>
        <p:sp>
          <p:nvSpPr>
            <p:cNvPr id="17" name="Rechteck 16"/>
            <p:cNvSpPr/>
            <p:nvPr/>
          </p:nvSpPr>
          <p:spPr>
            <a:xfrm>
              <a:off x="3238500" y="1601118"/>
              <a:ext cx="1914515" cy="83728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HIJ Vision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685800" y="2971800"/>
              <a:ext cx="1905000" cy="133028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Camera Actor</a:t>
              </a:r>
            </a:p>
            <a:p>
              <a:pPr lvl="1"/>
              <a:r>
                <a:rPr lang="en-US" dirty="0" smtClean="0">
                  <a:solidFill>
                    <a:srgbClr val="C00000"/>
                  </a:solidFill>
                </a:rPr>
                <a:t>+ </a:t>
              </a:r>
              <a:r>
                <a:rPr lang="en-US" dirty="0" err="1" smtClean="0">
                  <a:solidFill>
                    <a:srgbClr val="C00000"/>
                  </a:solidFill>
                </a:rPr>
                <a:t>IMAQdx</a:t>
              </a:r>
              <a:r>
                <a:rPr lang="en-US" dirty="0" smtClean="0">
                  <a:solidFill>
                    <a:srgbClr val="C00000"/>
                  </a:solidFill>
                </a:rPr>
                <a:t> Actor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2642461" y="2971800"/>
              <a:ext cx="1905000" cy="133028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dirty="0" smtClean="0">
                <a:solidFill>
                  <a:srgbClr val="C00000"/>
                </a:solidFill>
              </a:endParaRPr>
            </a:p>
            <a:p>
              <a:r>
                <a:rPr lang="en-US" dirty="0" smtClean="0">
                  <a:solidFill>
                    <a:srgbClr val="C00000"/>
                  </a:solidFill>
                </a:rPr>
                <a:t>Display Actor</a:t>
              </a:r>
            </a:p>
            <a:p>
              <a:pPr lvl="1"/>
              <a:r>
                <a:rPr lang="en-US" dirty="0" err="1" smtClean="0">
                  <a:solidFill>
                    <a:srgbClr val="C00000"/>
                  </a:solidFill>
                </a:rPr>
                <a:t>IMAQdx</a:t>
              </a:r>
              <a:r>
                <a:rPr lang="en-US" dirty="0" smtClean="0">
                  <a:solidFill>
                    <a:srgbClr val="C00000"/>
                  </a:solidFill>
                </a:rPr>
                <a:t> Display</a:t>
              </a:r>
            </a:p>
            <a:p>
              <a:pPr lvl="1"/>
              <a:r>
                <a:rPr lang="en-US" dirty="0" smtClean="0">
                  <a:solidFill>
                    <a:srgbClr val="C00000"/>
                  </a:solidFill>
                </a:rPr>
                <a:t>File Display</a:t>
              </a:r>
            </a:p>
            <a:p>
              <a:pPr lvl="1"/>
              <a:r>
                <a:rPr lang="en-US" dirty="0" smtClean="0">
                  <a:solidFill>
                    <a:srgbClr val="C00000"/>
                  </a:solidFill>
                </a:rPr>
                <a:t> …  Display</a:t>
              </a:r>
            </a:p>
            <a:p>
              <a:pPr algn="ctr"/>
              <a:endParaRPr lang="en-US" dirty="0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4616676" y="2957753"/>
              <a:ext cx="1713090" cy="134433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Analyze Actor and Analyze classes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Gerade Verbindung mit Pfeil 22"/>
            <p:cNvCxnSpPr>
              <a:stCxn id="17" idx="2"/>
              <a:endCxn id="20" idx="0"/>
            </p:cNvCxnSpPr>
            <p:nvPr/>
          </p:nvCxnSpPr>
          <p:spPr>
            <a:xfrm flipH="1">
              <a:off x="3594961" y="2438400"/>
              <a:ext cx="600796" cy="533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>
              <a:stCxn id="17" idx="2"/>
              <a:endCxn id="19" idx="0"/>
            </p:cNvCxnSpPr>
            <p:nvPr/>
          </p:nvCxnSpPr>
          <p:spPr>
            <a:xfrm flipH="1">
              <a:off x="1638300" y="2438400"/>
              <a:ext cx="2557457" cy="533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>
              <a:stCxn id="17" idx="2"/>
              <a:endCxn id="22" idx="0"/>
            </p:cNvCxnSpPr>
            <p:nvPr/>
          </p:nvCxnSpPr>
          <p:spPr>
            <a:xfrm>
              <a:off x="4195757" y="2438400"/>
              <a:ext cx="1277464" cy="51935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5"/>
            <p:cNvSpPr/>
            <p:nvPr/>
          </p:nvSpPr>
          <p:spPr>
            <a:xfrm>
              <a:off x="6389176" y="2957753"/>
              <a:ext cx="1319186" cy="134433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Application Actors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7" name="Gerade Verbindung mit Pfeil 26"/>
            <p:cNvCxnSpPr>
              <a:stCxn id="17" idx="2"/>
              <a:endCxn id="26" idx="0"/>
            </p:cNvCxnSpPr>
            <p:nvPr/>
          </p:nvCxnSpPr>
          <p:spPr>
            <a:xfrm>
              <a:off x="4195758" y="2438400"/>
              <a:ext cx="2853012" cy="51935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t="6401" r="5502" b="31910"/>
          <a:stretch/>
        </p:blipFill>
        <p:spPr>
          <a:xfrm>
            <a:off x="11759952" y="5062392"/>
            <a:ext cx="3816424" cy="7632849"/>
          </a:xfrm>
          <a:prstGeom prst="rect">
            <a:avLst/>
          </a:prstGeom>
        </p:spPr>
      </p:pic>
      <p:pic>
        <p:nvPicPr>
          <p:cNvPr id="38" name="mystery-question-mark-7-w960.jpg" descr="mystery-question-mark-7-w960.jp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9339072" y="7866112"/>
            <a:ext cx="1328552" cy="275424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0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long way to F.A.I.R</a:t>
            </a:r>
            <a:r>
              <a:rPr lang="en-US" dirty="0"/>
              <a:t>.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42728" y="2171321"/>
            <a:ext cx="17281920" cy="10168585"/>
          </a:xfrm>
        </p:spPr>
        <p:txBody>
          <a:bodyPr/>
          <a:lstStyle/>
          <a:p>
            <a:pPr marL="1028654" indent="-914378">
              <a:buFont typeface="Arial" panose="020B0604020202020204" pitchFamily="34" charset="0"/>
              <a:buChar char="•"/>
            </a:pPr>
            <a:r>
              <a:rPr lang="en-US" sz="5200" dirty="0" smtClean="0"/>
              <a:t>F.A.I.R.  Principles:</a:t>
            </a:r>
            <a:br>
              <a:rPr lang="en-US" sz="5200" dirty="0" smtClean="0"/>
            </a:br>
            <a:r>
              <a:rPr lang="en-US" sz="4000" dirty="0" smtClean="0"/>
              <a:t>[</a:t>
            </a:r>
            <a:r>
              <a:rPr lang="en-GB" sz="4000" dirty="0" smtClean="0"/>
              <a:t>Wilkinson</a:t>
            </a:r>
            <a:r>
              <a:rPr lang="en-GB" sz="4000" dirty="0"/>
              <a:t>, M. D. et al</a:t>
            </a:r>
            <a:r>
              <a:rPr lang="en-GB" sz="4000" dirty="0" smtClean="0"/>
              <a:t>.</a:t>
            </a:r>
            <a:r>
              <a:rPr lang="en-GB" sz="4000" dirty="0"/>
              <a:t> </a:t>
            </a:r>
            <a:r>
              <a:rPr lang="en-GB" sz="4000" dirty="0">
                <a:hlinkClick r:id="rId2"/>
              </a:rPr>
              <a:t>https://</a:t>
            </a:r>
            <a:r>
              <a:rPr lang="en-GB" sz="4000" dirty="0" smtClean="0">
                <a:hlinkClick r:id="rId2"/>
              </a:rPr>
              <a:t>doi.org/10.1038/sdata.2016.18</a:t>
            </a:r>
            <a:r>
              <a:rPr lang="en-GB" sz="4000" dirty="0" smtClean="0"/>
              <a:t>]</a:t>
            </a:r>
            <a:endParaRPr lang="en-US" sz="4000" dirty="0" smtClean="0"/>
          </a:p>
          <a:p>
            <a:pPr marL="1657326" lvl="1" indent="-742950">
              <a:buFont typeface="+mj-lt"/>
              <a:buAutoNum type="arabicPeriod"/>
            </a:pPr>
            <a:r>
              <a:rPr lang="en-US" sz="4400" dirty="0" smtClean="0"/>
              <a:t>Findable (POI</a:t>
            </a:r>
            <a:r>
              <a:rPr lang="en-US" sz="4400" baseline="30000" dirty="0" smtClean="0"/>
              <a:t>1</a:t>
            </a:r>
            <a:r>
              <a:rPr lang="en-US" sz="4400" dirty="0" smtClean="0"/>
              <a:t>, rich MD</a:t>
            </a:r>
            <a:r>
              <a:rPr lang="en-US" sz="4400" baseline="30000" dirty="0" smtClean="0"/>
              <a:t>2</a:t>
            </a:r>
            <a:r>
              <a:rPr lang="en-US" sz="4400" dirty="0" smtClean="0"/>
              <a:t>, registered in global Catalog )</a:t>
            </a:r>
          </a:p>
          <a:p>
            <a:pPr marL="1657326" lvl="1" indent="-742950">
              <a:buFont typeface="+mj-lt"/>
              <a:buAutoNum type="arabicPeriod"/>
            </a:pPr>
            <a:r>
              <a:rPr lang="en-US" sz="4400" dirty="0" smtClean="0"/>
              <a:t>Accessible (via standardized com. Protocol )</a:t>
            </a:r>
          </a:p>
          <a:p>
            <a:pPr marL="1657326" lvl="1" indent="-742950">
              <a:buFont typeface="+mj-lt"/>
              <a:buAutoNum type="arabicPeriod"/>
            </a:pPr>
            <a:r>
              <a:rPr lang="en-US" sz="4400" dirty="0" smtClean="0"/>
              <a:t>Interoperable (common Language for Knowledge Representation)</a:t>
            </a:r>
          </a:p>
          <a:p>
            <a:pPr marL="1657326" lvl="1" indent="-742950">
              <a:buFont typeface="+mj-lt"/>
              <a:buAutoNum type="arabicPeriod"/>
            </a:pPr>
            <a:r>
              <a:rPr lang="en-US" sz="4400" dirty="0" smtClean="0"/>
              <a:t>Reusable (License, Provenance, Community Standards)</a:t>
            </a:r>
          </a:p>
          <a:p>
            <a:pPr marL="114276" indent="0">
              <a:buNone/>
            </a:pP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The F.A.I.R. Principles for HELIPORT:</a:t>
            </a:r>
            <a:r>
              <a:rPr lang="en-US" sz="4000" dirty="0" smtClean="0"/>
              <a:t> </a:t>
            </a:r>
            <a:r>
              <a:rPr lang="en-US" sz="4000" dirty="0" smtClean="0">
                <a:hlinkClick r:id="rId3"/>
              </a:rPr>
              <a:t>https</a:t>
            </a:r>
            <a:r>
              <a:rPr lang="en-US" sz="4000" dirty="0">
                <a:hlinkClick r:id="rId3"/>
              </a:rPr>
              <a:t>://</a:t>
            </a:r>
            <a:r>
              <a:rPr lang="en-US" sz="4000" dirty="0" smtClean="0">
                <a:hlinkClick r:id="rId3"/>
              </a:rPr>
              <a:t>heliport.hzdr.de/principles/</a:t>
            </a:r>
            <a:endParaRPr lang="en-US" sz="4000" dirty="0" smtClean="0"/>
          </a:p>
          <a:p>
            <a:pPr marL="114276" indent="0">
              <a:buNone/>
            </a:pPr>
            <a:r>
              <a:rPr lang="en-US" sz="4000" baseline="30000" dirty="0"/>
              <a:t/>
            </a:r>
            <a:br>
              <a:rPr lang="en-US" sz="4000" baseline="30000" dirty="0"/>
            </a:br>
            <a:r>
              <a:rPr lang="en-US" sz="3600" baseline="30000" dirty="0" smtClean="0"/>
              <a:t>1</a:t>
            </a:r>
            <a:r>
              <a:rPr lang="en-US" sz="3600" dirty="0" smtClean="0"/>
              <a:t> Persistent Object Identifier; 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 Meta Data </a:t>
            </a:r>
            <a:endParaRPr lang="en-US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512" y="6353944"/>
            <a:ext cx="4392488" cy="4974215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18024648" y="1988705"/>
            <a:ext cx="6142030" cy="3816424"/>
            <a:chOff x="17808624" y="7290048"/>
            <a:chExt cx="6142030" cy="3816424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08624" y="7290048"/>
              <a:ext cx="6142030" cy="3816424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9248784" y="7874821"/>
              <a:ext cx="3456384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6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???</a:t>
              </a:r>
              <a:endParaRPr lang="de-DE" sz="1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15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HELIPORT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8192" y="2321496"/>
            <a:ext cx="13809472" cy="10409733"/>
          </a:xfrm>
        </p:spPr>
        <p:txBody>
          <a:bodyPr/>
          <a:lstStyle/>
          <a:p>
            <a:pPr marL="0" indent="0">
              <a:buNone/>
            </a:pPr>
            <a:r>
              <a:rPr lang="en-GB" sz="5400" dirty="0" err="1" smtClean="0">
                <a:solidFill>
                  <a:srgbClr val="FF0000"/>
                </a:solidFill>
              </a:rPr>
              <a:t>HEL</a:t>
            </a:r>
            <a:r>
              <a:rPr lang="en-GB" sz="5400" dirty="0" err="1" smtClean="0"/>
              <a:t>mholtz</a:t>
            </a:r>
            <a:r>
              <a:rPr lang="en-GB" sz="5400" dirty="0" smtClean="0"/>
              <a:t> </a:t>
            </a:r>
            <a:r>
              <a:rPr lang="en-GB" sz="5400" dirty="0" err="1"/>
              <a:t>Sc</a:t>
            </a:r>
            <a:r>
              <a:rPr lang="en-GB" sz="5400" dirty="0" err="1">
                <a:solidFill>
                  <a:srgbClr val="FF0000"/>
                </a:solidFill>
              </a:rPr>
              <a:t>I</a:t>
            </a:r>
            <a:r>
              <a:rPr lang="en-GB" sz="5400" dirty="0" err="1"/>
              <a:t>entific</a:t>
            </a:r>
            <a:r>
              <a:rPr lang="en-GB" sz="5400" dirty="0"/>
              <a:t> Project </a:t>
            </a:r>
            <a:r>
              <a:rPr lang="en-GB" sz="5400" dirty="0" err="1"/>
              <a:t>W</a:t>
            </a:r>
            <a:r>
              <a:rPr lang="en-GB" sz="5400" dirty="0" err="1">
                <a:solidFill>
                  <a:srgbClr val="FF0000"/>
                </a:solidFill>
              </a:rPr>
              <a:t>OR</a:t>
            </a:r>
            <a:r>
              <a:rPr lang="en-GB" sz="5400" dirty="0" err="1"/>
              <a:t>kflow</a:t>
            </a:r>
            <a:r>
              <a:rPr lang="en-GB" sz="5400" dirty="0"/>
              <a:t> </a:t>
            </a:r>
            <a:r>
              <a:rPr lang="en-GB" sz="5400" dirty="0" err="1"/>
              <a:t>Pla</a:t>
            </a:r>
            <a:r>
              <a:rPr lang="en-GB" sz="5400" dirty="0" err="1">
                <a:solidFill>
                  <a:srgbClr val="FF0000"/>
                </a:solidFill>
              </a:rPr>
              <a:t>T</a:t>
            </a:r>
            <a:r>
              <a:rPr lang="en-GB" sz="5400" dirty="0" err="1"/>
              <a:t>form</a:t>
            </a:r>
            <a:r>
              <a:rPr lang="en-GB" sz="5400" dirty="0"/>
              <a:t> </a:t>
            </a:r>
          </a:p>
          <a:p>
            <a:pPr marL="0" indent="0">
              <a:buNone/>
            </a:pPr>
            <a:r>
              <a:rPr lang="en-GB" sz="5400" dirty="0">
                <a:hlinkClick r:id="rId2"/>
              </a:rPr>
              <a:t>https://heliport.hzdr.de/</a:t>
            </a:r>
            <a:endParaRPr lang="en-GB" sz="5400" dirty="0"/>
          </a:p>
          <a:p>
            <a:pPr marL="0" indent="0">
              <a:buNone/>
            </a:pP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“HELIPORT aims </a:t>
            </a:r>
            <a:r>
              <a:rPr lang="en-GB" sz="5400" dirty="0"/>
              <a:t>at developing a platform which accommodates the complete life cycle of a scientific project and links all corresponding programs, systems and workflows to create a more </a:t>
            </a:r>
            <a:r>
              <a:rPr lang="en-GB" sz="5400" dirty="0" smtClean="0"/>
              <a:t>F.A.I.R. </a:t>
            </a:r>
            <a:r>
              <a:rPr lang="en-GB" sz="5400" dirty="0"/>
              <a:t>and comprehensible project </a:t>
            </a:r>
            <a:r>
              <a:rPr lang="en-GB" sz="5400" dirty="0" smtClean="0"/>
              <a:t>description”</a:t>
            </a:r>
            <a:endParaRPr lang="en-GB" sz="54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E417F-7992-4430-A2ED-756AE639DBE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4496256" y="1961456"/>
            <a:ext cx="9623880" cy="9182936"/>
            <a:chOff x="11183888" y="3255817"/>
            <a:chExt cx="9623880" cy="9182936"/>
          </a:xfrm>
        </p:grpSpPr>
        <p:grpSp>
          <p:nvGrpSpPr>
            <p:cNvPr id="28" name="Group 4"/>
            <p:cNvGrpSpPr/>
            <p:nvPr/>
          </p:nvGrpSpPr>
          <p:grpSpPr>
            <a:xfrm>
              <a:off x="14946968" y="7745017"/>
              <a:ext cx="5795640" cy="4693736"/>
              <a:chOff x="14416200" y="7717680"/>
              <a:chExt cx="5795640" cy="4693736"/>
            </a:xfrm>
          </p:grpSpPr>
          <p:pic>
            <p:nvPicPr>
              <p:cNvPr id="30" name="Shape Shape"/>
              <p:cNvPicPr/>
              <p:nvPr/>
            </p:nvPicPr>
            <p:blipFill>
              <a:blip r:embed="rId3"/>
              <a:stretch/>
            </p:blipFill>
            <p:spPr>
              <a:xfrm>
                <a:off x="14416200" y="7717680"/>
                <a:ext cx="5795640" cy="3508920"/>
              </a:xfrm>
              <a:prstGeom prst="rect">
                <a:avLst/>
              </a:prstGeom>
              <a:ln>
                <a:noFill/>
              </a:ln>
              <a:effectLst>
                <a:outerShdw blurRad="76200" dist="38160" dir="5400000" rotWithShape="0">
                  <a:srgbClr val="000000">
                    <a:alpha val="35000"/>
                  </a:srgbClr>
                </a:outerShdw>
              </a:effectLst>
            </p:spPr>
          </p:pic>
          <p:sp>
            <p:nvSpPr>
              <p:cNvPr id="31" name="CustomShape 5"/>
              <p:cNvSpPr/>
              <p:nvPr/>
            </p:nvSpPr>
            <p:spPr>
              <a:xfrm>
                <a:off x="16269744" y="11040176"/>
                <a:ext cx="3622320" cy="137124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91440" rIns="90000" bIns="9144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sz="3900" b="1" strike="noStrike" spc="-1" dirty="0">
                    <a:solidFill>
                      <a:srgbClr val="9D1160"/>
                    </a:solidFill>
                    <a:latin typeface="Chalkboard"/>
                    <a:ea typeface="Chalkboard"/>
                  </a:rPr>
                  <a:t>Computational </a:t>
                </a:r>
                <a:endParaRPr lang="de-DE" sz="3900" b="0" strike="noStrike" spc="-1" dirty="0">
                  <a:latin typeface="Calibri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3900" b="1" strike="noStrike" spc="-1" dirty="0">
                    <a:solidFill>
                      <a:srgbClr val="9D1160"/>
                    </a:solidFill>
                    <a:latin typeface="Chalkboard"/>
                    <a:ea typeface="Chalkboard"/>
                  </a:rPr>
                  <a:t>Workflow</a:t>
                </a:r>
                <a:endParaRPr lang="de-DE" sz="3900" b="0" strike="noStrike" spc="-1" dirty="0">
                  <a:latin typeface="Calibri"/>
                </a:endParaRPr>
              </a:p>
            </p:txBody>
          </p:sp>
        </p:grpSp>
        <p:pic>
          <p:nvPicPr>
            <p:cNvPr id="29" name="Picture 2"/>
            <p:cNvPicPr/>
            <p:nvPr/>
          </p:nvPicPr>
          <p:blipFill>
            <a:blip r:embed="rId4"/>
            <a:stretch/>
          </p:blipFill>
          <p:spPr>
            <a:xfrm>
              <a:off x="11183888" y="3255817"/>
              <a:ext cx="9623880" cy="7998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Helicopter"/>
          <p:cNvSpPr/>
          <p:nvPr/>
        </p:nvSpPr>
        <p:spPr>
          <a:xfrm>
            <a:off x="22147519" y="189675"/>
            <a:ext cx="1983762" cy="1157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5093" y="0"/>
                </a:moveTo>
                <a:cubicBezTo>
                  <a:pt x="4666" y="0"/>
                  <a:pt x="4320" y="604"/>
                  <a:pt x="4320" y="1347"/>
                </a:cubicBezTo>
                <a:cubicBezTo>
                  <a:pt x="4320" y="2091"/>
                  <a:pt x="4666" y="2695"/>
                  <a:pt x="5093" y="2695"/>
                </a:cubicBezTo>
                <a:lnTo>
                  <a:pt x="10397" y="2695"/>
                </a:lnTo>
                <a:cubicBezTo>
                  <a:pt x="10631" y="2695"/>
                  <a:pt x="10839" y="2508"/>
                  <a:pt x="10981" y="2221"/>
                </a:cubicBezTo>
                <a:lnTo>
                  <a:pt x="12234" y="2221"/>
                </a:lnTo>
                <a:lnTo>
                  <a:pt x="12234" y="4988"/>
                </a:lnTo>
                <a:lnTo>
                  <a:pt x="5055" y="4988"/>
                </a:lnTo>
                <a:cubicBezTo>
                  <a:pt x="4702" y="3215"/>
                  <a:pt x="3736" y="1937"/>
                  <a:pt x="2600" y="1937"/>
                </a:cubicBezTo>
                <a:cubicBezTo>
                  <a:pt x="1166" y="1937"/>
                  <a:pt x="0" y="3967"/>
                  <a:pt x="0" y="6463"/>
                </a:cubicBezTo>
                <a:cubicBezTo>
                  <a:pt x="0" y="8958"/>
                  <a:pt x="1166" y="10988"/>
                  <a:pt x="2600" y="10988"/>
                </a:cubicBezTo>
                <a:cubicBezTo>
                  <a:pt x="3487" y="10988"/>
                  <a:pt x="4271" y="10207"/>
                  <a:pt x="4741" y="9022"/>
                </a:cubicBezTo>
                <a:lnTo>
                  <a:pt x="8988" y="11960"/>
                </a:lnTo>
                <a:cubicBezTo>
                  <a:pt x="8988" y="11960"/>
                  <a:pt x="9368" y="12499"/>
                  <a:pt x="9453" y="13775"/>
                </a:cubicBezTo>
                <a:cubicBezTo>
                  <a:pt x="9453" y="13775"/>
                  <a:pt x="9792" y="16230"/>
                  <a:pt x="11033" y="16230"/>
                </a:cubicBezTo>
                <a:lnTo>
                  <a:pt x="19531" y="16230"/>
                </a:lnTo>
                <a:cubicBezTo>
                  <a:pt x="19531" y="16230"/>
                  <a:pt x="21600" y="16232"/>
                  <a:pt x="20791" y="12648"/>
                </a:cubicBezTo>
                <a:lnTo>
                  <a:pt x="19692" y="7981"/>
                </a:lnTo>
                <a:cubicBezTo>
                  <a:pt x="19692" y="7981"/>
                  <a:pt x="19015" y="4988"/>
                  <a:pt x="16674" y="4988"/>
                </a:cubicBezTo>
                <a:lnTo>
                  <a:pt x="13395" y="4988"/>
                </a:lnTo>
                <a:lnTo>
                  <a:pt x="13395" y="2221"/>
                </a:lnTo>
                <a:lnTo>
                  <a:pt x="14602" y="2221"/>
                </a:lnTo>
                <a:cubicBezTo>
                  <a:pt x="14744" y="2508"/>
                  <a:pt x="14952" y="2695"/>
                  <a:pt x="15187" y="2695"/>
                </a:cubicBezTo>
                <a:lnTo>
                  <a:pt x="20488" y="2695"/>
                </a:lnTo>
                <a:cubicBezTo>
                  <a:pt x="20915" y="2695"/>
                  <a:pt x="21262" y="2091"/>
                  <a:pt x="21262" y="1347"/>
                </a:cubicBezTo>
                <a:cubicBezTo>
                  <a:pt x="21262" y="604"/>
                  <a:pt x="20915" y="0"/>
                  <a:pt x="20488" y="0"/>
                </a:cubicBezTo>
                <a:lnTo>
                  <a:pt x="15187" y="0"/>
                </a:lnTo>
                <a:cubicBezTo>
                  <a:pt x="14936" y="0"/>
                  <a:pt x="14714" y="214"/>
                  <a:pt x="14572" y="538"/>
                </a:cubicBezTo>
                <a:lnTo>
                  <a:pt x="11011" y="538"/>
                </a:lnTo>
                <a:cubicBezTo>
                  <a:pt x="10870" y="214"/>
                  <a:pt x="10648" y="0"/>
                  <a:pt x="10397" y="0"/>
                </a:cubicBezTo>
                <a:lnTo>
                  <a:pt x="5093" y="0"/>
                </a:lnTo>
                <a:close/>
                <a:moveTo>
                  <a:pt x="2600" y="3956"/>
                </a:moveTo>
                <a:cubicBezTo>
                  <a:pt x="3077" y="3956"/>
                  <a:pt x="3498" y="4364"/>
                  <a:pt x="3761" y="4988"/>
                </a:cubicBezTo>
                <a:lnTo>
                  <a:pt x="2571" y="4988"/>
                </a:lnTo>
                <a:cubicBezTo>
                  <a:pt x="2571" y="4988"/>
                  <a:pt x="2091" y="5232"/>
                  <a:pt x="2091" y="6067"/>
                </a:cubicBezTo>
                <a:cubicBezTo>
                  <a:pt x="2091" y="6067"/>
                  <a:pt x="2064" y="7247"/>
                  <a:pt x="2600" y="7541"/>
                </a:cubicBezTo>
                <a:lnTo>
                  <a:pt x="3613" y="8241"/>
                </a:lnTo>
                <a:cubicBezTo>
                  <a:pt x="3353" y="8690"/>
                  <a:pt x="2994" y="8967"/>
                  <a:pt x="2600" y="8967"/>
                </a:cubicBezTo>
                <a:cubicBezTo>
                  <a:pt x="1806" y="8967"/>
                  <a:pt x="1159" y="7845"/>
                  <a:pt x="1159" y="6463"/>
                </a:cubicBezTo>
                <a:cubicBezTo>
                  <a:pt x="1159" y="5081"/>
                  <a:pt x="1806" y="3956"/>
                  <a:pt x="2600" y="3956"/>
                </a:cubicBezTo>
                <a:close/>
                <a:moveTo>
                  <a:pt x="13328" y="6732"/>
                </a:moveTo>
                <a:lnTo>
                  <a:pt x="14843" y="6732"/>
                </a:lnTo>
                <a:lnTo>
                  <a:pt x="14843" y="10979"/>
                </a:lnTo>
                <a:lnTo>
                  <a:pt x="13328" y="10979"/>
                </a:lnTo>
                <a:lnTo>
                  <a:pt x="13328" y="6732"/>
                </a:lnTo>
                <a:close/>
                <a:moveTo>
                  <a:pt x="15352" y="6732"/>
                </a:moveTo>
                <a:lnTo>
                  <a:pt x="16866" y="6732"/>
                </a:lnTo>
                <a:lnTo>
                  <a:pt x="16866" y="10979"/>
                </a:lnTo>
                <a:lnTo>
                  <a:pt x="15352" y="10979"/>
                </a:lnTo>
                <a:lnTo>
                  <a:pt x="15352" y="6732"/>
                </a:lnTo>
                <a:close/>
                <a:moveTo>
                  <a:pt x="17401" y="6732"/>
                </a:moveTo>
                <a:cubicBezTo>
                  <a:pt x="18774" y="6732"/>
                  <a:pt x="19194" y="10979"/>
                  <a:pt x="19194" y="10979"/>
                </a:cubicBezTo>
                <a:lnTo>
                  <a:pt x="17401" y="10979"/>
                </a:lnTo>
                <a:lnTo>
                  <a:pt x="17401" y="6732"/>
                </a:lnTo>
                <a:close/>
                <a:moveTo>
                  <a:pt x="9965" y="18095"/>
                </a:moveTo>
                <a:cubicBezTo>
                  <a:pt x="9833" y="18095"/>
                  <a:pt x="9726" y="18283"/>
                  <a:pt x="9726" y="18512"/>
                </a:cubicBezTo>
                <a:lnTo>
                  <a:pt x="9726" y="21184"/>
                </a:lnTo>
                <a:cubicBezTo>
                  <a:pt x="9726" y="21413"/>
                  <a:pt x="9833" y="21600"/>
                  <a:pt x="9965" y="21600"/>
                </a:cubicBezTo>
                <a:lnTo>
                  <a:pt x="20740" y="21600"/>
                </a:lnTo>
                <a:cubicBezTo>
                  <a:pt x="20872" y="21600"/>
                  <a:pt x="20979" y="21413"/>
                  <a:pt x="20979" y="21184"/>
                </a:cubicBezTo>
                <a:lnTo>
                  <a:pt x="20979" y="18512"/>
                </a:lnTo>
                <a:cubicBezTo>
                  <a:pt x="20979" y="18283"/>
                  <a:pt x="20872" y="18095"/>
                  <a:pt x="20740" y="18095"/>
                </a:cubicBezTo>
                <a:lnTo>
                  <a:pt x="9965" y="18095"/>
                </a:ln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94C230"/>
            </a:solidFill>
            <a:prstDash val="solid"/>
            <a:round/>
          </a:ln>
          <a:effectLst/>
        </p:spPr>
        <p:txBody>
          <a:bodyPr wrap="square" lIns="91438" tIns="91438" rIns="91438" bIns="91438" numCol="1" anchor="ctr">
            <a:noAutofit/>
          </a:bodyPr>
          <a:lstStyle/>
          <a:p>
            <a:endParaRPr/>
          </a:p>
        </p:txBody>
      </p:sp>
      <p:grpSp>
        <p:nvGrpSpPr>
          <p:cNvPr id="16" name="Group"/>
          <p:cNvGrpSpPr/>
          <p:nvPr/>
        </p:nvGrpSpPr>
        <p:grpSpPr>
          <a:xfrm>
            <a:off x="1030760" y="11221452"/>
            <a:ext cx="3711881" cy="1305676"/>
            <a:chOff x="0" y="0"/>
            <a:chExt cx="3711880" cy="1305674"/>
          </a:xfrm>
        </p:grpSpPr>
        <p:pic>
          <p:nvPicPr>
            <p:cNvPr id="17" name="Unknown.jpeg" descr="Unknown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028" y="759603"/>
              <a:ext cx="3701853" cy="546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Founded by: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>
              <a:lvl1pPr defTabSz="457200">
                <a:defRPr sz="2700">
                  <a:latin typeface="OpenSans-Regular"/>
                  <a:ea typeface="OpenSans-Regular"/>
                  <a:cs typeface="OpenSans-Regular"/>
                  <a:sym typeface="OpenSans-Regular"/>
                </a:defRPr>
              </a:lvl1pPr>
            </a:lstStyle>
            <a:p>
              <a:r>
                <a:t>Founded by:</a:t>
              </a:r>
            </a:p>
          </p:txBody>
        </p:sp>
        <p:sp>
          <p:nvSpPr>
            <p:cNvPr id="19" name="Founded by:"/>
            <p:cNvSpPr/>
            <p:nvPr/>
          </p:nvSpPr>
          <p:spPr>
            <a:xfrm>
              <a:off x="0" y="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>
              <a:lvl1pPr defTabSz="457200">
                <a:defRPr sz="2700">
                  <a:latin typeface="OpenSans-Regular"/>
                  <a:ea typeface="OpenSans-Regular"/>
                  <a:cs typeface="OpenSans-Regular"/>
                  <a:sym typeface="OpenSans-Regular"/>
                </a:defRPr>
              </a:lvl1pPr>
            </a:lstStyle>
            <a:p>
              <a:r>
                <a:rPr dirty="0"/>
                <a:t>Founded by:</a:t>
              </a:r>
            </a:p>
          </p:txBody>
        </p:sp>
      </p:grp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ntroduction and motiv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55647">
              <a:defRPr sz="5760"/>
            </a:lvl1pPr>
          </a:lstStyle>
          <a:p>
            <a:r>
              <a:rPr lang="en-US" sz="9600" dirty="0" smtClean="0"/>
              <a:t>HELIPORT, the Idea behind</a:t>
            </a:r>
            <a:endParaRPr lang="en-US" sz="9600" dirty="0"/>
          </a:p>
        </p:txBody>
      </p:sp>
      <p:pic>
        <p:nvPicPr>
          <p:cNvPr id="333" name="mystery-question-mark-7-w960.jpg" descr="mystery-question-mark-7-w960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1668792" y="2880886"/>
            <a:ext cx="1328552" cy="275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Folien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022109" y="12871602"/>
            <a:ext cx="127001" cy="2219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  <p:pic>
        <p:nvPicPr>
          <p:cNvPr id="335" name="659885-200.png" descr="659885-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35346" y="3929747"/>
            <a:ext cx="2540001" cy="254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" name="Group"/>
          <p:cNvGrpSpPr/>
          <p:nvPr/>
        </p:nvGrpSpPr>
        <p:grpSpPr>
          <a:xfrm>
            <a:off x="12865265" y="5668233"/>
            <a:ext cx="616290" cy="779779"/>
            <a:chOff x="0" y="0"/>
            <a:chExt cx="616288" cy="779777"/>
          </a:xfrm>
        </p:grpSpPr>
        <p:sp>
          <p:nvSpPr>
            <p:cNvPr id="336" name="Clipboard"/>
            <p:cNvSpPr/>
            <p:nvPr/>
          </p:nvSpPr>
          <p:spPr>
            <a:xfrm>
              <a:off x="36627" y="0"/>
              <a:ext cx="543036" cy="77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9801" y="0"/>
                    <a:pt x="9330" y="294"/>
                    <a:pt x="8865" y="898"/>
                  </a:cubicBezTo>
                  <a:cubicBezTo>
                    <a:pt x="8394" y="1511"/>
                    <a:pt x="7651" y="1943"/>
                    <a:pt x="7089" y="1943"/>
                  </a:cubicBezTo>
                  <a:cubicBezTo>
                    <a:pt x="6826" y="1943"/>
                    <a:pt x="6299" y="1922"/>
                    <a:pt x="6037" y="1943"/>
                  </a:cubicBezTo>
                  <a:cubicBezTo>
                    <a:pt x="5104" y="2016"/>
                    <a:pt x="4553" y="2318"/>
                    <a:pt x="4308" y="2794"/>
                  </a:cubicBezTo>
                  <a:lnTo>
                    <a:pt x="1139" y="2794"/>
                  </a:lnTo>
                  <a:cubicBezTo>
                    <a:pt x="510" y="2794"/>
                    <a:pt x="0" y="3149"/>
                    <a:pt x="0" y="3587"/>
                  </a:cubicBezTo>
                  <a:lnTo>
                    <a:pt x="0" y="20807"/>
                  </a:lnTo>
                  <a:cubicBezTo>
                    <a:pt x="0" y="21245"/>
                    <a:pt x="510" y="21600"/>
                    <a:pt x="1139" y="21600"/>
                  </a:cubicBezTo>
                  <a:lnTo>
                    <a:pt x="20461" y="21600"/>
                  </a:lnTo>
                  <a:cubicBezTo>
                    <a:pt x="21090" y="21600"/>
                    <a:pt x="21600" y="21245"/>
                    <a:pt x="21600" y="20807"/>
                  </a:cubicBezTo>
                  <a:lnTo>
                    <a:pt x="21600" y="3587"/>
                  </a:lnTo>
                  <a:cubicBezTo>
                    <a:pt x="21600" y="3149"/>
                    <a:pt x="21090" y="2794"/>
                    <a:pt x="20461" y="2794"/>
                  </a:cubicBezTo>
                  <a:lnTo>
                    <a:pt x="17292" y="2794"/>
                  </a:lnTo>
                  <a:cubicBezTo>
                    <a:pt x="17047" y="2318"/>
                    <a:pt x="16496" y="2016"/>
                    <a:pt x="15563" y="1943"/>
                  </a:cubicBezTo>
                  <a:cubicBezTo>
                    <a:pt x="15301" y="1922"/>
                    <a:pt x="14774" y="1943"/>
                    <a:pt x="14511" y="1943"/>
                  </a:cubicBezTo>
                  <a:cubicBezTo>
                    <a:pt x="13949" y="1943"/>
                    <a:pt x="13209" y="1511"/>
                    <a:pt x="12738" y="898"/>
                  </a:cubicBezTo>
                  <a:cubicBezTo>
                    <a:pt x="12273" y="294"/>
                    <a:pt x="11802" y="0"/>
                    <a:pt x="10801" y="0"/>
                  </a:cubicBezTo>
                  <a:close/>
                  <a:moveTo>
                    <a:pt x="10799" y="593"/>
                  </a:moveTo>
                  <a:cubicBezTo>
                    <a:pt x="11264" y="593"/>
                    <a:pt x="11644" y="857"/>
                    <a:pt x="11644" y="1181"/>
                  </a:cubicBezTo>
                  <a:cubicBezTo>
                    <a:pt x="11644" y="1506"/>
                    <a:pt x="11265" y="1767"/>
                    <a:pt x="10799" y="1767"/>
                  </a:cubicBezTo>
                  <a:cubicBezTo>
                    <a:pt x="10332" y="1767"/>
                    <a:pt x="9956" y="1506"/>
                    <a:pt x="9956" y="1181"/>
                  </a:cubicBezTo>
                  <a:cubicBezTo>
                    <a:pt x="9956" y="857"/>
                    <a:pt x="10333" y="593"/>
                    <a:pt x="10799" y="593"/>
                  </a:cubicBezTo>
                  <a:close/>
                  <a:moveTo>
                    <a:pt x="1619" y="3923"/>
                  </a:moveTo>
                  <a:lnTo>
                    <a:pt x="4207" y="3923"/>
                  </a:lnTo>
                  <a:cubicBezTo>
                    <a:pt x="4263" y="4130"/>
                    <a:pt x="4364" y="4392"/>
                    <a:pt x="4364" y="4392"/>
                  </a:cubicBezTo>
                  <a:lnTo>
                    <a:pt x="10799" y="4392"/>
                  </a:lnTo>
                  <a:lnTo>
                    <a:pt x="17236" y="4392"/>
                  </a:lnTo>
                  <a:cubicBezTo>
                    <a:pt x="17236" y="4392"/>
                    <a:pt x="17337" y="4130"/>
                    <a:pt x="17393" y="3923"/>
                  </a:cubicBezTo>
                  <a:lnTo>
                    <a:pt x="19981" y="3923"/>
                  </a:lnTo>
                  <a:lnTo>
                    <a:pt x="19981" y="20471"/>
                  </a:lnTo>
                  <a:lnTo>
                    <a:pt x="1619" y="20471"/>
                  </a:lnTo>
                  <a:lnTo>
                    <a:pt x="1619" y="3923"/>
                  </a:lnTo>
                  <a:close/>
                </a:path>
              </a:pathLst>
            </a:custGeom>
            <a:noFill/>
            <a:ln w="25400" cap="flat">
              <a:solidFill>
                <a:srgbClr val="003E89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37" name="Doc"/>
            <p:cNvSpPr txBox="1"/>
            <p:nvPr/>
          </p:nvSpPr>
          <p:spPr>
            <a:xfrm>
              <a:off x="0" y="133364"/>
              <a:ext cx="616289" cy="513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8" tIns="91438" rIns="91438" bIns="91438" numCol="1" anchor="t">
              <a:noAutofit/>
            </a:bodyPr>
            <a:lstStyle>
              <a:lvl1pPr>
                <a:defRPr sz="2100"/>
              </a:lvl1pPr>
            </a:lstStyle>
            <a:p>
              <a:r>
                <a:rPr lang="en-US" dirty="0" smtClean="0"/>
                <a:t>Doc</a:t>
              </a:r>
              <a:endParaRPr lang="en-US" dirty="0"/>
            </a:p>
          </p:txBody>
        </p:sp>
      </p:grpSp>
      <p:sp>
        <p:nvSpPr>
          <p:cNvPr id="339" name="Book Stack"/>
          <p:cNvSpPr/>
          <p:nvPr/>
        </p:nvSpPr>
        <p:spPr>
          <a:xfrm>
            <a:off x="11780049" y="5666460"/>
            <a:ext cx="823902" cy="746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003E89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endParaRPr lang="en-US" dirty="0"/>
          </a:p>
        </p:txBody>
      </p:sp>
      <p:sp>
        <p:nvSpPr>
          <p:cNvPr id="340" name="Advantages of using FPGAs…"/>
          <p:cNvSpPr txBox="1">
            <a:spLocks noGrp="1"/>
          </p:cNvSpPr>
          <p:nvPr>
            <p:ph type="body" sz="half" idx="1"/>
          </p:nvPr>
        </p:nvSpPr>
        <p:spPr>
          <a:xfrm>
            <a:off x="1227668" y="2397363"/>
            <a:ext cx="7493603" cy="10001387"/>
          </a:xfrm>
          <a:prstGeom prst="rect">
            <a:avLst/>
          </a:prstGeom>
        </p:spPr>
        <p:txBody>
          <a:bodyPr/>
          <a:lstStyle/>
          <a:p>
            <a:pPr marL="800100" lvl="1" indent="-647700">
              <a:lnSpc>
                <a:spcPct val="90000"/>
              </a:lnSpc>
              <a:spcBef>
                <a:spcPts val="2500"/>
              </a:spcBef>
              <a:buSzPct val="100000"/>
              <a:buChar char="—"/>
              <a:defRPr sz="3400">
                <a:latin typeface="OpenSans-Regular"/>
                <a:ea typeface="OpenSans-Regular"/>
                <a:cs typeface="OpenSans-Regular"/>
                <a:sym typeface="OpenSans-Regular"/>
              </a:defRPr>
            </a:pPr>
            <a:r>
              <a:rPr lang="en-US" dirty="0" smtClean="0"/>
              <a:t>The HZDR IT infrastructure can support various experiments, but it is complex…</a:t>
            </a:r>
          </a:p>
          <a:p>
            <a:pPr marL="800100" lvl="1" indent="-647700">
              <a:lnSpc>
                <a:spcPct val="90000"/>
              </a:lnSpc>
              <a:spcBef>
                <a:spcPts val="2500"/>
              </a:spcBef>
              <a:buSzPct val="100000"/>
              <a:buChar char="—"/>
              <a:defRPr sz="3400">
                <a:latin typeface="OpenSans-Regular"/>
                <a:ea typeface="OpenSans-Regular"/>
                <a:cs typeface="OpenSans-Regular"/>
                <a:sym typeface="OpenSans-Regular"/>
              </a:defRPr>
            </a:pPr>
            <a:r>
              <a:rPr lang="en-US" dirty="0" smtClean="0"/>
              <a:t>Scientists often don’t know which services are available and how to use them.</a:t>
            </a:r>
          </a:p>
          <a:p>
            <a:pPr marL="800100" lvl="1" indent="-647700">
              <a:lnSpc>
                <a:spcPct val="90000"/>
              </a:lnSpc>
              <a:spcBef>
                <a:spcPts val="2500"/>
              </a:spcBef>
              <a:buSzPct val="100000"/>
              <a:buChar char="—"/>
              <a:defRPr sz="3400">
                <a:latin typeface="OpenSans-Regular"/>
                <a:ea typeface="OpenSans-Regular"/>
                <a:cs typeface="OpenSans-Regular"/>
                <a:sym typeface="OpenSans-Regular"/>
              </a:defRPr>
            </a:pPr>
            <a:r>
              <a:rPr lang="en-US" dirty="0" smtClean="0"/>
              <a:t>An overarching system guiding scientists (and visitors) through the lifecycle of their research project (and our services) is inevitable.</a:t>
            </a:r>
          </a:p>
          <a:p>
            <a:pPr marL="800100" lvl="1" indent="-647700">
              <a:lnSpc>
                <a:spcPct val="90000"/>
              </a:lnSpc>
              <a:spcBef>
                <a:spcPts val="2500"/>
              </a:spcBef>
              <a:buSzPct val="100000"/>
              <a:buChar char="—"/>
              <a:defRPr sz="3400">
                <a:latin typeface="OpenSans-Regular"/>
                <a:ea typeface="OpenSans-Regular"/>
                <a:cs typeface="OpenSans-Regular"/>
                <a:sym typeface="OpenSans-Regular"/>
              </a:defRPr>
            </a:pPr>
            <a:r>
              <a:rPr lang="en-US" dirty="0" smtClean="0"/>
              <a:t>The concept of F.A.I.R. research becomes an important topic for scientists.</a:t>
            </a:r>
            <a:endParaRPr lang="en-US" dirty="0"/>
          </a:p>
        </p:txBody>
      </p:sp>
      <p:sp>
        <p:nvSpPr>
          <p:cNvPr id="341" name="Group"/>
          <p:cNvSpPr/>
          <p:nvPr/>
        </p:nvSpPr>
        <p:spPr>
          <a:xfrm>
            <a:off x="8817979" y="5637869"/>
            <a:ext cx="13347628" cy="834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0820" extrusionOk="0">
                <a:moveTo>
                  <a:pt x="719" y="17"/>
                </a:moveTo>
                <a:cubicBezTo>
                  <a:pt x="304" y="-340"/>
                  <a:pt x="-34" y="5067"/>
                  <a:pt x="3" y="11453"/>
                </a:cubicBezTo>
                <a:cubicBezTo>
                  <a:pt x="36" y="17091"/>
                  <a:pt x="357" y="21260"/>
                  <a:pt x="723" y="20783"/>
                </a:cubicBezTo>
                <a:lnTo>
                  <a:pt x="20851" y="20795"/>
                </a:lnTo>
                <a:cubicBezTo>
                  <a:pt x="21244" y="20995"/>
                  <a:pt x="21566" y="15991"/>
                  <a:pt x="21550" y="9916"/>
                </a:cubicBezTo>
                <a:cubicBezTo>
                  <a:pt x="21536" y="4411"/>
                  <a:pt x="21243" y="57"/>
                  <a:pt x="20887" y="35"/>
                </a:cubicBezTo>
                <a:lnTo>
                  <a:pt x="719" y="17"/>
                </a:lnTo>
                <a:close/>
              </a:path>
            </a:pathLst>
          </a:custGeom>
          <a:solidFill>
            <a:srgbClr val="003E89"/>
          </a:soli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/>
          <a:lstStyle>
            <a:lvl1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 smtClean="0"/>
              <a:t>Data Management Guidance System </a:t>
            </a:r>
            <a:endParaRPr lang="en-US" dirty="0"/>
          </a:p>
        </p:txBody>
      </p:sp>
      <p:pic>
        <p:nvPicPr>
          <p:cNvPr id="342" name="teasers_bigdata-768x447.jpg" descr="teasers_bigdata-768x44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05222" y="1953123"/>
            <a:ext cx="5294804" cy="308174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Line"/>
          <p:cNvSpPr/>
          <p:nvPr/>
        </p:nvSpPr>
        <p:spPr>
          <a:xfrm>
            <a:off x="9139733" y="6457047"/>
            <a:ext cx="12704120" cy="1"/>
          </a:xfrm>
          <a:prstGeom prst="line">
            <a:avLst/>
          </a:prstGeom>
          <a:ln w="25400">
            <a:solidFill>
              <a:srgbClr val="003E89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 lang="en-US" dirty="0"/>
          </a:p>
        </p:txBody>
      </p:sp>
      <p:sp>
        <p:nvSpPr>
          <p:cNvPr id="344" name="Rectangle"/>
          <p:cNvSpPr/>
          <p:nvPr/>
        </p:nvSpPr>
        <p:spPr>
          <a:xfrm>
            <a:off x="12550842" y="2912213"/>
            <a:ext cx="563301" cy="5786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91438" tIns="91438" rIns="91438" bIns="91438" anchor="ctr"/>
          <a:lstStyle/>
          <a:p>
            <a:endParaRPr lang="en-US" dirty="0"/>
          </a:p>
        </p:txBody>
      </p:sp>
      <p:grpSp>
        <p:nvGrpSpPr>
          <p:cNvPr id="350" name="Group"/>
          <p:cNvGrpSpPr/>
          <p:nvPr/>
        </p:nvGrpSpPr>
        <p:grpSpPr>
          <a:xfrm>
            <a:off x="8839707" y="6456597"/>
            <a:ext cx="14103691" cy="5938783"/>
            <a:chOff x="-1" y="0"/>
            <a:chExt cx="14103689" cy="5938782"/>
          </a:xfrm>
        </p:grpSpPr>
        <p:pic>
          <p:nvPicPr>
            <p:cNvPr id="345" name="full.pdf" descr="full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7105"/>
            <a:stretch>
              <a:fillRect/>
            </a:stretch>
          </p:blipFill>
          <p:spPr>
            <a:xfrm>
              <a:off x="127765" y="0"/>
              <a:ext cx="13975923" cy="59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" name="Shape"/>
            <p:cNvSpPr/>
            <p:nvPr/>
          </p:nvSpPr>
          <p:spPr>
            <a:xfrm>
              <a:off x="-1" y="3727872"/>
              <a:ext cx="6556237" cy="41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0820" extrusionOk="0">
                  <a:moveTo>
                    <a:pt x="719" y="17"/>
                  </a:moveTo>
                  <a:cubicBezTo>
                    <a:pt x="304" y="-340"/>
                    <a:pt x="-34" y="5067"/>
                    <a:pt x="3" y="11453"/>
                  </a:cubicBezTo>
                  <a:cubicBezTo>
                    <a:pt x="36" y="17091"/>
                    <a:pt x="357" y="21260"/>
                    <a:pt x="723" y="20783"/>
                  </a:cubicBezTo>
                  <a:lnTo>
                    <a:pt x="20851" y="20795"/>
                  </a:lnTo>
                  <a:cubicBezTo>
                    <a:pt x="21244" y="20995"/>
                    <a:pt x="21566" y="15991"/>
                    <a:pt x="21550" y="9916"/>
                  </a:cubicBezTo>
                  <a:cubicBezTo>
                    <a:pt x="21536" y="4411"/>
                    <a:pt x="21243" y="57"/>
                    <a:pt x="20887" y="35"/>
                  </a:cubicBezTo>
                  <a:lnTo>
                    <a:pt x="719" y="17"/>
                  </a:lnTo>
                  <a:close/>
                </a:path>
              </a:pathLst>
            </a:custGeom>
            <a:solidFill>
              <a:srgbClr val="003E89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47" name="Shape"/>
            <p:cNvSpPr/>
            <p:nvPr/>
          </p:nvSpPr>
          <p:spPr>
            <a:xfrm>
              <a:off x="5626099" y="3727872"/>
              <a:ext cx="6556237" cy="41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0820" extrusionOk="0">
                  <a:moveTo>
                    <a:pt x="719" y="17"/>
                  </a:moveTo>
                  <a:cubicBezTo>
                    <a:pt x="304" y="-340"/>
                    <a:pt x="-34" y="5067"/>
                    <a:pt x="3" y="11453"/>
                  </a:cubicBezTo>
                  <a:cubicBezTo>
                    <a:pt x="36" y="17091"/>
                    <a:pt x="357" y="21260"/>
                    <a:pt x="723" y="20783"/>
                  </a:cubicBezTo>
                  <a:lnTo>
                    <a:pt x="20851" y="20795"/>
                  </a:lnTo>
                  <a:cubicBezTo>
                    <a:pt x="21244" y="20995"/>
                    <a:pt x="21566" y="15991"/>
                    <a:pt x="21550" y="9916"/>
                  </a:cubicBezTo>
                  <a:cubicBezTo>
                    <a:pt x="21536" y="4411"/>
                    <a:pt x="21243" y="57"/>
                    <a:pt x="20887" y="35"/>
                  </a:cubicBezTo>
                  <a:lnTo>
                    <a:pt x="719" y="17"/>
                  </a:lnTo>
                  <a:close/>
                </a:path>
              </a:pathLst>
            </a:custGeom>
            <a:solidFill>
              <a:srgbClr val="003E89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48" name="Shape"/>
            <p:cNvSpPr/>
            <p:nvPr/>
          </p:nvSpPr>
          <p:spPr>
            <a:xfrm>
              <a:off x="6781799" y="3727872"/>
              <a:ext cx="6556237" cy="41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0820" extrusionOk="0">
                  <a:moveTo>
                    <a:pt x="719" y="17"/>
                  </a:moveTo>
                  <a:cubicBezTo>
                    <a:pt x="304" y="-340"/>
                    <a:pt x="-34" y="5067"/>
                    <a:pt x="3" y="11453"/>
                  </a:cubicBezTo>
                  <a:cubicBezTo>
                    <a:pt x="36" y="17091"/>
                    <a:pt x="357" y="21260"/>
                    <a:pt x="723" y="20783"/>
                  </a:cubicBezTo>
                  <a:lnTo>
                    <a:pt x="20851" y="20795"/>
                  </a:lnTo>
                  <a:cubicBezTo>
                    <a:pt x="21244" y="20995"/>
                    <a:pt x="21566" y="15991"/>
                    <a:pt x="21550" y="9916"/>
                  </a:cubicBezTo>
                  <a:cubicBezTo>
                    <a:pt x="21536" y="4411"/>
                    <a:pt x="21243" y="57"/>
                    <a:pt x="20887" y="35"/>
                  </a:cubicBezTo>
                  <a:lnTo>
                    <a:pt x="719" y="17"/>
                  </a:lnTo>
                  <a:close/>
                </a:path>
              </a:pathLst>
            </a:custGeom>
            <a:solidFill>
              <a:srgbClr val="003E89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49" name="Interface to our Infrastructure Resources"/>
            <p:cNvSpPr txBox="1"/>
            <p:nvPr/>
          </p:nvSpPr>
          <p:spPr>
            <a:xfrm>
              <a:off x="4731087" y="3701788"/>
              <a:ext cx="4126959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 smtClean="0"/>
                <a:t>Interface to our Infrastructure Resources </a:t>
              </a:r>
              <a:endParaRPr lang="en-US" dirty="0"/>
            </a:p>
          </p:txBody>
        </p:sp>
      </p:grpSp>
      <p:grpSp>
        <p:nvGrpSpPr>
          <p:cNvPr id="353" name="Group"/>
          <p:cNvGrpSpPr/>
          <p:nvPr/>
        </p:nvGrpSpPr>
        <p:grpSpPr>
          <a:xfrm>
            <a:off x="11064899" y="2281044"/>
            <a:ext cx="2536339" cy="1840954"/>
            <a:chOff x="0" y="0"/>
            <a:chExt cx="2536337" cy="1840952"/>
          </a:xfrm>
        </p:grpSpPr>
        <p:sp>
          <p:nvSpPr>
            <p:cNvPr id="351" name="DNA"/>
            <p:cNvSpPr/>
            <p:nvPr/>
          </p:nvSpPr>
          <p:spPr>
            <a:xfrm>
              <a:off x="0" y="528513"/>
              <a:ext cx="478733" cy="131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52" name="Atom"/>
            <p:cNvSpPr/>
            <p:nvPr/>
          </p:nvSpPr>
          <p:spPr>
            <a:xfrm>
              <a:off x="1515109" y="0"/>
              <a:ext cx="1021229" cy="1150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8" h="21600" extrusionOk="0">
                  <a:moveTo>
                    <a:pt x="10524" y="0"/>
                  </a:moveTo>
                  <a:cubicBezTo>
                    <a:pt x="9635" y="0"/>
                    <a:pt x="8359" y="577"/>
                    <a:pt x="7326" y="3327"/>
                  </a:cubicBezTo>
                  <a:cubicBezTo>
                    <a:pt x="7137" y="3832"/>
                    <a:pt x="6970" y="4380"/>
                    <a:pt x="6824" y="4961"/>
                  </a:cubicBezTo>
                  <a:cubicBezTo>
                    <a:pt x="6200" y="4785"/>
                    <a:pt x="5595" y="4643"/>
                    <a:pt x="5020" y="4540"/>
                  </a:cubicBezTo>
                  <a:cubicBezTo>
                    <a:pt x="1890" y="3980"/>
                    <a:pt x="703" y="4698"/>
                    <a:pt x="258" y="5400"/>
                  </a:cubicBezTo>
                  <a:cubicBezTo>
                    <a:pt x="-186" y="6101"/>
                    <a:pt x="-276" y="7396"/>
                    <a:pt x="1822" y="9586"/>
                  </a:cubicBezTo>
                  <a:cubicBezTo>
                    <a:pt x="2207" y="9988"/>
                    <a:pt x="2643" y="10394"/>
                    <a:pt x="3123" y="10799"/>
                  </a:cubicBezTo>
                  <a:cubicBezTo>
                    <a:pt x="2644" y="11204"/>
                    <a:pt x="2207" y="11610"/>
                    <a:pt x="1822" y="12013"/>
                  </a:cubicBezTo>
                  <a:cubicBezTo>
                    <a:pt x="-276" y="14202"/>
                    <a:pt x="-186" y="15499"/>
                    <a:pt x="258" y="16200"/>
                  </a:cubicBezTo>
                  <a:cubicBezTo>
                    <a:pt x="591" y="16726"/>
                    <a:pt x="1341" y="17260"/>
                    <a:pt x="3011" y="17260"/>
                  </a:cubicBezTo>
                  <a:cubicBezTo>
                    <a:pt x="3571" y="17260"/>
                    <a:pt x="4234" y="17200"/>
                    <a:pt x="5020" y="17060"/>
                  </a:cubicBezTo>
                  <a:cubicBezTo>
                    <a:pt x="5595" y="16957"/>
                    <a:pt x="6200" y="16815"/>
                    <a:pt x="6824" y="16639"/>
                  </a:cubicBezTo>
                  <a:cubicBezTo>
                    <a:pt x="6970" y="17220"/>
                    <a:pt x="7137" y="17766"/>
                    <a:pt x="7326" y="18271"/>
                  </a:cubicBezTo>
                  <a:cubicBezTo>
                    <a:pt x="8359" y="21022"/>
                    <a:pt x="9635" y="21600"/>
                    <a:pt x="10524" y="21600"/>
                  </a:cubicBezTo>
                  <a:cubicBezTo>
                    <a:pt x="11413" y="21600"/>
                    <a:pt x="12689" y="21022"/>
                    <a:pt x="13722" y="18271"/>
                  </a:cubicBezTo>
                  <a:cubicBezTo>
                    <a:pt x="13911" y="17766"/>
                    <a:pt x="14080" y="17220"/>
                    <a:pt x="14226" y="16639"/>
                  </a:cubicBezTo>
                  <a:cubicBezTo>
                    <a:pt x="14850" y="16815"/>
                    <a:pt x="15453" y="16957"/>
                    <a:pt x="16028" y="17060"/>
                  </a:cubicBezTo>
                  <a:cubicBezTo>
                    <a:pt x="16814" y="17200"/>
                    <a:pt x="17479" y="17260"/>
                    <a:pt x="18038" y="17260"/>
                  </a:cubicBezTo>
                  <a:cubicBezTo>
                    <a:pt x="19709" y="17260"/>
                    <a:pt x="20457" y="16726"/>
                    <a:pt x="20790" y="16200"/>
                  </a:cubicBezTo>
                  <a:cubicBezTo>
                    <a:pt x="21234" y="15499"/>
                    <a:pt x="21324" y="14202"/>
                    <a:pt x="19226" y="12013"/>
                  </a:cubicBezTo>
                  <a:cubicBezTo>
                    <a:pt x="18841" y="11610"/>
                    <a:pt x="18405" y="11204"/>
                    <a:pt x="17925" y="10799"/>
                  </a:cubicBezTo>
                  <a:cubicBezTo>
                    <a:pt x="18404" y="10394"/>
                    <a:pt x="18841" y="9988"/>
                    <a:pt x="19226" y="9586"/>
                  </a:cubicBezTo>
                  <a:cubicBezTo>
                    <a:pt x="21324" y="7396"/>
                    <a:pt x="21234" y="6101"/>
                    <a:pt x="20790" y="5400"/>
                  </a:cubicBezTo>
                  <a:cubicBezTo>
                    <a:pt x="20345" y="4698"/>
                    <a:pt x="19158" y="3980"/>
                    <a:pt x="16028" y="4540"/>
                  </a:cubicBezTo>
                  <a:cubicBezTo>
                    <a:pt x="15453" y="4643"/>
                    <a:pt x="14850" y="4785"/>
                    <a:pt x="14226" y="4961"/>
                  </a:cubicBezTo>
                  <a:cubicBezTo>
                    <a:pt x="14080" y="4380"/>
                    <a:pt x="13911" y="3832"/>
                    <a:pt x="13722" y="3327"/>
                  </a:cubicBezTo>
                  <a:cubicBezTo>
                    <a:pt x="12689" y="577"/>
                    <a:pt x="11413" y="0"/>
                    <a:pt x="10524" y="0"/>
                  </a:cubicBezTo>
                  <a:close/>
                  <a:moveTo>
                    <a:pt x="10524" y="856"/>
                  </a:moveTo>
                  <a:cubicBezTo>
                    <a:pt x="11556" y="856"/>
                    <a:pt x="12661" y="2513"/>
                    <a:pt x="13329" y="5231"/>
                  </a:cubicBezTo>
                  <a:cubicBezTo>
                    <a:pt x="12420" y="5525"/>
                    <a:pt x="11478" y="5885"/>
                    <a:pt x="10524" y="6304"/>
                  </a:cubicBezTo>
                  <a:cubicBezTo>
                    <a:pt x="9571" y="5885"/>
                    <a:pt x="8628" y="5525"/>
                    <a:pt x="7719" y="5231"/>
                  </a:cubicBezTo>
                  <a:cubicBezTo>
                    <a:pt x="8386" y="2513"/>
                    <a:pt x="9492" y="856"/>
                    <a:pt x="10524" y="856"/>
                  </a:cubicBezTo>
                  <a:close/>
                  <a:moveTo>
                    <a:pt x="3015" y="5197"/>
                  </a:moveTo>
                  <a:cubicBezTo>
                    <a:pt x="3968" y="5197"/>
                    <a:pt x="5206" y="5394"/>
                    <a:pt x="6633" y="5801"/>
                  </a:cubicBezTo>
                  <a:cubicBezTo>
                    <a:pt x="6458" y="6665"/>
                    <a:pt x="6330" y="7591"/>
                    <a:pt x="6252" y="8553"/>
                  </a:cubicBezTo>
                  <a:cubicBezTo>
                    <a:pt x="5377" y="9095"/>
                    <a:pt x="4562" y="9658"/>
                    <a:pt x="3828" y="10229"/>
                  </a:cubicBezTo>
                  <a:cubicBezTo>
                    <a:pt x="3348" y="9826"/>
                    <a:pt x="2912" y="9422"/>
                    <a:pt x="2530" y="9023"/>
                  </a:cubicBezTo>
                  <a:cubicBezTo>
                    <a:pt x="1217" y="7653"/>
                    <a:pt x="672" y="6459"/>
                    <a:pt x="1072" y="5828"/>
                  </a:cubicBezTo>
                  <a:cubicBezTo>
                    <a:pt x="1335" y="5413"/>
                    <a:pt x="2020" y="5197"/>
                    <a:pt x="3015" y="5197"/>
                  </a:cubicBezTo>
                  <a:close/>
                  <a:moveTo>
                    <a:pt x="18035" y="5197"/>
                  </a:moveTo>
                  <a:cubicBezTo>
                    <a:pt x="19030" y="5197"/>
                    <a:pt x="19713" y="5413"/>
                    <a:pt x="19976" y="5828"/>
                  </a:cubicBezTo>
                  <a:cubicBezTo>
                    <a:pt x="20376" y="6459"/>
                    <a:pt x="19831" y="7653"/>
                    <a:pt x="18518" y="9023"/>
                  </a:cubicBezTo>
                  <a:cubicBezTo>
                    <a:pt x="18136" y="9422"/>
                    <a:pt x="17702" y="9826"/>
                    <a:pt x="17221" y="10229"/>
                  </a:cubicBezTo>
                  <a:cubicBezTo>
                    <a:pt x="16488" y="9658"/>
                    <a:pt x="15673" y="9095"/>
                    <a:pt x="14798" y="8553"/>
                  </a:cubicBezTo>
                  <a:cubicBezTo>
                    <a:pt x="14720" y="7591"/>
                    <a:pt x="14590" y="6665"/>
                    <a:pt x="14415" y="5801"/>
                  </a:cubicBezTo>
                  <a:cubicBezTo>
                    <a:pt x="15842" y="5394"/>
                    <a:pt x="17082" y="5197"/>
                    <a:pt x="18035" y="5197"/>
                  </a:cubicBezTo>
                  <a:close/>
                  <a:moveTo>
                    <a:pt x="7532" y="6078"/>
                  </a:moveTo>
                  <a:cubicBezTo>
                    <a:pt x="8148" y="6281"/>
                    <a:pt x="8794" y="6520"/>
                    <a:pt x="9461" y="6795"/>
                  </a:cubicBezTo>
                  <a:cubicBezTo>
                    <a:pt x="9088" y="6975"/>
                    <a:pt x="8715" y="7162"/>
                    <a:pt x="8343" y="7358"/>
                  </a:cubicBezTo>
                  <a:cubicBezTo>
                    <a:pt x="7971" y="7553"/>
                    <a:pt x="7605" y="7754"/>
                    <a:pt x="7248" y="7958"/>
                  </a:cubicBezTo>
                  <a:cubicBezTo>
                    <a:pt x="7320" y="7295"/>
                    <a:pt x="7416" y="6666"/>
                    <a:pt x="7532" y="6078"/>
                  </a:cubicBezTo>
                  <a:close/>
                  <a:moveTo>
                    <a:pt x="13516" y="6078"/>
                  </a:moveTo>
                  <a:cubicBezTo>
                    <a:pt x="13632" y="6666"/>
                    <a:pt x="13728" y="7295"/>
                    <a:pt x="13800" y="7958"/>
                  </a:cubicBezTo>
                  <a:cubicBezTo>
                    <a:pt x="13443" y="7754"/>
                    <a:pt x="13078" y="7553"/>
                    <a:pt x="12706" y="7358"/>
                  </a:cubicBezTo>
                  <a:cubicBezTo>
                    <a:pt x="12335" y="7162"/>
                    <a:pt x="11962" y="6975"/>
                    <a:pt x="11589" y="6795"/>
                  </a:cubicBezTo>
                  <a:cubicBezTo>
                    <a:pt x="12256" y="6520"/>
                    <a:pt x="12900" y="6281"/>
                    <a:pt x="13516" y="6078"/>
                  </a:cubicBezTo>
                  <a:close/>
                  <a:moveTo>
                    <a:pt x="10524" y="7258"/>
                  </a:moveTo>
                  <a:cubicBezTo>
                    <a:pt x="11084" y="7514"/>
                    <a:pt x="11656" y="7793"/>
                    <a:pt x="12236" y="8099"/>
                  </a:cubicBezTo>
                  <a:cubicBezTo>
                    <a:pt x="12807" y="8399"/>
                    <a:pt x="13361" y="8709"/>
                    <a:pt x="13892" y="9029"/>
                  </a:cubicBezTo>
                  <a:cubicBezTo>
                    <a:pt x="13929" y="9598"/>
                    <a:pt x="13948" y="10189"/>
                    <a:pt x="13948" y="10799"/>
                  </a:cubicBezTo>
                  <a:cubicBezTo>
                    <a:pt x="13948" y="11410"/>
                    <a:pt x="13927" y="12000"/>
                    <a:pt x="13890" y="12570"/>
                  </a:cubicBezTo>
                  <a:cubicBezTo>
                    <a:pt x="13359" y="12889"/>
                    <a:pt x="12806" y="13201"/>
                    <a:pt x="12236" y="13501"/>
                  </a:cubicBezTo>
                  <a:cubicBezTo>
                    <a:pt x="11655" y="13807"/>
                    <a:pt x="11084" y="14087"/>
                    <a:pt x="10524" y="14342"/>
                  </a:cubicBezTo>
                  <a:cubicBezTo>
                    <a:pt x="9964" y="14087"/>
                    <a:pt x="9393" y="13807"/>
                    <a:pt x="8812" y="13501"/>
                  </a:cubicBezTo>
                  <a:cubicBezTo>
                    <a:pt x="8241" y="13201"/>
                    <a:pt x="7689" y="12891"/>
                    <a:pt x="7158" y="12571"/>
                  </a:cubicBezTo>
                  <a:cubicBezTo>
                    <a:pt x="7121" y="12002"/>
                    <a:pt x="7100" y="11410"/>
                    <a:pt x="7100" y="10799"/>
                  </a:cubicBezTo>
                  <a:cubicBezTo>
                    <a:pt x="7100" y="10189"/>
                    <a:pt x="7121" y="9598"/>
                    <a:pt x="7158" y="9029"/>
                  </a:cubicBezTo>
                  <a:cubicBezTo>
                    <a:pt x="7689" y="8709"/>
                    <a:pt x="8241" y="8399"/>
                    <a:pt x="8812" y="8099"/>
                  </a:cubicBezTo>
                  <a:cubicBezTo>
                    <a:pt x="9393" y="7793"/>
                    <a:pt x="9964" y="7514"/>
                    <a:pt x="10524" y="7258"/>
                  </a:cubicBezTo>
                  <a:close/>
                  <a:moveTo>
                    <a:pt x="10524" y="9608"/>
                  </a:moveTo>
                  <a:cubicBezTo>
                    <a:pt x="10189" y="9608"/>
                    <a:pt x="9855" y="9724"/>
                    <a:pt x="9600" y="9957"/>
                  </a:cubicBezTo>
                  <a:cubicBezTo>
                    <a:pt x="9089" y="10422"/>
                    <a:pt x="9089" y="11178"/>
                    <a:pt x="9600" y="11643"/>
                  </a:cubicBezTo>
                  <a:cubicBezTo>
                    <a:pt x="10110" y="12108"/>
                    <a:pt x="10938" y="12108"/>
                    <a:pt x="11448" y="11643"/>
                  </a:cubicBezTo>
                  <a:cubicBezTo>
                    <a:pt x="11959" y="11178"/>
                    <a:pt x="11959" y="10422"/>
                    <a:pt x="11448" y="9957"/>
                  </a:cubicBezTo>
                  <a:cubicBezTo>
                    <a:pt x="11193" y="9724"/>
                    <a:pt x="10859" y="9608"/>
                    <a:pt x="10524" y="9608"/>
                  </a:cubicBezTo>
                  <a:close/>
                  <a:moveTo>
                    <a:pt x="6185" y="9638"/>
                  </a:moveTo>
                  <a:cubicBezTo>
                    <a:pt x="6169" y="10021"/>
                    <a:pt x="6161" y="10408"/>
                    <a:pt x="6161" y="10799"/>
                  </a:cubicBezTo>
                  <a:cubicBezTo>
                    <a:pt x="6161" y="11190"/>
                    <a:pt x="6169" y="11579"/>
                    <a:pt x="6185" y="11962"/>
                  </a:cubicBezTo>
                  <a:cubicBezTo>
                    <a:pt x="5601" y="11581"/>
                    <a:pt x="5050" y="11191"/>
                    <a:pt x="4540" y="10799"/>
                  </a:cubicBezTo>
                  <a:cubicBezTo>
                    <a:pt x="5050" y="10407"/>
                    <a:pt x="5601" y="10019"/>
                    <a:pt x="6185" y="9638"/>
                  </a:cubicBezTo>
                  <a:close/>
                  <a:moveTo>
                    <a:pt x="14863" y="9638"/>
                  </a:moveTo>
                  <a:cubicBezTo>
                    <a:pt x="15447" y="10019"/>
                    <a:pt x="15998" y="10407"/>
                    <a:pt x="16508" y="10799"/>
                  </a:cubicBezTo>
                  <a:cubicBezTo>
                    <a:pt x="15998" y="11191"/>
                    <a:pt x="15447" y="11581"/>
                    <a:pt x="14863" y="11962"/>
                  </a:cubicBezTo>
                  <a:cubicBezTo>
                    <a:pt x="14879" y="11579"/>
                    <a:pt x="14887" y="11190"/>
                    <a:pt x="14887" y="10799"/>
                  </a:cubicBezTo>
                  <a:cubicBezTo>
                    <a:pt x="14887" y="10408"/>
                    <a:pt x="14879" y="10021"/>
                    <a:pt x="14863" y="9638"/>
                  </a:cubicBezTo>
                  <a:close/>
                  <a:moveTo>
                    <a:pt x="3828" y="11371"/>
                  </a:moveTo>
                  <a:cubicBezTo>
                    <a:pt x="4562" y="11942"/>
                    <a:pt x="5377" y="12505"/>
                    <a:pt x="6252" y="13047"/>
                  </a:cubicBezTo>
                  <a:cubicBezTo>
                    <a:pt x="6330" y="14009"/>
                    <a:pt x="6458" y="14933"/>
                    <a:pt x="6633" y="15797"/>
                  </a:cubicBezTo>
                  <a:cubicBezTo>
                    <a:pt x="5206" y="16204"/>
                    <a:pt x="3968" y="16403"/>
                    <a:pt x="3015" y="16403"/>
                  </a:cubicBezTo>
                  <a:cubicBezTo>
                    <a:pt x="2020" y="16403"/>
                    <a:pt x="1335" y="16187"/>
                    <a:pt x="1072" y="15772"/>
                  </a:cubicBezTo>
                  <a:cubicBezTo>
                    <a:pt x="672" y="15141"/>
                    <a:pt x="1217" y="13947"/>
                    <a:pt x="2530" y="12577"/>
                  </a:cubicBezTo>
                  <a:cubicBezTo>
                    <a:pt x="2912" y="12178"/>
                    <a:pt x="3348" y="11774"/>
                    <a:pt x="3828" y="11371"/>
                  </a:cubicBezTo>
                  <a:close/>
                  <a:moveTo>
                    <a:pt x="17220" y="11371"/>
                  </a:moveTo>
                  <a:cubicBezTo>
                    <a:pt x="17700" y="11774"/>
                    <a:pt x="18136" y="12178"/>
                    <a:pt x="18518" y="12577"/>
                  </a:cubicBezTo>
                  <a:cubicBezTo>
                    <a:pt x="19831" y="13947"/>
                    <a:pt x="20376" y="15141"/>
                    <a:pt x="19976" y="15772"/>
                  </a:cubicBezTo>
                  <a:cubicBezTo>
                    <a:pt x="19713" y="16187"/>
                    <a:pt x="19030" y="16403"/>
                    <a:pt x="18035" y="16403"/>
                  </a:cubicBezTo>
                  <a:cubicBezTo>
                    <a:pt x="17082" y="16403"/>
                    <a:pt x="15842" y="16204"/>
                    <a:pt x="14415" y="15797"/>
                  </a:cubicBezTo>
                  <a:cubicBezTo>
                    <a:pt x="14590" y="14933"/>
                    <a:pt x="14718" y="14009"/>
                    <a:pt x="14796" y="13047"/>
                  </a:cubicBezTo>
                  <a:cubicBezTo>
                    <a:pt x="15671" y="12505"/>
                    <a:pt x="16486" y="11942"/>
                    <a:pt x="17220" y="11371"/>
                  </a:cubicBezTo>
                  <a:close/>
                  <a:moveTo>
                    <a:pt x="7248" y="13642"/>
                  </a:moveTo>
                  <a:cubicBezTo>
                    <a:pt x="7605" y="13846"/>
                    <a:pt x="7971" y="14047"/>
                    <a:pt x="8343" y="14242"/>
                  </a:cubicBezTo>
                  <a:cubicBezTo>
                    <a:pt x="8715" y="14438"/>
                    <a:pt x="9088" y="14625"/>
                    <a:pt x="9461" y="14805"/>
                  </a:cubicBezTo>
                  <a:cubicBezTo>
                    <a:pt x="8794" y="15080"/>
                    <a:pt x="8148" y="15319"/>
                    <a:pt x="7532" y="15522"/>
                  </a:cubicBezTo>
                  <a:cubicBezTo>
                    <a:pt x="7416" y="14934"/>
                    <a:pt x="7320" y="14305"/>
                    <a:pt x="7248" y="13642"/>
                  </a:cubicBezTo>
                  <a:close/>
                  <a:moveTo>
                    <a:pt x="13800" y="13642"/>
                  </a:moveTo>
                  <a:cubicBezTo>
                    <a:pt x="13728" y="14305"/>
                    <a:pt x="13632" y="14934"/>
                    <a:pt x="13516" y="15522"/>
                  </a:cubicBezTo>
                  <a:cubicBezTo>
                    <a:pt x="12900" y="15319"/>
                    <a:pt x="12256" y="15080"/>
                    <a:pt x="11589" y="14805"/>
                  </a:cubicBezTo>
                  <a:cubicBezTo>
                    <a:pt x="11962" y="14625"/>
                    <a:pt x="12335" y="14438"/>
                    <a:pt x="12706" y="14242"/>
                  </a:cubicBezTo>
                  <a:cubicBezTo>
                    <a:pt x="13078" y="14047"/>
                    <a:pt x="13443" y="13846"/>
                    <a:pt x="13800" y="13642"/>
                  </a:cubicBezTo>
                  <a:close/>
                  <a:moveTo>
                    <a:pt x="10524" y="15294"/>
                  </a:moveTo>
                  <a:cubicBezTo>
                    <a:pt x="11478" y="15713"/>
                    <a:pt x="12420" y="16075"/>
                    <a:pt x="13329" y="16369"/>
                  </a:cubicBezTo>
                  <a:cubicBezTo>
                    <a:pt x="12661" y="19087"/>
                    <a:pt x="11556" y="20744"/>
                    <a:pt x="10524" y="20744"/>
                  </a:cubicBezTo>
                  <a:cubicBezTo>
                    <a:pt x="9492" y="20744"/>
                    <a:pt x="8386" y="19087"/>
                    <a:pt x="7719" y="16369"/>
                  </a:cubicBezTo>
                  <a:cubicBezTo>
                    <a:pt x="8628" y="16075"/>
                    <a:pt x="9571" y="15713"/>
                    <a:pt x="10524" y="15294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60" name="Group"/>
          <p:cNvGrpSpPr/>
          <p:nvPr/>
        </p:nvGrpSpPr>
        <p:grpSpPr>
          <a:xfrm>
            <a:off x="19365487" y="2267218"/>
            <a:ext cx="3807865" cy="1270479"/>
            <a:chOff x="0" y="0"/>
            <a:chExt cx="3807863" cy="1270477"/>
          </a:xfrm>
        </p:grpSpPr>
        <p:pic>
          <p:nvPicPr>
            <p:cNvPr id="354" name="Unknown.png" descr="Unknow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807864" cy="119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9" name="Group"/>
            <p:cNvGrpSpPr/>
            <p:nvPr/>
          </p:nvGrpSpPr>
          <p:grpSpPr>
            <a:xfrm>
              <a:off x="1800121" y="520111"/>
              <a:ext cx="653928" cy="750367"/>
              <a:chOff x="0" y="0"/>
              <a:chExt cx="653927" cy="750366"/>
            </a:xfrm>
          </p:grpSpPr>
          <p:sp>
            <p:nvSpPr>
              <p:cNvPr id="355" name="Rectangle"/>
              <p:cNvSpPr/>
              <p:nvPr/>
            </p:nvSpPr>
            <p:spPr>
              <a:xfrm>
                <a:off x="0" y="0"/>
                <a:ext cx="653928" cy="75036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56" name="Gear"/>
              <p:cNvSpPr/>
              <p:nvPr/>
            </p:nvSpPr>
            <p:spPr>
              <a:xfrm>
                <a:off x="78900" y="290153"/>
                <a:ext cx="241249" cy="24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555" extrusionOk="0">
                    <a:moveTo>
                      <a:pt x="12837" y="2"/>
                    </a:moveTo>
                    <a:cubicBezTo>
                      <a:pt x="12731" y="-11"/>
                      <a:pt x="12661" y="38"/>
                      <a:pt x="12588" y="172"/>
                    </a:cubicBezTo>
                    <a:cubicBezTo>
                      <a:pt x="12292" y="721"/>
                      <a:pt x="11969" y="1258"/>
                      <a:pt x="11661" y="1801"/>
                    </a:cubicBezTo>
                    <a:cubicBezTo>
                      <a:pt x="11547" y="2001"/>
                      <a:pt x="11418" y="2099"/>
                      <a:pt x="11153" y="2073"/>
                    </a:cubicBezTo>
                    <a:cubicBezTo>
                      <a:pt x="10691" y="2028"/>
                      <a:pt x="10220" y="2032"/>
                      <a:pt x="9759" y="2112"/>
                    </a:cubicBezTo>
                    <a:cubicBezTo>
                      <a:pt x="9550" y="2148"/>
                      <a:pt x="9432" y="2095"/>
                      <a:pt x="9318" y="1917"/>
                    </a:cubicBezTo>
                    <a:cubicBezTo>
                      <a:pt x="8969" y="1370"/>
                      <a:pt x="8594" y="841"/>
                      <a:pt x="8243" y="295"/>
                    </a:cubicBezTo>
                    <a:cubicBezTo>
                      <a:pt x="8145" y="142"/>
                      <a:pt x="8068" y="122"/>
                      <a:pt x="7905" y="198"/>
                    </a:cubicBezTo>
                    <a:cubicBezTo>
                      <a:pt x="6845" y="688"/>
                      <a:pt x="5781" y="1174"/>
                      <a:pt x="4712" y="1644"/>
                    </a:cubicBezTo>
                    <a:cubicBezTo>
                      <a:pt x="4517" y="1730"/>
                      <a:pt x="4517" y="1820"/>
                      <a:pt x="4567" y="1996"/>
                    </a:cubicBezTo>
                    <a:cubicBezTo>
                      <a:pt x="4742" y="2608"/>
                      <a:pt x="4890" y="3227"/>
                      <a:pt x="5065" y="3839"/>
                    </a:cubicBezTo>
                    <a:cubicBezTo>
                      <a:pt x="5122" y="4038"/>
                      <a:pt x="5098" y="4170"/>
                      <a:pt x="4932" y="4306"/>
                    </a:cubicBezTo>
                    <a:cubicBezTo>
                      <a:pt x="4561" y="4610"/>
                      <a:pt x="4227" y="4959"/>
                      <a:pt x="3950" y="5348"/>
                    </a:cubicBezTo>
                    <a:cubicBezTo>
                      <a:pt x="3802" y="5555"/>
                      <a:pt x="3648" y="5573"/>
                      <a:pt x="3439" y="5530"/>
                    </a:cubicBezTo>
                    <a:cubicBezTo>
                      <a:pt x="2827" y="5405"/>
                      <a:pt x="2213" y="5295"/>
                      <a:pt x="1605" y="5156"/>
                    </a:cubicBezTo>
                    <a:cubicBezTo>
                      <a:pt x="1409" y="5111"/>
                      <a:pt x="1325" y="5153"/>
                      <a:pt x="1257" y="5338"/>
                    </a:cubicBezTo>
                    <a:cubicBezTo>
                      <a:pt x="856" y="6423"/>
                      <a:pt x="449" y="7506"/>
                      <a:pt x="35" y="8586"/>
                    </a:cubicBezTo>
                    <a:cubicBezTo>
                      <a:pt x="-34" y="8767"/>
                      <a:pt x="-6" y="8857"/>
                      <a:pt x="173" y="8954"/>
                    </a:cubicBezTo>
                    <a:cubicBezTo>
                      <a:pt x="722" y="9251"/>
                      <a:pt x="1256" y="9574"/>
                      <a:pt x="1798" y="9882"/>
                    </a:cubicBezTo>
                    <a:cubicBezTo>
                      <a:pt x="2001" y="9997"/>
                      <a:pt x="2093" y="10127"/>
                      <a:pt x="2064" y="10392"/>
                    </a:cubicBezTo>
                    <a:cubicBezTo>
                      <a:pt x="2014" y="10855"/>
                      <a:pt x="2039" y="11326"/>
                      <a:pt x="2116" y="11788"/>
                    </a:cubicBezTo>
                    <a:cubicBezTo>
                      <a:pt x="2151" y="11998"/>
                      <a:pt x="2089" y="12115"/>
                      <a:pt x="1913" y="12228"/>
                    </a:cubicBezTo>
                    <a:cubicBezTo>
                      <a:pt x="1367" y="12578"/>
                      <a:pt x="837" y="12953"/>
                      <a:pt x="291" y="13303"/>
                    </a:cubicBezTo>
                    <a:cubicBezTo>
                      <a:pt x="136" y="13403"/>
                      <a:pt x="124" y="13482"/>
                      <a:pt x="199" y="13643"/>
                    </a:cubicBezTo>
                    <a:cubicBezTo>
                      <a:pt x="688" y="14705"/>
                      <a:pt x="1172" y="15768"/>
                      <a:pt x="1642" y="16837"/>
                    </a:cubicBezTo>
                    <a:cubicBezTo>
                      <a:pt x="1728" y="17034"/>
                      <a:pt x="1818" y="17032"/>
                      <a:pt x="1994" y="16982"/>
                    </a:cubicBezTo>
                    <a:cubicBezTo>
                      <a:pt x="2605" y="16807"/>
                      <a:pt x="3223" y="16651"/>
                      <a:pt x="3839" y="16489"/>
                    </a:cubicBezTo>
                    <a:cubicBezTo>
                      <a:pt x="3930" y="16465"/>
                      <a:pt x="4023" y="16451"/>
                      <a:pt x="4118" y="16432"/>
                    </a:cubicBezTo>
                    <a:cubicBezTo>
                      <a:pt x="4164" y="16485"/>
                      <a:pt x="4202" y="16532"/>
                      <a:pt x="4241" y="16576"/>
                    </a:cubicBezTo>
                    <a:cubicBezTo>
                      <a:pt x="4568" y="16944"/>
                      <a:pt x="4922" y="17287"/>
                      <a:pt x="5319" y="17573"/>
                    </a:cubicBezTo>
                    <a:cubicBezTo>
                      <a:pt x="5534" y="17728"/>
                      <a:pt x="5572" y="17885"/>
                      <a:pt x="5524" y="18114"/>
                    </a:cubicBezTo>
                    <a:cubicBezTo>
                      <a:pt x="5398" y="18725"/>
                      <a:pt x="5287" y="19339"/>
                      <a:pt x="5149" y="19947"/>
                    </a:cubicBezTo>
                    <a:cubicBezTo>
                      <a:pt x="5105" y="20142"/>
                      <a:pt x="5145" y="20229"/>
                      <a:pt x="5331" y="20297"/>
                    </a:cubicBezTo>
                    <a:cubicBezTo>
                      <a:pt x="6415" y="20698"/>
                      <a:pt x="7497" y="21106"/>
                      <a:pt x="8576" y="21520"/>
                    </a:cubicBezTo>
                    <a:cubicBezTo>
                      <a:pt x="8757" y="21589"/>
                      <a:pt x="8847" y="21563"/>
                      <a:pt x="8944" y="21383"/>
                    </a:cubicBezTo>
                    <a:cubicBezTo>
                      <a:pt x="9241" y="20834"/>
                      <a:pt x="9562" y="20299"/>
                      <a:pt x="9871" y="19757"/>
                    </a:cubicBezTo>
                    <a:cubicBezTo>
                      <a:pt x="9985" y="19558"/>
                      <a:pt x="10110" y="19452"/>
                      <a:pt x="10378" y="19481"/>
                    </a:cubicBezTo>
                    <a:cubicBezTo>
                      <a:pt x="10828" y="19528"/>
                      <a:pt x="11291" y="19534"/>
                      <a:pt x="11737" y="19445"/>
                    </a:cubicBezTo>
                    <a:cubicBezTo>
                      <a:pt x="12009" y="19391"/>
                      <a:pt x="12126" y="19505"/>
                      <a:pt x="12252" y="19698"/>
                    </a:cubicBezTo>
                    <a:cubicBezTo>
                      <a:pt x="12593" y="20221"/>
                      <a:pt x="12952" y="20733"/>
                      <a:pt x="13290" y="21259"/>
                    </a:cubicBezTo>
                    <a:cubicBezTo>
                      <a:pt x="13387" y="21411"/>
                      <a:pt x="13463" y="21432"/>
                      <a:pt x="13628" y="21356"/>
                    </a:cubicBezTo>
                    <a:cubicBezTo>
                      <a:pt x="14687" y="20866"/>
                      <a:pt x="15750" y="20382"/>
                      <a:pt x="16819" y="19912"/>
                    </a:cubicBezTo>
                    <a:cubicBezTo>
                      <a:pt x="17012" y="19827"/>
                      <a:pt x="17018" y="19738"/>
                      <a:pt x="16967" y="19560"/>
                    </a:cubicBezTo>
                    <a:cubicBezTo>
                      <a:pt x="16791" y="18948"/>
                      <a:pt x="16644" y="18329"/>
                      <a:pt x="16469" y="17716"/>
                    </a:cubicBezTo>
                    <a:cubicBezTo>
                      <a:pt x="16412" y="17519"/>
                      <a:pt x="16433" y="17386"/>
                      <a:pt x="16600" y="17250"/>
                    </a:cubicBezTo>
                    <a:cubicBezTo>
                      <a:pt x="16971" y="16946"/>
                      <a:pt x="17305" y="16598"/>
                      <a:pt x="17584" y="16209"/>
                    </a:cubicBezTo>
                    <a:cubicBezTo>
                      <a:pt x="17730" y="16006"/>
                      <a:pt x="17880" y="15980"/>
                      <a:pt x="18092" y="16024"/>
                    </a:cubicBezTo>
                    <a:cubicBezTo>
                      <a:pt x="18703" y="16151"/>
                      <a:pt x="19318" y="16260"/>
                      <a:pt x="19926" y="16398"/>
                    </a:cubicBezTo>
                    <a:cubicBezTo>
                      <a:pt x="20121" y="16442"/>
                      <a:pt x="20207" y="16404"/>
                      <a:pt x="20276" y="16218"/>
                    </a:cubicBezTo>
                    <a:cubicBezTo>
                      <a:pt x="20676" y="15133"/>
                      <a:pt x="21084" y="14050"/>
                      <a:pt x="21497" y="12970"/>
                    </a:cubicBezTo>
                    <a:cubicBezTo>
                      <a:pt x="21566" y="12790"/>
                      <a:pt x="21541" y="12697"/>
                      <a:pt x="21361" y="12600"/>
                    </a:cubicBezTo>
                    <a:cubicBezTo>
                      <a:pt x="20812" y="12303"/>
                      <a:pt x="20278" y="11982"/>
                      <a:pt x="19736" y="11674"/>
                    </a:cubicBezTo>
                    <a:cubicBezTo>
                      <a:pt x="19535" y="11559"/>
                      <a:pt x="19439" y="11431"/>
                      <a:pt x="19468" y="11163"/>
                    </a:cubicBezTo>
                    <a:cubicBezTo>
                      <a:pt x="19519" y="10701"/>
                      <a:pt x="19493" y="10230"/>
                      <a:pt x="19416" y="9768"/>
                    </a:cubicBezTo>
                    <a:cubicBezTo>
                      <a:pt x="19381" y="9559"/>
                      <a:pt x="19443" y="9442"/>
                      <a:pt x="19620" y="9328"/>
                    </a:cubicBezTo>
                    <a:cubicBezTo>
                      <a:pt x="20166" y="8978"/>
                      <a:pt x="20694" y="8603"/>
                      <a:pt x="21240" y="8252"/>
                    </a:cubicBezTo>
                    <a:cubicBezTo>
                      <a:pt x="21393" y="8154"/>
                      <a:pt x="21411" y="8075"/>
                      <a:pt x="21336" y="7912"/>
                    </a:cubicBezTo>
                    <a:cubicBezTo>
                      <a:pt x="20846" y="6851"/>
                      <a:pt x="20362" y="5788"/>
                      <a:pt x="19892" y="4718"/>
                    </a:cubicBezTo>
                    <a:cubicBezTo>
                      <a:pt x="19806" y="4523"/>
                      <a:pt x="19717" y="4523"/>
                      <a:pt x="19541" y="4574"/>
                    </a:cubicBezTo>
                    <a:cubicBezTo>
                      <a:pt x="18917" y="4751"/>
                      <a:pt x="18286" y="4905"/>
                      <a:pt x="17662" y="5080"/>
                    </a:cubicBezTo>
                    <a:cubicBezTo>
                      <a:pt x="17490" y="5129"/>
                      <a:pt x="17378" y="5103"/>
                      <a:pt x="17261" y="4959"/>
                    </a:cubicBezTo>
                    <a:cubicBezTo>
                      <a:pt x="16959" y="4585"/>
                      <a:pt x="16599" y="4263"/>
                      <a:pt x="16213" y="3983"/>
                    </a:cubicBezTo>
                    <a:cubicBezTo>
                      <a:pt x="16001" y="3828"/>
                      <a:pt x="15960" y="3672"/>
                      <a:pt x="16008" y="3442"/>
                    </a:cubicBezTo>
                    <a:cubicBezTo>
                      <a:pt x="16135" y="2831"/>
                      <a:pt x="16245" y="2217"/>
                      <a:pt x="16383" y="1609"/>
                    </a:cubicBezTo>
                    <a:cubicBezTo>
                      <a:pt x="16428" y="1413"/>
                      <a:pt x="16387" y="1327"/>
                      <a:pt x="16201" y="1258"/>
                    </a:cubicBezTo>
                    <a:cubicBezTo>
                      <a:pt x="15118" y="858"/>
                      <a:pt x="14036" y="450"/>
                      <a:pt x="12956" y="36"/>
                    </a:cubicBezTo>
                    <a:cubicBezTo>
                      <a:pt x="12911" y="19"/>
                      <a:pt x="12873" y="7"/>
                      <a:pt x="12837" y="2"/>
                    </a:cubicBezTo>
                    <a:close/>
                    <a:moveTo>
                      <a:pt x="10766" y="5818"/>
                    </a:moveTo>
                    <a:cubicBezTo>
                      <a:pt x="13503" y="5818"/>
                      <a:pt x="15722" y="8039"/>
                      <a:pt x="15722" y="10778"/>
                    </a:cubicBezTo>
                    <a:cubicBezTo>
                      <a:pt x="15722" y="13517"/>
                      <a:pt x="13503" y="15738"/>
                      <a:pt x="10766" y="15738"/>
                    </a:cubicBezTo>
                    <a:cubicBezTo>
                      <a:pt x="8030" y="15738"/>
                      <a:pt x="5810" y="13517"/>
                      <a:pt x="5810" y="10778"/>
                    </a:cubicBezTo>
                    <a:cubicBezTo>
                      <a:pt x="5810" y="8039"/>
                      <a:pt x="8030" y="5818"/>
                      <a:pt x="10766" y="58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8" tIns="91438" rIns="91438" bIns="91438" numCol="1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57" name="Gear"/>
              <p:cNvSpPr/>
              <p:nvPr/>
            </p:nvSpPr>
            <p:spPr>
              <a:xfrm>
                <a:off x="238257" y="477159"/>
                <a:ext cx="241250" cy="241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555" extrusionOk="0">
                    <a:moveTo>
                      <a:pt x="12837" y="2"/>
                    </a:moveTo>
                    <a:cubicBezTo>
                      <a:pt x="12731" y="-11"/>
                      <a:pt x="12661" y="38"/>
                      <a:pt x="12588" y="172"/>
                    </a:cubicBezTo>
                    <a:cubicBezTo>
                      <a:pt x="12292" y="721"/>
                      <a:pt x="11969" y="1258"/>
                      <a:pt x="11661" y="1801"/>
                    </a:cubicBezTo>
                    <a:cubicBezTo>
                      <a:pt x="11547" y="2001"/>
                      <a:pt x="11418" y="2099"/>
                      <a:pt x="11153" y="2073"/>
                    </a:cubicBezTo>
                    <a:cubicBezTo>
                      <a:pt x="10691" y="2028"/>
                      <a:pt x="10220" y="2032"/>
                      <a:pt x="9759" y="2112"/>
                    </a:cubicBezTo>
                    <a:cubicBezTo>
                      <a:pt x="9550" y="2148"/>
                      <a:pt x="9432" y="2095"/>
                      <a:pt x="9318" y="1917"/>
                    </a:cubicBezTo>
                    <a:cubicBezTo>
                      <a:pt x="8969" y="1370"/>
                      <a:pt x="8594" y="841"/>
                      <a:pt x="8243" y="295"/>
                    </a:cubicBezTo>
                    <a:cubicBezTo>
                      <a:pt x="8145" y="142"/>
                      <a:pt x="8068" y="122"/>
                      <a:pt x="7905" y="198"/>
                    </a:cubicBezTo>
                    <a:cubicBezTo>
                      <a:pt x="6845" y="688"/>
                      <a:pt x="5781" y="1174"/>
                      <a:pt x="4712" y="1644"/>
                    </a:cubicBezTo>
                    <a:cubicBezTo>
                      <a:pt x="4517" y="1730"/>
                      <a:pt x="4517" y="1820"/>
                      <a:pt x="4567" y="1996"/>
                    </a:cubicBezTo>
                    <a:cubicBezTo>
                      <a:pt x="4742" y="2608"/>
                      <a:pt x="4890" y="3227"/>
                      <a:pt x="5065" y="3839"/>
                    </a:cubicBezTo>
                    <a:cubicBezTo>
                      <a:pt x="5122" y="4038"/>
                      <a:pt x="5098" y="4170"/>
                      <a:pt x="4932" y="4306"/>
                    </a:cubicBezTo>
                    <a:cubicBezTo>
                      <a:pt x="4561" y="4610"/>
                      <a:pt x="4227" y="4959"/>
                      <a:pt x="3950" y="5348"/>
                    </a:cubicBezTo>
                    <a:cubicBezTo>
                      <a:pt x="3802" y="5555"/>
                      <a:pt x="3648" y="5573"/>
                      <a:pt x="3439" y="5530"/>
                    </a:cubicBezTo>
                    <a:cubicBezTo>
                      <a:pt x="2827" y="5405"/>
                      <a:pt x="2213" y="5295"/>
                      <a:pt x="1605" y="5156"/>
                    </a:cubicBezTo>
                    <a:cubicBezTo>
                      <a:pt x="1409" y="5111"/>
                      <a:pt x="1325" y="5153"/>
                      <a:pt x="1257" y="5338"/>
                    </a:cubicBezTo>
                    <a:cubicBezTo>
                      <a:pt x="856" y="6423"/>
                      <a:pt x="449" y="7506"/>
                      <a:pt x="35" y="8586"/>
                    </a:cubicBezTo>
                    <a:cubicBezTo>
                      <a:pt x="-34" y="8767"/>
                      <a:pt x="-6" y="8857"/>
                      <a:pt x="173" y="8954"/>
                    </a:cubicBezTo>
                    <a:cubicBezTo>
                      <a:pt x="722" y="9251"/>
                      <a:pt x="1256" y="9574"/>
                      <a:pt x="1798" y="9882"/>
                    </a:cubicBezTo>
                    <a:cubicBezTo>
                      <a:pt x="2001" y="9997"/>
                      <a:pt x="2093" y="10127"/>
                      <a:pt x="2064" y="10392"/>
                    </a:cubicBezTo>
                    <a:cubicBezTo>
                      <a:pt x="2014" y="10855"/>
                      <a:pt x="2039" y="11326"/>
                      <a:pt x="2116" y="11788"/>
                    </a:cubicBezTo>
                    <a:cubicBezTo>
                      <a:pt x="2151" y="11998"/>
                      <a:pt x="2089" y="12115"/>
                      <a:pt x="1913" y="12228"/>
                    </a:cubicBezTo>
                    <a:cubicBezTo>
                      <a:pt x="1367" y="12578"/>
                      <a:pt x="837" y="12953"/>
                      <a:pt x="291" y="13303"/>
                    </a:cubicBezTo>
                    <a:cubicBezTo>
                      <a:pt x="136" y="13403"/>
                      <a:pt x="124" y="13482"/>
                      <a:pt x="199" y="13643"/>
                    </a:cubicBezTo>
                    <a:cubicBezTo>
                      <a:pt x="688" y="14705"/>
                      <a:pt x="1172" y="15768"/>
                      <a:pt x="1642" y="16837"/>
                    </a:cubicBezTo>
                    <a:cubicBezTo>
                      <a:pt x="1728" y="17034"/>
                      <a:pt x="1818" y="17032"/>
                      <a:pt x="1994" y="16982"/>
                    </a:cubicBezTo>
                    <a:cubicBezTo>
                      <a:pt x="2605" y="16807"/>
                      <a:pt x="3223" y="16651"/>
                      <a:pt x="3839" y="16489"/>
                    </a:cubicBezTo>
                    <a:cubicBezTo>
                      <a:pt x="3930" y="16465"/>
                      <a:pt x="4023" y="16451"/>
                      <a:pt x="4118" y="16432"/>
                    </a:cubicBezTo>
                    <a:cubicBezTo>
                      <a:pt x="4164" y="16485"/>
                      <a:pt x="4202" y="16532"/>
                      <a:pt x="4241" y="16576"/>
                    </a:cubicBezTo>
                    <a:cubicBezTo>
                      <a:pt x="4568" y="16944"/>
                      <a:pt x="4922" y="17287"/>
                      <a:pt x="5319" y="17573"/>
                    </a:cubicBezTo>
                    <a:cubicBezTo>
                      <a:pt x="5534" y="17728"/>
                      <a:pt x="5572" y="17885"/>
                      <a:pt x="5524" y="18114"/>
                    </a:cubicBezTo>
                    <a:cubicBezTo>
                      <a:pt x="5398" y="18725"/>
                      <a:pt x="5287" y="19339"/>
                      <a:pt x="5149" y="19947"/>
                    </a:cubicBezTo>
                    <a:cubicBezTo>
                      <a:pt x="5105" y="20142"/>
                      <a:pt x="5145" y="20229"/>
                      <a:pt x="5331" y="20297"/>
                    </a:cubicBezTo>
                    <a:cubicBezTo>
                      <a:pt x="6415" y="20698"/>
                      <a:pt x="7497" y="21106"/>
                      <a:pt x="8576" y="21520"/>
                    </a:cubicBezTo>
                    <a:cubicBezTo>
                      <a:pt x="8757" y="21589"/>
                      <a:pt x="8847" y="21563"/>
                      <a:pt x="8944" y="21383"/>
                    </a:cubicBezTo>
                    <a:cubicBezTo>
                      <a:pt x="9241" y="20834"/>
                      <a:pt x="9562" y="20299"/>
                      <a:pt x="9871" y="19757"/>
                    </a:cubicBezTo>
                    <a:cubicBezTo>
                      <a:pt x="9985" y="19558"/>
                      <a:pt x="10110" y="19452"/>
                      <a:pt x="10378" y="19481"/>
                    </a:cubicBezTo>
                    <a:cubicBezTo>
                      <a:pt x="10828" y="19528"/>
                      <a:pt x="11291" y="19534"/>
                      <a:pt x="11737" y="19445"/>
                    </a:cubicBezTo>
                    <a:cubicBezTo>
                      <a:pt x="12009" y="19391"/>
                      <a:pt x="12126" y="19505"/>
                      <a:pt x="12252" y="19698"/>
                    </a:cubicBezTo>
                    <a:cubicBezTo>
                      <a:pt x="12593" y="20221"/>
                      <a:pt x="12952" y="20733"/>
                      <a:pt x="13290" y="21259"/>
                    </a:cubicBezTo>
                    <a:cubicBezTo>
                      <a:pt x="13387" y="21411"/>
                      <a:pt x="13463" y="21432"/>
                      <a:pt x="13628" y="21356"/>
                    </a:cubicBezTo>
                    <a:cubicBezTo>
                      <a:pt x="14687" y="20866"/>
                      <a:pt x="15750" y="20382"/>
                      <a:pt x="16819" y="19912"/>
                    </a:cubicBezTo>
                    <a:cubicBezTo>
                      <a:pt x="17012" y="19827"/>
                      <a:pt x="17018" y="19738"/>
                      <a:pt x="16967" y="19560"/>
                    </a:cubicBezTo>
                    <a:cubicBezTo>
                      <a:pt x="16791" y="18948"/>
                      <a:pt x="16644" y="18329"/>
                      <a:pt x="16469" y="17716"/>
                    </a:cubicBezTo>
                    <a:cubicBezTo>
                      <a:pt x="16412" y="17519"/>
                      <a:pt x="16433" y="17386"/>
                      <a:pt x="16600" y="17250"/>
                    </a:cubicBezTo>
                    <a:cubicBezTo>
                      <a:pt x="16971" y="16946"/>
                      <a:pt x="17305" y="16598"/>
                      <a:pt x="17584" y="16209"/>
                    </a:cubicBezTo>
                    <a:cubicBezTo>
                      <a:pt x="17730" y="16006"/>
                      <a:pt x="17880" y="15980"/>
                      <a:pt x="18092" y="16024"/>
                    </a:cubicBezTo>
                    <a:cubicBezTo>
                      <a:pt x="18703" y="16151"/>
                      <a:pt x="19318" y="16260"/>
                      <a:pt x="19926" y="16398"/>
                    </a:cubicBezTo>
                    <a:cubicBezTo>
                      <a:pt x="20121" y="16442"/>
                      <a:pt x="20207" y="16404"/>
                      <a:pt x="20276" y="16218"/>
                    </a:cubicBezTo>
                    <a:cubicBezTo>
                      <a:pt x="20676" y="15133"/>
                      <a:pt x="21084" y="14050"/>
                      <a:pt x="21497" y="12970"/>
                    </a:cubicBezTo>
                    <a:cubicBezTo>
                      <a:pt x="21566" y="12790"/>
                      <a:pt x="21541" y="12697"/>
                      <a:pt x="21361" y="12600"/>
                    </a:cubicBezTo>
                    <a:cubicBezTo>
                      <a:pt x="20812" y="12303"/>
                      <a:pt x="20278" y="11982"/>
                      <a:pt x="19736" y="11674"/>
                    </a:cubicBezTo>
                    <a:cubicBezTo>
                      <a:pt x="19535" y="11559"/>
                      <a:pt x="19439" y="11431"/>
                      <a:pt x="19468" y="11163"/>
                    </a:cubicBezTo>
                    <a:cubicBezTo>
                      <a:pt x="19519" y="10701"/>
                      <a:pt x="19493" y="10230"/>
                      <a:pt x="19416" y="9768"/>
                    </a:cubicBezTo>
                    <a:cubicBezTo>
                      <a:pt x="19381" y="9559"/>
                      <a:pt x="19443" y="9442"/>
                      <a:pt x="19620" y="9328"/>
                    </a:cubicBezTo>
                    <a:cubicBezTo>
                      <a:pt x="20166" y="8978"/>
                      <a:pt x="20694" y="8603"/>
                      <a:pt x="21240" y="8252"/>
                    </a:cubicBezTo>
                    <a:cubicBezTo>
                      <a:pt x="21393" y="8154"/>
                      <a:pt x="21411" y="8075"/>
                      <a:pt x="21336" y="7912"/>
                    </a:cubicBezTo>
                    <a:cubicBezTo>
                      <a:pt x="20846" y="6851"/>
                      <a:pt x="20362" y="5788"/>
                      <a:pt x="19892" y="4718"/>
                    </a:cubicBezTo>
                    <a:cubicBezTo>
                      <a:pt x="19806" y="4523"/>
                      <a:pt x="19717" y="4523"/>
                      <a:pt x="19541" y="4574"/>
                    </a:cubicBezTo>
                    <a:cubicBezTo>
                      <a:pt x="18917" y="4751"/>
                      <a:pt x="18286" y="4905"/>
                      <a:pt x="17662" y="5080"/>
                    </a:cubicBezTo>
                    <a:cubicBezTo>
                      <a:pt x="17490" y="5129"/>
                      <a:pt x="17378" y="5103"/>
                      <a:pt x="17261" y="4959"/>
                    </a:cubicBezTo>
                    <a:cubicBezTo>
                      <a:pt x="16959" y="4585"/>
                      <a:pt x="16599" y="4263"/>
                      <a:pt x="16213" y="3983"/>
                    </a:cubicBezTo>
                    <a:cubicBezTo>
                      <a:pt x="16001" y="3828"/>
                      <a:pt x="15960" y="3672"/>
                      <a:pt x="16008" y="3442"/>
                    </a:cubicBezTo>
                    <a:cubicBezTo>
                      <a:pt x="16135" y="2831"/>
                      <a:pt x="16245" y="2217"/>
                      <a:pt x="16383" y="1609"/>
                    </a:cubicBezTo>
                    <a:cubicBezTo>
                      <a:pt x="16428" y="1413"/>
                      <a:pt x="16387" y="1327"/>
                      <a:pt x="16201" y="1258"/>
                    </a:cubicBezTo>
                    <a:cubicBezTo>
                      <a:pt x="15118" y="858"/>
                      <a:pt x="14036" y="450"/>
                      <a:pt x="12956" y="36"/>
                    </a:cubicBezTo>
                    <a:cubicBezTo>
                      <a:pt x="12911" y="19"/>
                      <a:pt x="12873" y="7"/>
                      <a:pt x="12837" y="2"/>
                    </a:cubicBezTo>
                    <a:close/>
                    <a:moveTo>
                      <a:pt x="10766" y="5818"/>
                    </a:moveTo>
                    <a:cubicBezTo>
                      <a:pt x="13503" y="5818"/>
                      <a:pt x="15722" y="8039"/>
                      <a:pt x="15722" y="10778"/>
                    </a:cubicBezTo>
                    <a:cubicBezTo>
                      <a:pt x="15722" y="13517"/>
                      <a:pt x="13503" y="15738"/>
                      <a:pt x="10766" y="15738"/>
                    </a:cubicBezTo>
                    <a:cubicBezTo>
                      <a:pt x="8030" y="15738"/>
                      <a:pt x="5810" y="13517"/>
                      <a:pt x="5810" y="10778"/>
                    </a:cubicBezTo>
                    <a:cubicBezTo>
                      <a:pt x="5810" y="8039"/>
                      <a:pt x="8030" y="5818"/>
                      <a:pt x="10766" y="58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8" tIns="91438" rIns="91438" bIns="91438" numCol="1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58" name="Gear"/>
              <p:cNvSpPr/>
              <p:nvPr/>
            </p:nvSpPr>
            <p:spPr>
              <a:xfrm>
                <a:off x="255897" y="24221"/>
                <a:ext cx="376773" cy="376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555" extrusionOk="0">
                    <a:moveTo>
                      <a:pt x="12837" y="2"/>
                    </a:moveTo>
                    <a:cubicBezTo>
                      <a:pt x="12731" y="-11"/>
                      <a:pt x="12661" y="38"/>
                      <a:pt x="12588" y="172"/>
                    </a:cubicBezTo>
                    <a:cubicBezTo>
                      <a:pt x="12292" y="721"/>
                      <a:pt x="11969" y="1258"/>
                      <a:pt x="11661" y="1801"/>
                    </a:cubicBezTo>
                    <a:cubicBezTo>
                      <a:pt x="11547" y="2001"/>
                      <a:pt x="11418" y="2099"/>
                      <a:pt x="11153" y="2073"/>
                    </a:cubicBezTo>
                    <a:cubicBezTo>
                      <a:pt x="10691" y="2028"/>
                      <a:pt x="10220" y="2032"/>
                      <a:pt x="9759" y="2112"/>
                    </a:cubicBezTo>
                    <a:cubicBezTo>
                      <a:pt x="9550" y="2148"/>
                      <a:pt x="9432" y="2095"/>
                      <a:pt x="9318" y="1917"/>
                    </a:cubicBezTo>
                    <a:cubicBezTo>
                      <a:pt x="8969" y="1370"/>
                      <a:pt x="8594" y="841"/>
                      <a:pt x="8243" y="295"/>
                    </a:cubicBezTo>
                    <a:cubicBezTo>
                      <a:pt x="8145" y="142"/>
                      <a:pt x="8068" y="122"/>
                      <a:pt x="7905" y="198"/>
                    </a:cubicBezTo>
                    <a:cubicBezTo>
                      <a:pt x="6845" y="688"/>
                      <a:pt x="5781" y="1174"/>
                      <a:pt x="4712" y="1644"/>
                    </a:cubicBezTo>
                    <a:cubicBezTo>
                      <a:pt x="4517" y="1730"/>
                      <a:pt x="4517" y="1820"/>
                      <a:pt x="4567" y="1996"/>
                    </a:cubicBezTo>
                    <a:cubicBezTo>
                      <a:pt x="4742" y="2608"/>
                      <a:pt x="4890" y="3227"/>
                      <a:pt x="5065" y="3839"/>
                    </a:cubicBezTo>
                    <a:cubicBezTo>
                      <a:pt x="5122" y="4038"/>
                      <a:pt x="5098" y="4170"/>
                      <a:pt x="4932" y="4306"/>
                    </a:cubicBezTo>
                    <a:cubicBezTo>
                      <a:pt x="4561" y="4610"/>
                      <a:pt x="4227" y="4959"/>
                      <a:pt x="3950" y="5348"/>
                    </a:cubicBezTo>
                    <a:cubicBezTo>
                      <a:pt x="3802" y="5555"/>
                      <a:pt x="3648" y="5573"/>
                      <a:pt x="3439" y="5530"/>
                    </a:cubicBezTo>
                    <a:cubicBezTo>
                      <a:pt x="2827" y="5405"/>
                      <a:pt x="2213" y="5295"/>
                      <a:pt x="1605" y="5156"/>
                    </a:cubicBezTo>
                    <a:cubicBezTo>
                      <a:pt x="1409" y="5111"/>
                      <a:pt x="1325" y="5153"/>
                      <a:pt x="1257" y="5338"/>
                    </a:cubicBezTo>
                    <a:cubicBezTo>
                      <a:pt x="856" y="6423"/>
                      <a:pt x="449" y="7506"/>
                      <a:pt x="35" y="8586"/>
                    </a:cubicBezTo>
                    <a:cubicBezTo>
                      <a:pt x="-34" y="8767"/>
                      <a:pt x="-6" y="8857"/>
                      <a:pt x="173" y="8954"/>
                    </a:cubicBezTo>
                    <a:cubicBezTo>
                      <a:pt x="722" y="9251"/>
                      <a:pt x="1256" y="9574"/>
                      <a:pt x="1798" y="9882"/>
                    </a:cubicBezTo>
                    <a:cubicBezTo>
                      <a:pt x="2001" y="9997"/>
                      <a:pt x="2093" y="10127"/>
                      <a:pt x="2064" y="10392"/>
                    </a:cubicBezTo>
                    <a:cubicBezTo>
                      <a:pt x="2014" y="10855"/>
                      <a:pt x="2039" y="11326"/>
                      <a:pt x="2116" y="11788"/>
                    </a:cubicBezTo>
                    <a:cubicBezTo>
                      <a:pt x="2151" y="11998"/>
                      <a:pt x="2089" y="12115"/>
                      <a:pt x="1913" y="12228"/>
                    </a:cubicBezTo>
                    <a:cubicBezTo>
                      <a:pt x="1367" y="12578"/>
                      <a:pt x="837" y="12953"/>
                      <a:pt x="291" y="13303"/>
                    </a:cubicBezTo>
                    <a:cubicBezTo>
                      <a:pt x="136" y="13403"/>
                      <a:pt x="124" y="13482"/>
                      <a:pt x="199" y="13643"/>
                    </a:cubicBezTo>
                    <a:cubicBezTo>
                      <a:pt x="688" y="14705"/>
                      <a:pt x="1172" y="15768"/>
                      <a:pt x="1642" y="16837"/>
                    </a:cubicBezTo>
                    <a:cubicBezTo>
                      <a:pt x="1728" y="17034"/>
                      <a:pt x="1818" y="17032"/>
                      <a:pt x="1994" y="16982"/>
                    </a:cubicBezTo>
                    <a:cubicBezTo>
                      <a:pt x="2605" y="16807"/>
                      <a:pt x="3223" y="16651"/>
                      <a:pt x="3839" y="16489"/>
                    </a:cubicBezTo>
                    <a:cubicBezTo>
                      <a:pt x="3930" y="16465"/>
                      <a:pt x="4023" y="16451"/>
                      <a:pt x="4118" y="16432"/>
                    </a:cubicBezTo>
                    <a:cubicBezTo>
                      <a:pt x="4164" y="16485"/>
                      <a:pt x="4202" y="16532"/>
                      <a:pt x="4241" y="16576"/>
                    </a:cubicBezTo>
                    <a:cubicBezTo>
                      <a:pt x="4568" y="16944"/>
                      <a:pt x="4922" y="17287"/>
                      <a:pt x="5319" y="17573"/>
                    </a:cubicBezTo>
                    <a:cubicBezTo>
                      <a:pt x="5534" y="17728"/>
                      <a:pt x="5572" y="17885"/>
                      <a:pt x="5524" y="18114"/>
                    </a:cubicBezTo>
                    <a:cubicBezTo>
                      <a:pt x="5398" y="18725"/>
                      <a:pt x="5287" y="19339"/>
                      <a:pt x="5149" y="19947"/>
                    </a:cubicBezTo>
                    <a:cubicBezTo>
                      <a:pt x="5105" y="20142"/>
                      <a:pt x="5145" y="20229"/>
                      <a:pt x="5331" y="20297"/>
                    </a:cubicBezTo>
                    <a:cubicBezTo>
                      <a:pt x="6415" y="20698"/>
                      <a:pt x="7497" y="21106"/>
                      <a:pt x="8576" y="21520"/>
                    </a:cubicBezTo>
                    <a:cubicBezTo>
                      <a:pt x="8757" y="21589"/>
                      <a:pt x="8847" y="21563"/>
                      <a:pt x="8944" y="21383"/>
                    </a:cubicBezTo>
                    <a:cubicBezTo>
                      <a:pt x="9241" y="20834"/>
                      <a:pt x="9562" y="20299"/>
                      <a:pt x="9871" y="19757"/>
                    </a:cubicBezTo>
                    <a:cubicBezTo>
                      <a:pt x="9985" y="19558"/>
                      <a:pt x="10110" y="19452"/>
                      <a:pt x="10378" y="19481"/>
                    </a:cubicBezTo>
                    <a:cubicBezTo>
                      <a:pt x="10828" y="19528"/>
                      <a:pt x="11291" y="19534"/>
                      <a:pt x="11737" y="19445"/>
                    </a:cubicBezTo>
                    <a:cubicBezTo>
                      <a:pt x="12009" y="19391"/>
                      <a:pt x="12126" y="19505"/>
                      <a:pt x="12252" y="19698"/>
                    </a:cubicBezTo>
                    <a:cubicBezTo>
                      <a:pt x="12593" y="20221"/>
                      <a:pt x="12952" y="20733"/>
                      <a:pt x="13290" y="21259"/>
                    </a:cubicBezTo>
                    <a:cubicBezTo>
                      <a:pt x="13387" y="21411"/>
                      <a:pt x="13463" y="21432"/>
                      <a:pt x="13628" y="21356"/>
                    </a:cubicBezTo>
                    <a:cubicBezTo>
                      <a:pt x="14687" y="20866"/>
                      <a:pt x="15750" y="20382"/>
                      <a:pt x="16819" y="19912"/>
                    </a:cubicBezTo>
                    <a:cubicBezTo>
                      <a:pt x="17012" y="19827"/>
                      <a:pt x="17018" y="19738"/>
                      <a:pt x="16967" y="19560"/>
                    </a:cubicBezTo>
                    <a:cubicBezTo>
                      <a:pt x="16791" y="18948"/>
                      <a:pt x="16644" y="18329"/>
                      <a:pt x="16469" y="17716"/>
                    </a:cubicBezTo>
                    <a:cubicBezTo>
                      <a:pt x="16412" y="17519"/>
                      <a:pt x="16433" y="17386"/>
                      <a:pt x="16600" y="17250"/>
                    </a:cubicBezTo>
                    <a:cubicBezTo>
                      <a:pt x="16971" y="16946"/>
                      <a:pt x="17305" y="16598"/>
                      <a:pt x="17584" y="16209"/>
                    </a:cubicBezTo>
                    <a:cubicBezTo>
                      <a:pt x="17730" y="16006"/>
                      <a:pt x="17880" y="15980"/>
                      <a:pt x="18092" y="16024"/>
                    </a:cubicBezTo>
                    <a:cubicBezTo>
                      <a:pt x="18703" y="16151"/>
                      <a:pt x="19318" y="16260"/>
                      <a:pt x="19926" y="16398"/>
                    </a:cubicBezTo>
                    <a:cubicBezTo>
                      <a:pt x="20121" y="16442"/>
                      <a:pt x="20207" y="16404"/>
                      <a:pt x="20276" y="16218"/>
                    </a:cubicBezTo>
                    <a:cubicBezTo>
                      <a:pt x="20676" y="15133"/>
                      <a:pt x="21084" y="14050"/>
                      <a:pt x="21497" y="12970"/>
                    </a:cubicBezTo>
                    <a:cubicBezTo>
                      <a:pt x="21566" y="12790"/>
                      <a:pt x="21541" y="12697"/>
                      <a:pt x="21361" y="12600"/>
                    </a:cubicBezTo>
                    <a:cubicBezTo>
                      <a:pt x="20812" y="12303"/>
                      <a:pt x="20278" y="11982"/>
                      <a:pt x="19736" y="11674"/>
                    </a:cubicBezTo>
                    <a:cubicBezTo>
                      <a:pt x="19535" y="11559"/>
                      <a:pt x="19439" y="11431"/>
                      <a:pt x="19468" y="11163"/>
                    </a:cubicBezTo>
                    <a:cubicBezTo>
                      <a:pt x="19519" y="10701"/>
                      <a:pt x="19493" y="10230"/>
                      <a:pt x="19416" y="9768"/>
                    </a:cubicBezTo>
                    <a:cubicBezTo>
                      <a:pt x="19381" y="9559"/>
                      <a:pt x="19443" y="9442"/>
                      <a:pt x="19620" y="9328"/>
                    </a:cubicBezTo>
                    <a:cubicBezTo>
                      <a:pt x="20166" y="8978"/>
                      <a:pt x="20694" y="8603"/>
                      <a:pt x="21240" y="8252"/>
                    </a:cubicBezTo>
                    <a:cubicBezTo>
                      <a:pt x="21393" y="8154"/>
                      <a:pt x="21411" y="8075"/>
                      <a:pt x="21336" y="7912"/>
                    </a:cubicBezTo>
                    <a:cubicBezTo>
                      <a:pt x="20846" y="6851"/>
                      <a:pt x="20362" y="5788"/>
                      <a:pt x="19892" y="4718"/>
                    </a:cubicBezTo>
                    <a:cubicBezTo>
                      <a:pt x="19806" y="4523"/>
                      <a:pt x="19717" y="4523"/>
                      <a:pt x="19541" y="4574"/>
                    </a:cubicBezTo>
                    <a:cubicBezTo>
                      <a:pt x="18917" y="4751"/>
                      <a:pt x="18286" y="4905"/>
                      <a:pt x="17662" y="5080"/>
                    </a:cubicBezTo>
                    <a:cubicBezTo>
                      <a:pt x="17490" y="5129"/>
                      <a:pt x="17378" y="5103"/>
                      <a:pt x="17261" y="4959"/>
                    </a:cubicBezTo>
                    <a:cubicBezTo>
                      <a:pt x="16959" y="4585"/>
                      <a:pt x="16599" y="4263"/>
                      <a:pt x="16213" y="3983"/>
                    </a:cubicBezTo>
                    <a:cubicBezTo>
                      <a:pt x="16001" y="3828"/>
                      <a:pt x="15960" y="3672"/>
                      <a:pt x="16008" y="3442"/>
                    </a:cubicBezTo>
                    <a:cubicBezTo>
                      <a:pt x="16135" y="2831"/>
                      <a:pt x="16245" y="2217"/>
                      <a:pt x="16383" y="1609"/>
                    </a:cubicBezTo>
                    <a:cubicBezTo>
                      <a:pt x="16428" y="1413"/>
                      <a:pt x="16387" y="1327"/>
                      <a:pt x="16201" y="1258"/>
                    </a:cubicBezTo>
                    <a:cubicBezTo>
                      <a:pt x="15118" y="858"/>
                      <a:pt x="14036" y="450"/>
                      <a:pt x="12956" y="36"/>
                    </a:cubicBezTo>
                    <a:cubicBezTo>
                      <a:pt x="12911" y="19"/>
                      <a:pt x="12873" y="7"/>
                      <a:pt x="12837" y="2"/>
                    </a:cubicBezTo>
                    <a:close/>
                    <a:moveTo>
                      <a:pt x="10766" y="5818"/>
                    </a:moveTo>
                    <a:cubicBezTo>
                      <a:pt x="13503" y="5818"/>
                      <a:pt x="15722" y="8039"/>
                      <a:pt x="15722" y="10778"/>
                    </a:cubicBezTo>
                    <a:cubicBezTo>
                      <a:pt x="15722" y="13517"/>
                      <a:pt x="13503" y="15738"/>
                      <a:pt x="10766" y="15738"/>
                    </a:cubicBezTo>
                    <a:cubicBezTo>
                      <a:pt x="8030" y="15738"/>
                      <a:pt x="5810" y="13517"/>
                      <a:pt x="5810" y="10778"/>
                    </a:cubicBezTo>
                    <a:cubicBezTo>
                      <a:pt x="5810" y="8039"/>
                      <a:pt x="8030" y="5818"/>
                      <a:pt x="10766" y="58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8" tIns="91438" rIns="91438" bIns="91438" numCol="1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61" name="!"/>
          <p:cNvSpPr txBox="1"/>
          <p:nvPr/>
        </p:nvSpPr>
        <p:spPr>
          <a:xfrm>
            <a:off x="12013555" y="2512568"/>
            <a:ext cx="356890" cy="779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8" tIns="91438" rIns="91438" bIns="91438">
            <a:spAutoFit/>
          </a:bodyPr>
          <a:lstStyle>
            <a:lvl1pPr>
              <a:defRPr sz="3900" b="1"/>
            </a:lvl1pPr>
          </a:lstStyle>
          <a:p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2" name="Helicopter"/>
          <p:cNvSpPr/>
          <p:nvPr/>
        </p:nvSpPr>
        <p:spPr>
          <a:xfrm>
            <a:off x="22147519" y="189675"/>
            <a:ext cx="1983762" cy="1157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5093" y="0"/>
                </a:moveTo>
                <a:cubicBezTo>
                  <a:pt x="4666" y="0"/>
                  <a:pt x="4320" y="604"/>
                  <a:pt x="4320" y="1347"/>
                </a:cubicBezTo>
                <a:cubicBezTo>
                  <a:pt x="4320" y="2091"/>
                  <a:pt x="4666" y="2695"/>
                  <a:pt x="5093" y="2695"/>
                </a:cubicBezTo>
                <a:lnTo>
                  <a:pt x="10397" y="2695"/>
                </a:lnTo>
                <a:cubicBezTo>
                  <a:pt x="10631" y="2695"/>
                  <a:pt x="10839" y="2508"/>
                  <a:pt x="10981" y="2221"/>
                </a:cubicBezTo>
                <a:lnTo>
                  <a:pt x="12234" y="2221"/>
                </a:lnTo>
                <a:lnTo>
                  <a:pt x="12234" y="4988"/>
                </a:lnTo>
                <a:lnTo>
                  <a:pt x="5055" y="4988"/>
                </a:lnTo>
                <a:cubicBezTo>
                  <a:pt x="4702" y="3215"/>
                  <a:pt x="3736" y="1937"/>
                  <a:pt x="2600" y="1937"/>
                </a:cubicBezTo>
                <a:cubicBezTo>
                  <a:pt x="1166" y="1937"/>
                  <a:pt x="0" y="3967"/>
                  <a:pt x="0" y="6463"/>
                </a:cubicBezTo>
                <a:cubicBezTo>
                  <a:pt x="0" y="8958"/>
                  <a:pt x="1166" y="10988"/>
                  <a:pt x="2600" y="10988"/>
                </a:cubicBezTo>
                <a:cubicBezTo>
                  <a:pt x="3487" y="10988"/>
                  <a:pt x="4271" y="10207"/>
                  <a:pt x="4741" y="9022"/>
                </a:cubicBezTo>
                <a:lnTo>
                  <a:pt x="8988" y="11960"/>
                </a:lnTo>
                <a:cubicBezTo>
                  <a:pt x="8988" y="11960"/>
                  <a:pt x="9368" y="12499"/>
                  <a:pt x="9453" y="13775"/>
                </a:cubicBezTo>
                <a:cubicBezTo>
                  <a:pt x="9453" y="13775"/>
                  <a:pt x="9792" y="16230"/>
                  <a:pt x="11033" y="16230"/>
                </a:cubicBezTo>
                <a:lnTo>
                  <a:pt x="19531" y="16230"/>
                </a:lnTo>
                <a:cubicBezTo>
                  <a:pt x="19531" y="16230"/>
                  <a:pt x="21600" y="16232"/>
                  <a:pt x="20791" y="12648"/>
                </a:cubicBezTo>
                <a:lnTo>
                  <a:pt x="19692" y="7981"/>
                </a:lnTo>
                <a:cubicBezTo>
                  <a:pt x="19692" y="7981"/>
                  <a:pt x="19015" y="4988"/>
                  <a:pt x="16674" y="4988"/>
                </a:cubicBezTo>
                <a:lnTo>
                  <a:pt x="13395" y="4988"/>
                </a:lnTo>
                <a:lnTo>
                  <a:pt x="13395" y="2221"/>
                </a:lnTo>
                <a:lnTo>
                  <a:pt x="14602" y="2221"/>
                </a:lnTo>
                <a:cubicBezTo>
                  <a:pt x="14744" y="2508"/>
                  <a:pt x="14952" y="2695"/>
                  <a:pt x="15187" y="2695"/>
                </a:cubicBezTo>
                <a:lnTo>
                  <a:pt x="20488" y="2695"/>
                </a:lnTo>
                <a:cubicBezTo>
                  <a:pt x="20915" y="2695"/>
                  <a:pt x="21262" y="2091"/>
                  <a:pt x="21262" y="1347"/>
                </a:cubicBezTo>
                <a:cubicBezTo>
                  <a:pt x="21262" y="604"/>
                  <a:pt x="20915" y="0"/>
                  <a:pt x="20488" y="0"/>
                </a:cubicBezTo>
                <a:lnTo>
                  <a:pt x="15187" y="0"/>
                </a:lnTo>
                <a:cubicBezTo>
                  <a:pt x="14936" y="0"/>
                  <a:pt x="14714" y="214"/>
                  <a:pt x="14572" y="538"/>
                </a:cubicBezTo>
                <a:lnTo>
                  <a:pt x="11011" y="538"/>
                </a:lnTo>
                <a:cubicBezTo>
                  <a:pt x="10870" y="214"/>
                  <a:pt x="10648" y="0"/>
                  <a:pt x="10397" y="0"/>
                </a:cubicBezTo>
                <a:lnTo>
                  <a:pt x="5093" y="0"/>
                </a:lnTo>
                <a:close/>
                <a:moveTo>
                  <a:pt x="2600" y="3956"/>
                </a:moveTo>
                <a:cubicBezTo>
                  <a:pt x="3077" y="3956"/>
                  <a:pt x="3498" y="4364"/>
                  <a:pt x="3761" y="4988"/>
                </a:cubicBezTo>
                <a:lnTo>
                  <a:pt x="2571" y="4988"/>
                </a:lnTo>
                <a:cubicBezTo>
                  <a:pt x="2571" y="4988"/>
                  <a:pt x="2091" y="5232"/>
                  <a:pt x="2091" y="6067"/>
                </a:cubicBezTo>
                <a:cubicBezTo>
                  <a:pt x="2091" y="6067"/>
                  <a:pt x="2064" y="7247"/>
                  <a:pt x="2600" y="7541"/>
                </a:cubicBezTo>
                <a:lnTo>
                  <a:pt x="3613" y="8241"/>
                </a:lnTo>
                <a:cubicBezTo>
                  <a:pt x="3353" y="8690"/>
                  <a:pt x="2994" y="8967"/>
                  <a:pt x="2600" y="8967"/>
                </a:cubicBezTo>
                <a:cubicBezTo>
                  <a:pt x="1806" y="8967"/>
                  <a:pt x="1159" y="7845"/>
                  <a:pt x="1159" y="6463"/>
                </a:cubicBezTo>
                <a:cubicBezTo>
                  <a:pt x="1159" y="5081"/>
                  <a:pt x="1806" y="3956"/>
                  <a:pt x="2600" y="3956"/>
                </a:cubicBezTo>
                <a:close/>
                <a:moveTo>
                  <a:pt x="13328" y="6732"/>
                </a:moveTo>
                <a:lnTo>
                  <a:pt x="14843" y="6732"/>
                </a:lnTo>
                <a:lnTo>
                  <a:pt x="14843" y="10979"/>
                </a:lnTo>
                <a:lnTo>
                  <a:pt x="13328" y="10979"/>
                </a:lnTo>
                <a:lnTo>
                  <a:pt x="13328" y="6732"/>
                </a:lnTo>
                <a:close/>
                <a:moveTo>
                  <a:pt x="15352" y="6732"/>
                </a:moveTo>
                <a:lnTo>
                  <a:pt x="16866" y="6732"/>
                </a:lnTo>
                <a:lnTo>
                  <a:pt x="16866" y="10979"/>
                </a:lnTo>
                <a:lnTo>
                  <a:pt x="15352" y="10979"/>
                </a:lnTo>
                <a:lnTo>
                  <a:pt x="15352" y="6732"/>
                </a:lnTo>
                <a:close/>
                <a:moveTo>
                  <a:pt x="17401" y="6732"/>
                </a:moveTo>
                <a:cubicBezTo>
                  <a:pt x="18774" y="6732"/>
                  <a:pt x="19194" y="10979"/>
                  <a:pt x="19194" y="10979"/>
                </a:cubicBezTo>
                <a:lnTo>
                  <a:pt x="17401" y="10979"/>
                </a:lnTo>
                <a:lnTo>
                  <a:pt x="17401" y="6732"/>
                </a:lnTo>
                <a:close/>
                <a:moveTo>
                  <a:pt x="9965" y="18095"/>
                </a:moveTo>
                <a:cubicBezTo>
                  <a:pt x="9833" y="18095"/>
                  <a:pt x="9726" y="18283"/>
                  <a:pt x="9726" y="18512"/>
                </a:cubicBezTo>
                <a:lnTo>
                  <a:pt x="9726" y="21184"/>
                </a:lnTo>
                <a:cubicBezTo>
                  <a:pt x="9726" y="21413"/>
                  <a:pt x="9833" y="21600"/>
                  <a:pt x="9965" y="21600"/>
                </a:cubicBezTo>
                <a:lnTo>
                  <a:pt x="20740" y="21600"/>
                </a:lnTo>
                <a:cubicBezTo>
                  <a:pt x="20872" y="21600"/>
                  <a:pt x="20979" y="21413"/>
                  <a:pt x="20979" y="21184"/>
                </a:cubicBezTo>
                <a:lnTo>
                  <a:pt x="20979" y="18512"/>
                </a:lnTo>
                <a:cubicBezTo>
                  <a:pt x="20979" y="18283"/>
                  <a:pt x="20872" y="18095"/>
                  <a:pt x="20740" y="18095"/>
                </a:cubicBezTo>
                <a:lnTo>
                  <a:pt x="9965" y="18095"/>
                </a:ln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94C230"/>
            </a:solidFill>
            <a:prstDash val="solid"/>
            <a:round/>
          </a:ln>
          <a:effectLst/>
        </p:spPr>
        <p:txBody>
          <a:bodyPr wrap="square" lIns="91438" tIns="91438" rIns="91438" bIns="91438" numCol="1" anchor="ctr">
            <a:noAutofit/>
          </a:bodyPr>
          <a:lstStyle/>
          <a:p>
            <a:endParaRPr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00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creen Shot 2022-03-02 at 17.58.18.png" descr="Screen Shot 2022-03-02 at 17.58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3376" y="2105472"/>
            <a:ext cx="16439006" cy="930993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Helicopter"/>
          <p:cNvSpPr/>
          <p:nvPr/>
        </p:nvSpPr>
        <p:spPr>
          <a:xfrm>
            <a:off x="22147519" y="189675"/>
            <a:ext cx="1983762" cy="1157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5093" y="0"/>
                </a:moveTo>
                <a:cubicBezTo>
                  <a:pt x="4666" y="0"/>
                  <a:pt x="4320" y="604"/>
                  <a:pt x="4320" y="1347"/>
                </a:cubicBezTo>
                <a:cubicBezTo>
                  <a:pt x="4320" y="2091"/>
                  <a:pt x="4666" y="2695"/>
                  <a:pt x="5093" y="2695"/>
                </a:cubicBezTo>
                <a:lnTo>
                  <a:pt x="10397" y="2695"/>
                </a:lnTo>
                <a:cubicBezTo>
                  <a:pt x="10631" y="2695"/>
                  <a:pt x="10839" y="2508"/>
                  <a:pt x="10981" y="2221"/>
                </a:cubicBezTo>
                <a:lnTo>
                  <a:pt x="12234" y="2221"/>
                </a:lnTo>
                <a:lnTo>
                  <a:pt x="12234" y="4988"/>
                </a:lnTo>
                <a:lnTo>
                  <a:pt x="5055" y="4988"/>
                </a:lnTo>
                <a:cubicBezTo>
                  <a:pt x="4702" y="3215"/>
                  <a:pt x="3736" y="1937"/>
                  <a:pt x="2600" y="1937"/>
                </a:cubicBezTo>
                <a:cubicBezTo>
                  <a:pt x="1166" y="1937"/>
                  <a:pt x="0" y="3967"/>
                  <a:pt x="0" y="6463"/>
                </a:cubicBezTo>
                <a:cubicBezTo>
                  <a:pt x="0" y="8958"/>
                  <a:pt x="1166" y="10988"/>
                  <a:pt x="2600" y="10988"/>
                </a:cubicBezTo>
                <a:cubicBezTo>
                  <a:pt x="3487" y="10988"/>
                  <a:pt x="4271" y="10207"/>
                  <a:pt x="4741" y="9022"/>
                </a:cubicBezTo>
                <a:lnTo>
                  <a:pt x="8988" y="11960"/>
                </a:lnTo>
                <a:cubicBezTo>
                  <a:pt x="8988" y="11960"/>
                  <a:pt x="9368" y="12499"/>
                  <a:pt x="9453" y="13775"/>
                </a:cubicBezTo>
                <a:cubicBezTo>
                  <a:pt x="9453" y="13775"/>
                  <a:pt x="9792" y="16230"/>
                  <a:pt x="11033" y="16230"/>
                </a:cubicBezTo>
                <a:lnTo>
                  <a:pt x="19531" y="16230"/>
                </a:lnTo>
                <a:cubicBezTo>
                  <a:pt x="19531" y="16230"/>
                  <a:pt x="21600" y="16232"/>
                  <a:pt x="20791" y="12648"/>
                </a:cubicBezTo>
                <a:lnTo>
                  <a:pt x="19692" y="7981"/>
                </a:lnTo>
                <a:cubicBezTo>
                  <a:pt x="19692" y="7981"/>
                  <a:pt x="19015" y="4988"/>
                  <a:pt x="16674" y="4988"/>
                </a:cubicBezTo>
                <a:lnTo>
                  <a:pt x="13395" y="4988"/>
                </a:lnTo>
                <a:lnTo>
                  <a:pt x="13395" y="2221"/>
                </a:lnTo>
                <a:lnTo>
                  <a:pt x="14602" y="2221"/>
                </a:lnTo>
                <a:cubicBezTo>
                  <a:pt x="14744" y="2508"/>
                  <a:pt x="14952" y="2695"/>
                  <a:pt x="15187" y="2695"/>
                </a:cubicBezTo>
                <a:lnTo>
                  <a:pt x="20488" y="2695"/>
                </a:lnTo>
                <a:cubicBezTo>
                  <a:pt x="20915" y="2695"/>
                  <a:pt x="21262" y="2091"/>
                  <a:pt x="21262" y="1347"/>
                </a:cubicBezTo>
                <a:cubicBezTo>
                  <a:pt x="21262" y="604"/>
                  <a:pt x="20915" y="0"/>
                  <a:pt x="20488" y="0"/>
                </a:cubicBezTo>
                <a:lnTo>
                  <a:pt x="15187" y="0"/>
                </a:lnTo>
                <a:cubicBezTo>
                  <a:pt x="14936" y="0"/>
                  <a:pt x="14714" y="214"/>
                  <a:pt x="14572" y="538"/>
                </a:cubicBezTo>
                <a:lnTo>
                  <a:pt x="11011" y="538"/>
                </a:lnTo>
                <a:cubicBezTo>
                  <a:pt x="10870" y="214"/>
                  <a:pt x="10648" y="0"/>
                  <a:pt x="10397" y="0"/>
                </a:cubicBezTo>
                <a:lnTo>
                  <a:pt x="5093" y="0"/>
                </a:lnTo>
                <a:close/>
                <a:moveTo>
                  <a:pt x="2600" y="3956"/>
                </a:moveTo>
                <a:cubicBezTo>
                  <a:pt x="3077" y="3956"/>
                  <a:pt x="3498" y="4364"/>
                  <a:pt x="3761" y="4988"/>
                </a:cubicBezTo>
                <a:lnTo>
                  <a:pt x="2571" y="4988"/>
                </a:lnTo>
                <a:cubicBezTo>
                  <a:pt x="2571" y="4988"/>
                  <a:pt x="2091" y="5232"/>
                  <a:pt x="2091" y="6067"/>
                </a:cubicBezTo>
                <a:cubicBezTo>
                  <a:pt x="2091" y="6067"/>
                  <a:pt x="2064" y="7247"/>
                  <a:pt x="2600" y="7541"/>
                </a:cubicBezTo>
                <a:lnTo>
                  <a:pt x="3613" y="8241"/>
                </a:lnTo>
                <a:cubicBezTo>
                  <a:pt x="3353" y="8690"/>
                  <a:pt x="2994" y="8967"/>
                  <a:pt x="2600" y="8967"/>
                </a:cubicBezTo>
                <a:cubicBezTo>
                  <a:pt x="1806" y="8967"/>
                  <a:pt x="1159" y="7845"/>
                  <a:pt x="1159" y="6463"/>
                </a:cubicBezTo>
                <a:cubicBezTo>
                  <a:pt x="1159" y="5081"/>
                  <a:pt x="1806" y="3956"/>
                  <a:pt x="2600" y="3956"/>
                </a:cubicBezTo>
                <a:close/>
                <a:moveTo>
                  <a:pt x="13328" y="6732"/>
                </a:moveTo>
                <a:lnTo>
                  <a:pt x="14843" y="6732"/>
                </a:lnTo>
                <a:lnTo>
                  <a:pt x="14843" y="10979"/>
                </a:lnTo>
                <a:lnTo>
                  <a:pt x="13328" y="10979"/>
                </a:lnTo>
                <a:lnTo>
                  <a:pt x="13328" y="6732"/>
                </a:lnTo>
                <a:close/>
                <a:moveTo>
                  <a:pt x="15352" y="6732"/>
                </a:moveTo>
                <a:lnTo>
                  <a:pt x="16866" y="6732"/>
                </a:lnTo>
                <a:lnTo>
                  <a:pt x="16866" y="10979"/>
                </a:lnTo>
                <a:lnTo>
                  <a:pt x="15352" y="10979"/>
                </a:lnTo>
                <a:lnTo>
                  <a:pt x="15352" y="6732"/>
                </a:lnTo>
                <a:close/>
                <a:moveTo>
                  <a:pt x="17401" y="6732"/>
                </a:moveTo>
                <a:cubicBezTo>
                  <a:pt x="18774" y="6732"/>
                  <a:pt x="19194" y="10979"/>
                  <a:pt x="19194" y="10979"/>
                </a:cubicBezTo>
                <a:lnTo>
                  <a:pt x="17401" y="10979"/>
                </a:lnTo>
                <a:lnTo>
                  <a:pt x="17401" y="6732"/>
                </a:lnTo>
                <a:close/>
                <a:moveTo>
                  <a:pt x="9965" y="18095"/>
                </a:moveTo>
                <a:cubicBezTo>
                  <a:pt x="9833" y="18095"/>
                  <a:pt x="9726" y="18283"/>
                  <a:pt x="9726" y="18512"/>
                </a:cubicBezTo>
                <a:lnTo>
                  <a:pt x="9726" y="21184"/>
                </a:lnTo>
                <a:cubicBezTo>
                  <a:pt x="9726" y="21413"/>
                  <a:pt x="9833" y="21600"/>
                  <a:pt x="9965" y="21600"/>
                </a:cubicBezTo>
                <a:lnTo>
                  <a:pt x="20740" y="21600"/>
                </a:lnTo>
                <a:cubicBezTo>
                  <a:pt x="20872" y="21600"/>
                  <a:pt x="20979" y="21413"/>
                  <a:pt x="20979" y="21184"/>
                </a:cubicBezTo>
                <a:lnTo>
                  <a:pt x="20979" y="18512"/>
                </a:lnTo>
                <a:cubicBezTo>
                  <a:pt x="20979" y="18283"/>
                  <a:pt x="20872" y="18095"/>
                  <a:pt x="20740" y="18095"/>
                </a:cubicBezTo>
                <a:lnTo>
                  <a:pt x="9965" y="18095"/>
                </a:ln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94C230"/>
            </a:solidFill>
            <a:prstDash val="solid"/>
            <a:round/>
          </a:ln>
          <a:effectLst/>
        </p:spPr>
        <p:txBody>
          <a:bodyPr wrap="square" lIns="91438" tIns="91438" rIns="91438" bIns="91438" numCol="1" anchor="ctr">
            <a:noAutofit/>
          </a:bodyPr>
          <a:lstStyle/>
          <a:p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HELIPORT Web User Interface</a:t>
            </a:r>
            <a:endParaRPr lang="en-US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2902968" y="1376410"/>
            <a:ext cx="21481032" cy="12339590"/>
            <a:chOff x="2902968" y="1376410"/>
            <a:chExt cx="21481032" cy="12339590"/>
          </a:xfrm>
        </p:grpSpPr>
        <p:pic>
          <p:nvPicPr>
            <p:cNvPr id="27" name="Screen Shot 2022-03-02 at 18.00.17.png" descr="Screen Shot 2022-03-02 at 18.00.1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329176" y="1376410"/>
              <a:ext cx="14054824" cy="1233959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6" name="Gerader Verbinder 5"/>
            <p:cNvCxnSpPr/>
            <p:nvPr/>
          </p:nvCxnSpPr>
          <p:spPr>
            <a:xfrm flipV="1">
              <a:off x="2902968" y="1745432"/>
              <a:ext cx="7992888" cy="367240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>
              <a:off x="2902968" y="5633864"/>
              <a:ext cx="7992888" cy="734481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 DB: new Approach with </a:t>
            </a:r>
            <a:r>
              <a:rPr lang="en-US" dirty="0" err="1" smtClean="0"/>
              <a:t>SciCat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 approach: adapt PHELIX Shot DB for POLARIS Lab</a:t>
            </a:r>
          </a:p>
          <a:p>
            <a:r>
              <a:rPr lang="en-US" dirty="0" smtClean="0"/>
              <a:t>Problem: PSDB is designed for static laser system</a:t>
            </a:r>
          </a:p>
          <a:p>
            <a:r>
              <a:rPr lang="en-US" dirty="0" smtClean="0"/>
              <a:t>We need highly flexible DB for experimental data!</a:t>
            </a:r>
          </a:p>
          <a:p>
            <a:r>
              <a:rPr lang="en-US" dirty="0" smtClean="0"/>
              <a:t>… and Ruby(</a:t>
            </a:r>
            <a:r>
              <a:rPr lang="en-US" dirty="0" err="1" smtClean="0"/>
              <a:t>OnRails</a:t>
            </a:r>
            <a:r>
              <a:rPr lang="en-US" dirty="0" smtClean="0"/>
              <a:t>) is not a native language for me… </a:t>
            </a:r>
          </a:p>
          <a:p>
            <a:r>
              <a:rPr lang="en-US" dirty="0" smtClean="0"/>
              <a:t>New Approach: rewrite UI with Python Django (same code base like HELIPORT)</a:t>
            </a:r>
          </a:p>
          <a:p>
            <a:r>
              <a:rPr lang="en-US" dirty="0" smtClean="0"/>
              <a:t>Go to document oriented data storage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 DB: new Approach with </a:t>
            </a:r>
            <a:r>
              <a:rPr lang="en-US" dirty="0" err="1" smtClean="0"/>
              <a:t>SciCat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SciCat</a:t>
            </a:r>
            <a:r>
              <a:rPr lang="en-US" dirty="0" smtClean="0"/>
              <a:t> is a Metadata Catalog developed by MAX IV, PSI and ESS</a:t>
            </a:r>
          </a:p>
          <a:p>
            <a:r>
              <a:rPr lang="en-US" dirty="0" smtClean="0"/>
              <a:t>Uses MongoDB as backend</a:t>
            </a:r>
          </a:p>
          <a:p>
            <a:r>
              <a:rPr lang="en-US" dirty="0" smtClean="0"/>
              <a:t>Provides powerful search function 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LoopBack</a:t>
            </a:r>
            <a:r>
              <a:rPr lang="en-US" dirty="0" smtClean="0"/>
              <a:t> framework and offers HTTP REST API </a:t>
            </a:r>
          </a:p>
          <a:p>
            <a:r>
              <a:rPr lang="en-US" dirty="0" smtClean="0"/>
              <a:t>… and API Explorer for playing around and test</a:t>
            </a:r>
          </a:p>
          <a:p>
            <a:pPr marL="0" indent="0">
              <a:buNone/>
            </a:pPr>
            <a:r>
              <a:rPr lang="en-US" dirty="0" smtClean="0"/>
              <a:t>	=&gt; no need for ODBC drivers like for MySQL! </a:t>
            </a:r>
          </a:p>
          <a:p>
            <a:r>
              <a:rPr lang="en-US" dirty="0" smtClean="0"/>
              <a:t>Lesson I learned: LV2020 has bad HTTP REST Support! No PATCH function!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374" t="11492"/>
          <a:stretch/>
        </p:blipFill>
        <p:spPr>
          <a:xfrm>
            <a:off x="623093" y="1541346"/>
            <a:ext cx="20162793" cy="113921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 DB: new Approach with </a:t>
            </a:r>
            <a:r>
              <a:rPr lang="en-US" dirty="0" err="1" smtClean="0"/>
              <a:t>SciCat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000" r="1613"/>
          <a:stretch/>
        </p:blipFill>
        <p:spPr>
          <a:xfrm>
            <a:off x="598712" y="1541346"/>
            <a:ext cx="19802199" cy="1139215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5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 DB: new Approach with </a:t>
            </a:r>
            <a:r>
              <a:rPr lang="en-US" dirty="0" err="1" smtClean="0"/>
              <a:t>SciCat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8752" t="5721" r="13264" b="-759"/>
          <a:stretch/>
        </p:blipFill>
        <p:spPr>
          <a:xfrm>
            <a:off x="15530360" y="2033464"/>
            <a:ext cx="7609040" cy="11067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1" t="2399"/>
          <a:stretch/>
        </p:blipFill>
        <p:spPr>
          <a:xfrm>
            <a:off x="2326904" y="2033464"/>
            <a:ext cx="10801200" cy="11067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14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4415136" y="2825552"/>
            <a:ext cx="15293280" cy="9460990"/>
          </a:xfrm>
        </p:spPr>
        <p:txBody>
          <a:bodyPr/>
          <a:lstStyle/>
          <a:p>
            <a:r>
              <a:rPr lang="en-US" sz="5600" dirty="0" smtClean="0"/>
              <a:t>HIJ Laser Systems</a:t>
            </a:r>
          </a:p>
          <a:p>
            <a:r>
              <a:rPr lang="en-US" sz="5600" dirty="0" smtClean="0"/>
              <a:t>New Institutes Building</a:t>
            </a:r>
          </a:p>
          <a:p>
            <a:r>
              <a:rPr lang="en-US" sz="5600" dirty="0" smtClean="0"/>
              <a:t>Update from LabVIEW Projects</a:t>
            </a:r>
          </a:p>
          <a:p>
            <a:r>
              <a:rPr lang="en-US" sz="5600" dirty="0" smtClean="0"/>
              <a:t>Efforts on research data </a:t>
            </a:r>
            <a:r>
              <a:rPr lang="en-US" sz="5600" dirty="0" err="1" smtClean="0"/>
              <a:t>managment</a:t>
            </a:r>
            <a:endParaRPr lang="en-US" sz="5600" dirty="0" smtClean="0"/>
          </a:p>
          <a:p>
            <a:r>
              <a:rPr lang="en-US" sz="5600" dirty="0" smtClean="0"/>
              <a:t>HMC </a:t>
            </a:r>
            <a:r>
              <a:rPr lang="en-US" sz="5600" dirty="0"/>
              <a:t>Project </a:t>
            </a:r>
            <a:r>
              <a:rPr lang="en-US" sz="5600" dirty="0" smtClean="0"/>
              <a:t>HELIPORT</a:t>
            </a:r>
          </a:p>
          <a:p>
            <a:r>
              <a:rPr lang="en-US" sz="5600" dirty="0" smtClean="0"/>
              <a:t>POLARIS Shot DB </a:t>
            </a:r>
            <a:r>
              <a:rPr lang="en-US" sz="5600" dirty="0" err="1" smtClean="0"/>
              <a:t>SciCat</a:t>
            </a:r>
            <a:r>
              <a:rPr lang="en-US" sz="5600" dirty="0" smtClean="0"/>
              <a:t> Approach</a:t>
            </a:r>
          </a:p>
          <a:p>
            <a:r>
              <a:rPr lang="en-US" sz="5600" dirty="0" smtClean="0"/>
              <a:t>HMC Project HELPMI</a:t>
            </a:r>
          </a:p>
          <a:p>
            <a:r>
              <a:rPr lang="en-US" sz="5600" dirty="0" smtClean="0"/>
              <a:t>Alternatives to LabVIEW?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Helicopter"/>
          <p:cNvSpPr/>
          <p:nvPr/>
        </p:nvSpPr>
        <p:spPr>
          <a:xfrm>
            <a:off x="14036791" y="6977190"/>
            <a:ext cx="1983762" cy="1157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5093" y="0"/>
                </a:moveTo>
                <a:cubicBezTo>
                  <a:pt x="4666" y="0"/>
                  <a:pt x="4320" y="604"/>
                  <a:pt x="4320" y="1347"/>
                </a:cubicBezTo>
                <a:cubicBezTo>
                  <a:pt x="4320" y="2091"/>
                  <a:pt x="4666" y="2695"/>
                  <a:pt x="5093" y="2695"/>
                </a:cubicBezTo>
                <a:lnTo>
                  <a:pt x="10397" y="2695"/>
                </a:lnTo>
                <a:cubicBezTo>
                  <a:pt x="10631" y="2695"/>
                  <a:pt x="10839" y="2508"/>
                  <a:pt x="10981" y="2221"/>
                </a:cubicBezTo>
                <a:lnTo>
                  <a:pt x="12234" y="2221"/>
                </a:lnTo>
                <a:lnTo>
                  <a:pt x="12234" y="4988"/>
                </a:lnTo>
                <a:lnTo>
                  <a:pt x="5055" y="4988"/>
                </a:lnTo>
                <a:cubicBezTo>
                  <a:pt x="4702" y="3215"/>
                  <a:pt x="3736" y="1937"/>
                  <a:pt x="2600" y="1937"/>
                </a:cubicBezTo>
                <a:cubicBezTo>
                  <a:pt x="1166" y="1937"/>
                  <a:pt x="0" y="3967"/>
                  <a:pt x="0" y="6463"/>
                </a:cubicBezTo>
                <a:cubicBezTo>
                  <a:pt x="0" y="8958"/>
                  <a:pt x="1166" y="10988"/>
                  <a:pt x="2600" y="10988"/>
                </a:cubicBezTo>
                <a:cubicBezTo>
                  <a:pt x="3487" y="10988"/>
                  <a:pt x="4271" y="10207"/>
                  <a:pt x="4741" y="9022"/>
                </a:cubicBezTo>
                <a:lnTo>
                  <a:pt x="8988" y="11960"/>
                </a:lnTo>
                <a:cubicBezTo>
                  <a:pt x="8988" y="11960"/>
                  <a:pt x="9368" y="12499"/>
                  <a:pt x="9453" y="13775"/>
                </a:cubicBezTo>
                <a:cubicBezTo>
                  <a:pt x="9453" y="13775"/>
                  <a:pt x="9792" y="16230"/>
                  <a:pt x="11033" y="16230"/>
                </a:cubicBezTo>
                <a:lnTo>
                  <a:pt x="19531" y="16230"/>
                </a:lnTo>
                <a:cubicBezTo>
                  <a:pt x="19531" y="16230"/>
                  <a:pt x="21600" y="16232"/>
                  <a:pt x="20791" y="12648"/>
                </a:cubicBezTo>
                <a:lnTo>
                  <a:pt x="19692" y="7981"/>
                </a:lnTo>
                <a:cubicBezTo>
                  <a:pt x="19692" y="7981"/>
                  <a:pt x="19015" y="4988"/>
                  <a:pt x="16674" y="4988"/>
                </a:cubicBezTo>
                <a:lnTo>
                  <a:pt x="13395" y="4988"/>
                </a:lnTo>
                <a:lnTo>
                  <a:pt x="13395" y="2221"/>
                </a:lnTo>
                <a:lnTo>
                  <a:pt x="14602" y="2221"/>
                </a:lnTo>
                <a:cubicBezTo>
                  <a:pt x="14744" y="2508"/>
                  <a:pt x="14952" y="2695"/>
                  <a:pt x="15187" y="2695"/>
                </a:cubicBezTo>
                <a:lnTo>
                  <a:pt x="20488" y="2695"/>
                </a:lnTo>
                <a:cubicBezTo>
                  <a:pt x="20915" y="2695"/>
                  <a:pt x="21262" y="2091"/>
                  <a:pt x="21262" y="1347"/>
                </a:cubicBezTo>
                <a:cubicBezTo>
                  <a:pt x="21262" y="604"/>
                  <a:pt x="20915" y="0"/>
                  <a:pt x="20488" y="0"/>
                </a:cubicBezTo>
                <a:lnTo>
                  <a:pt x="15187" y="0"/>
                </a:lnTo>
                <a:cubicBezTo>
                  <a:pt x="14936" y="0"/>
                  <a:pt x="14714" y="214"/>
                  <a:pt x="14572" y="538"/>
                </a:cubicBezTo>
                <a:lnTo>
                  <a:pt x="11011" y="538"/>
                </a:lnTo>
                <a:cubicBezTo>
                  <a:pt x="10870" y="214"/>
                  <a:pt x="10648" y="0"/>
                  <a:pt x="10397" y="0"/>
                </a:cubicBezTo>
                <a:lnTo>
                  <a:pt x="5093" y="0"/>
                </a:lnTo>
                <a:close/>
                <a:moveTo>
                  <a:pt x="2600" y="3956"/>
                </a:moveTo>
                <a:cubicBezTo>
                  <a:pt x="3077" y="3956"/>
                  <a:pt x="3498" y="4364"/>
                  <a:pt x="3761" y="4988"/>
                </a:cubicBezTo>
                <a:lnTo>
                  <a:pt x="2571" y="4988"/>
                </a:lnTo>
                <a:cubicBezTo>
                  <a:pt x="2571" y="4988"/>
                  <a:pt x="2091" y="5232"/>
                  <a:pt x="2091" y="6067"/>
                </a:cubicBezTo>
                <a:cubicBezTo>
                  <a:pt x="2091" y="6067"/>
                  <a:pt x="2064" y="7247"/>
                  <a:pt x="2600" y="7541"/>
                </a:cubicBezTo>
                <a:lnTo>
                  <a:pt x="3613" y="8241"/>
                </a:lnTo>
                <a:cubicBezTo>
                  <a:pt x="3353" y="8690"/>
                  <a:pt x="2994" y="8967"/>
                  <a:pt x="2600" y="8967"/>
                </a:cubicBezTo>
                <a:cubicBezTo>
                  <a:pt x="1806" y="8967"/>
                  <a:pt x="1159" y="7845"/>
                  <a:pt x="1159" y="6463"/>
                </a:cubicBezTo>
                <a:cubicBezTo>
                  <a:pt x="1159" y="5081"/>
                  <a:pt x="1806" y="3956"/>
                  <a:pt x="2600" y="3956"/>
                </a:cubicBezTo>
                <a:close/>
                <a:moveTo>
                  <a:pt x="13328" y="6732"/>
                </a:moveTo>
                <a:lnTo>
                  <a:pt x="14843" y="6732"/>
                </a:lnTo>
                <a:lnTo>
                  <a:pt x="14843" y="10979"/>
                </a:lnTo>
                <a:lnTo>
                  <a:pt x="13328" y="10979"/>
                </a:lnTo>
                <a:lnTo>
                  <a:pt x="13328" y="6732"/>
                </a:lnTo>
                <a:close/>
                <a:moveTo>
                  <a:pt x="15352" y="6732"/>
                </a:moveTo>
                <a:lnTo>
                  <a:pt x="16866" y="6732"/>
                </a:lnTo>
                <a:lnTo>
                  <a:pt x="16866" y="10979"/>
                </a:lnTo>
                <a:lnTo>
                  <a:pt x="15352" y="10979"/>
                </a:lnTo>
                <a:lnTo>
                  <a:pt x="15352" y="6732"/>
                </a:lnTo>
                <a:close/>
                <a:moveTo>
                  <a:pt x="17401" y="6732"/>
                </a:moveTo>
                <a:cubicBezTo>
                  <a:pt x="18774" y="6732"/>
                  <a:pt x="19194" y="10979"/>
                  <a:pt x="19194" y="10979"/>
                </a:cubicBezTo>
                <a:lnTo>
                  <a:pt x="17401" y="10979"/>
                </a:lnTo>
                <a:lnTo>
                  <a:pt x="17401" y="6732"/>
                </a:lnTo>
                <a:close/>
                <a:moveTo>
                  <a:pt x="9965" y="18095"/>
                </a:moveTo>
                <a:cubicBezTo>
                  <a:pt x="9833" y="18095"/>
                  <a:pt x="9726" y="18283"/>
                  <a:pt x="9726" y="18512"/>
                </a:cubicBezTo>
                <a:lnTo>
                  <a:pt x="9726" y="21184"/>
                </a:lnTo>
                <a:cubicBezTo>
                  <a:pt x="9726" y="21413"/>
                  <a:pt x="9833" y="21600"/>
                  <a:pt x="9965" y="21600"/>
                </a:cubicBezTo>
                <a:lnTo>
                  <a:pt x="20740" y="21600"/>
                </a:lnTo>
                <a:cubicBezTo>
                  <a:pt x="20872" y="21600"/>
                  <a:pt x="20979" y="21413"/>
                  <a:pt x="20979" y="21184"/>
                </a:cubicBezTo>
                <a:lnTo>
                  <a:pt x="20979" y="18512"/>
                </a:lnTo>
                <a:cubicBezTo>
                  <a:pt x="20979" y="18283"/>
                  <a:pt x="20872" y="18095"/>
                  <a:pt x="20740" y="18095"/>
                </a:cubicBezTo>
                <a:lnTo>
                  <a:pt x="9965" y="18095"/>
                </a:ln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94C230"/>
            </a:solidFill>
            <a:prstDash val="solid"/>
            <a:round/>
          </a:ln>
          <a:effectLst/>
        </p:spPr>
        <p:txBody>
          <a:bodyPr wrap="square" lIns="91438" tIns="91438" rIns="91438" bIns="91438" numCol="1" anchor="ctr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294" y="1604024"/>
            <a:ext cx="5446082" cy="417385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97002" y="377280"/>
            <a:ext cx="22174200" cy="819428"/>
          </a:xfrm>
        </p:spPr>
        <p:txBody>
          <a:bodyPr>
            <a:normAutofit fontScale="90000"/>
          </a:bodyPr>
          <a:lstStyle/>
          <a:p>
            <a:r>
              <a:rPr lang="en-US" sz="7300" dirty="0" smtClean="0"/>
              <a:t>HELPMI: Helmholtz Laser-Plasma Metadata Initiative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-519807" y="2120481"/>
            <a:ext cx="21640799" cy="9346031"/>
          </a:xfrm>
        </p:spPr>
        <p:txBody>
          <a:bodyPr/>
          <a:lstStyle/>
          <a:p>
            <a:pPr lvl="1"/>
            <a:r>
              <a:rPr lang="en-US" dirty="0" smtClean="0"/>
              <a:t>Develop F.A.I.R data standard for LP community</a:t>
            </a:r>
          </a:p>
          <a:p>
            <a:pPr lvl="2"/>
            <a:r>
              <a:rPr lang="en-US" dirty="0" smtClean="0"/>
              <a:t>Develop vocabulary for laser-plasma experimental data</a:t>
            </a:r>
          </a:p>
          <a:p>
            <a:pPr lvl="2"/>
            <a:r>
              <a:rPr lang="en-US" dirty="0" smtClean="0"/>
              <a:t>Extend existing </a:t>
            </a:r>
            <a:r>
              <a:rPr lang="en-US" dirty="0" err="1"/>
              <a:t>openPMD</a:t>
            </a:r>
            <a:r>
              <a:rPr lang="en-US" dirty="0"/>
              <a:t> </a:t>
            </a:r>
            <a:r>
              <a:rPr lang="en-US" dirty="0" smtClean="0"/>
              <a:t>standard and API </a:t>
            </a:r>
            <a:r>
              <a:rPr lang="en-US" dirty="0"/>
              <a:t>towards experimental data</a:t>
            </a:r>
          </a:p>
          <a:p>
            <a:pPr lvl="3"/>
            <a:r>
              <a:rPr lang="en-US" dirty="0"/>
              <a:t>Make </a:t>
            </a:r>
            <a:r>
              <a:rPr lang="en-US" dirty="0" err="1"/>
              <a:t>openPMD</a:t>
            </a:r>
            <a:r>
              <a:rPr lang="en-US" dirty="0"/>
              <a:t> extensible</a:t>
            </a:r>
          </a:p>
          <a:p>
            <a:pPr lvl="3"/>
            <a:r>
              <a:rPr lang="en-US" dirty="0" smtClean="0"/>
              <a:t>Adopt design of existing </a:t>
            </a:r>
            <a:r>
              <a:rPr lang="en-US" dirty="0" err="1" smtClean="0"/>
              <a:t>NeXus</a:t>
            </a:r>
            <a:r>
              <a:rPr lang="en-US" dirty="0" smtClean="0"/>
              <a:t> standard (from Photon-Neutron experimental community)</a:t>
            </a:r>
          </a:p>
          <a:p>
            <a:pPr lvl="4"/>
            <a:r>
              <a:rPr lang="en-US" dirty="0" smtClean="0"/>
              <a:t>E.g. experiment geometry data, incremental analysis</a:t>
            </a:r>
          </a:p>
          <a:p>
            <a:pPr lvl="3"/>
            <a:r>
              <a:rPr lang="en-US" dirty="0" smtClean="0"/>
              <a:t>Apply vocabulary and design features to </a:t>
            </a:r>
            <a:r>
              <a:rPr lang="en-US" dirty="0" err="1" smtClean="0"/>
              <a:t>openPMD</a:t>
            </a:r>
            <a:endParaRPr lang="en-US" dirty="0" smtClean="0"/>
          </a:p>
          <a:p>
            <a:pPr lvl="4"/>
            <a:r>
              <a:rPr lang="en-US" dirty="0" smtClean="0"/>
              <a:t>Possibly interchangeable/-operable with </a:t>
            </a:r>
            <a:r>
              <a:rPr lang="en-US" dirty="0" err="1" smtClean="0"/>
              <a:t>NeXus</a:t>
            </a:r>
            <a:endParaRPr lang="en-US" dirty="0" smtClean="0"/>
          </a:p>
          <a:p>
            <a:pPr lvl="1"/>
            <a:r>
              <a:rPr lang="en-US" dirty="0" smtClean="0"/>
              <a:t>Generalized and F.A.I.R. data standard for whole LP community (simulations and experiments)</a:t>
            </a:r>
          </a:p>
          <a:p>
            <a:pPr lvl="1"/>
            <a:r>
              <a:rPr lang="en-US" dirty="0" smtClean="0"/>
              <a:t>Connect with Photon and Neutron science community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25.04.2023</a:t>
            </a:r>
            <a:endParaRPr lang="en-US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982" y="6497960"/>
            <a:ext cx="4501386" cy="237073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710" y="9173338"/>
            <a:ext cx="3470059" cy="1366993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proceed? My wishes: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 installation! In best case just a browser is enough!</a:t>
            </a:r>
          </a:p>
          <a:p>
            <a:pPr lvl="1"/>
            <a:r>
              <a:rPr lang="en-US" dirty="0" smtClean="0"/>
              <a:t>Huge installation on each PC (at least LV RT!) looks like stone age…</a:t>
            </a:r>
          </a:p>
          <a:p>
            <a:r>
              <a:rPr lang="en-US" dirty="0"/>
              <a:t>F</a:t>
            </a:r>
            <a:r>
              <a:rPr lang="en-US" dirty="0" smtClean="0"/>
              <a:t>ree configurable UI (e.g. Tango-Control </a:t>
            </a:r>
            <a:r>
              <a:rPr lang="en-US" dirty="0" err="1" smtClean="0"/>
              <a:t>Taranta</a:t>
            </a:r>
            <a:r>
              <a:rPr lang="en-US" dirty="0" smtClean="0"/>
              <a:t>)</a:t>
            </a:r>
          </a:p>
          <a:p>
            <a:r>
              <a:rPr lang="en-US" dirty="0" smtClean="0"/>
              <a:t>Visual programming! (</a:t>
            </a:r>
            <a:r>
              <a:rPr lang="en-US" dirty="0" err="1" smtClean="0"/>
              <a:t>Blockly</a:t>
            </a:r>
            <a:r>
              <a:rPr lang="en-US" dirty="0" smtClean="0"/>
              <a:t>, Scratch, Node-RED, ?....?)</a:t>
            </a:r>
          </a:p>
          <a:p>
            <a:pPr lvl="1"/>
            <a:r>
              <a:rPr lang="en-US" dirty="0" smtClean="0"/>
              <a:t>Well, C++, Python and co. are sure powerful</a:t>
            </a:r>
            <a:r>
              <a:rPr lang="en-US" dirty="0"/>
              <a:t>. But they have a high entry threshold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Scientists should focus on science, not </a:t>
            </a:r>
            <a:r>
              <a:rPr lang="en-US" dirty="0" smtClean="0"/>
              <a:t>on SW development!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25.04.2023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a.kessler@hi-jena.gsi.de       CS-Workshop 2023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159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like e.g. Scratch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"/>
          </p:nvPr>
        </p:nvSpPr>
        <p:spPr>
          <a:xfrm>
            <a:off x="1219200" y="2249488"/>
            <a:ext cx="8380512" cy="10002841"/>
          </a:xfrm>
        </p:spPr>
        <p:txBody>
          <a:bodyPr/>
          <a:lstStyle/>
          <a:p>
            <a:r>
              <a:rPr lang="en-US" dirty="0" smtClean="0"/>
              <a:t>Programming Language for Kids</a:t>
            </a:r>
          </a:p>
          <a:p>
            <a:r>
              <a:rPr lang="en-US" dirty="0" smtClean="0"/>
              <a:t>… well, I heard the same about LabVIEW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E.g</a:t>
            </a:r>
            <a:r>
              <a:rPr lang="en-US" dirty="0" smtClean="0">
                <a:sym typeface="Wingdings" panose="05000000000000000000" pitchFamily="2" charset="2"/>
              </a:rPr>
              <a:t> HIJ-Vision: Image Analyze Classes are Blocks in Scratch or </a:t>
            </a:r>
            <a:r>
              <a:rPr lang="en-US" dirty="0" err="1" smtClean="0">
                <a:sym typeface="Wingdings" panose="05000000000000000000" pitchFamily="2" charset="2"/>
              </a:rPr>
              <a:t>Blockly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The BIG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: Do the benefits outweigh the effort?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9" t="11278" r="6877" b="2608"/>
          <a:stretch/>
        </p:blipFill>
        <p:spPr>
          <a:xfrm>
            <a:off x="9167663" y="3185593"/>
            <a:ext cx="15205688" cy="7056784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from HI-Jena</a:t>
            </a:r>
            <a:endParaRPr lang="en-US" dirty="0"/>
          </a:p>
        </p:txBody>
      </p:sp>
      <p:sp>
        <p:nvSpPr>
          <p:cNvPr id="18" name="Inhaltsplatzhalter 17"/>
          <p:cNvSpPr>
            <a:spLocks noGrp="1"/>
          </p:cNvSpPr>
          <p:nvPr>
            <p:ph idx="1"/>
          </p:nvPr>
        </p:nvSpPr>
        <p:spPr>
          <a:xfrm>
            <a:off x="4857304" y="6209928"/>
            <a:ext cx="15437296" cy="1569365"/>
          </a:xfrm>
        </p:spPr>
        <p:txBody>
          <a:bodyPr/>
          <a:lstStyle/>
          <a:p>
            <a:pPr marL="0" indent="0">
              <a:buNone/>
            </a:pPr>
            <a:r>
              <a:rPr lang="en-US" sz="9600" b="1" dirty="0">
                <a:solidFill>
                  <a:srgbClr val="005AA0"/>
                </a:solidFill>
              </a:rPr>
              <a:t>Thank You for your attention!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25.04.2023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a.kessler@hi-jena.gsi.de       CS-Workshop 2023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04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POLARIS Laser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smtClean="0">
                <a:solidFill>
                  <a:prstClr val="white"/>
                </a:solidFill>
              </a:rPr>
              <a:t>25.04.2023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defRPr/>
            </a:pPr>
            <a:fld id="{8509CF2F-E404-418A-A505-5C29661271FF}" type="slidenum">
              <a:rPr lang="en-US">
                <a:solidFill>
                  <a:prstClr val="white"/>
                </a:solidFill>
              </a:rPr>
              <a:pPr defTabSz="1828800">
                <a:defRPr/>
              </a:pPr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4294967295"/>
          </p:nvPr>
        </p:nvSpPr>
        <p:spPr>
          <a:xfrm>
            <a:off x="0" y="2216150"/>
            <a:ext cx="7488238" cy="10763250"/>
          </a:xfrm>
        </p:spPr>
        <p:txBody>
          <a:bodyPr/>
          <a:lstStyle/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Dubble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CPA - System: Chirped Pulse Amplification 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Stretcher in active development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amplifier stages 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Mosaic Grid Compressor </a:t>
            </a:r>
          </a:p>
          <a:p>
            <a:pPr marL="0" indent="0" defTabSz="1828800">
              <a:buNone/>
            </a:pPr>
            <a:endParaRPr lang="de-DE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5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7275" y="7356141"/>
            <a:ext cx="7406934" cy="4937954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1532" y="2031510"/>
            <a:ext cx="7468068" cy="497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screen">
            <a:lum brigh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2879" y="2026792"/>
            <a:ext cx="7398434" cy="493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lum brigh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1532" y="7315204"/>
            <a:ext cx="7468068" cy="497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533130" y="2055391"/>
            <a:ext cx="4937890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defTabSz="1828800"/>
            <a:r>
              <a:rPr lang="de-DE" sz="3600" dirty="0">
                <a:solidFill>
                  <a:prstClr val="black"/>
                </a:solidFill>
              </a:rPr>
              <a:t>Lab1: </a:t>
            </a:r>
            <a:r>
              <a:rPr lang="de-DE" sz="3600" dirty="0" err="1" smtClean="0">
                <a:solidFill>
                  <a:prstClr val="black"/>
                </a:solidFill>
              </a:rPr>
              <a:t>Strecher</a:t>
            </a:r>
            <a:r>
              <a:rPr lang="de-DE" sz="3600" dirty="0" smtClean="0">
                <a:solidFill>
                  <a:prstClr val="black"/>
                </a:solidFill>
              </a:rPr>
              <a:t> </a:t>
            </a:r>
            <a:r>
              <a:rPr lang="de-DE" sz="3600" dirty="0" err="1" smtClean="0">
                <a:solidFill>
                  <a:prstClr val="black"/>
                </a:solidFill>
              </a:rPr>
              <a:t>and</a:t>
            </a:r>
            <a:r>
              <a:rPr lang="de-DE" sz="3600" dirty="0" smtClean="0">
                <a:solidFill>
                  <a:prstClr val="black"/>
                </a:solidFill>
              </a:rPr>
              <a:t> </a:t>
            </a:r>
            <a:r>
              <a:rPr lang="de-DE" sz="3600" dirty="0">
                <a:solidFill>
                  <a:prstClr val="black"/>
                </a:solidFill>
              </a:rPr>
              <a:t>A1-A4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448488" y="7407277"/>
            <a:ext cx="6141361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defTabSz="1828800"/>
            <a:r>
              <a:rPr lang="de-DE" sz="3600" dirty="0">
                <a:solidFill>
                  <a:prstClr val="black"/>
                </a:solidFill>
              </a:rPr>
              <a:t>Lab3: </a:t>
            </a:r>
            <a:r>
              <a:rPr lang="de-DE" sz="3600" dirty="0" err="1" smtClean="0">
                <a:solidFill>
                  <a:prstClr val="black"/>
                </a:solidFill>
              </a:rPr>
              <a:t>Compressor</a:t>
            </a:r>
            <a:r>
              <a:rPr lang="de-DE" sz="3600" dirty="0" smtClean="0">
                <a:solidFill>
                  <a:prstClr val="black"/>
                </a:solidFill>
              </a:rPr>
              <a:t> </a:t>
            </a:r>
            <a:r>
              <a:rPr lang="de-DE" sz="3600" dirty="0">
                <a:solidFill>
                  <a:prstClr val="black"/>
                </a:solidFill>
              </a:rPr>
              <a:t>&amp; Diagnostik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195502" y="2055391"/>
            <a:ext cx="1805302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defTabSz="1828800"/>
            <a:r>
              <a:rPr lang="de-DE" sz="3600" dirty="0">
                <a:solidFill>
                  <a:prstClr val="black"/>
                </a:solidFill>
              </a:rPr>
              <a:t>Lab2: A5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9116491" y="7407277"/>
            <a:ext cx="2566087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defTabSz="1828800"/>
            <a:r>
              <a:rPr lang="de-DE" sz="3600" dirty="0">
                <a:solidFill>
                  <a:prstClr val="black"/>
                </a:solidFill>
              </a:rPr>
              <a:t>Lab4: Target 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97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JETI200 Laser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>
              <a:defRPr/>
            </a:pPr>
            <a:fld id="{8509CF2F-E404-418A-A505-5C29661271FF}" type="slidenum">
              <a:rPr lang="en-US">
                <a:solidFill>
                  <a:prstClr val="white"/>
                </a:solidFill>
              </a:rPr>
              <a:pPr defTabSz="1828800">
                <a:defRPr/>
              </a:pPr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smtClean="0">
                <a:solidFill>
                  <a:prstClr val="white"/>
                </a:solidFill>
              </a:rPr>
              <a:t>25.04.2023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3" y="4697760"/>
            <a:ext cx="11699110" cy="777686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032" y="4697760"/>
            <a:ext cx="11710380" cy="777686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814736" y="2033464"/>
            <a:ext cx="22324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prstClr val="black"/>
                </a:solidFill>
              </a:rPr>
              <a:t>Titanium:Sapphire-based</a:t>
            </a:r>
            <a:r>
              <a:rPr lang="en-GB" sz="3600" dirty="0">
                <a:solidFill>
                  <a:prstClr val="black"/>
                </a:solidFill>
              </a:rPr>
              <a:t> laser system with over 200 TW peak power from Amplitude.</a:t>
            </a:r>
            <a:endParaRPr lang="de-DE" sz="3600" dirty="0" smtClean="0">
              <a:solidFill>
                <a:prstClr val="black"/>
              </a:solidFill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de-DE" sz="3600" dirty="0" err="1">
                <a:solidFill>
                  <a:prstClr val="black"/>
                </a:solidFill>
              </a:rPr>
              <a:t>Energy</a:t>
            </a:r>
            <a:r>
              <a:rPr lang="de-DE" sz="3600" dirty="0">
                <a:solidFill>
                  <a:prstClr val="black"/>
                </a:solidFill>
              </a:rPr>
              <a:t>: 4 </a:t>
            </a:r>
            <a:r>
              <a:rPr lang="de-DE" sz="3600" dirty="0" smtClean="0">
                <a:solidFill>
                  <a:prstClr val="black"/>
                </a:solidFill>
              </a:rPr>
              <a:t>J; Pulsduration</a:t>
            </a:r>
            <a:r>
              <a:rPr lang="de-DE" sz="3600" dirty="0">
                <a:solidFill>
                  <a:prstClr val="black"/>
                </a:solidFill>
              </a:rPr>
              <a:t>: 17 </a:t>
            </a:r>
            <a:r>
              <a:rPr lang="de-DE" sz="3600" dirty="0" err="1" smtClean="0">
                <a:solidFill>
                  <a:prstClr val="black"/>
                </a:solidFill>
              </a:rPr>
              <a:t>fs</a:t>
            </a:r>
            <a:r>
              <a:rPr lang="de-DE" sz="3600" dirty="0" smtClean="0">
                <a:solidFill>
                  <a:prstClr val="black"/>
                </a:solidFill>
              </a:rPr>
              <a:t>; </a:t>
            </a:r>
            <a:r>
              <a:rPr lang="de-DE" sz="3600" dirty="0" err="1" smtClean="0">
                <a:solidFill>
                  <a:prstClr val="black"/>
                </a:solidFill>
              </a:rPr>
              <a:t>Intensity</a:t>
            </a:r>
            <a:r>
              <a:rPr lang="de-DE" sz="3600" dirty="0" smtClean="0">
                <a:solidFill>
                  <a:prstClr val="black"/>
                </a:solidFill>
              </a:rPr>
              <a:t> </a:t>
            </a:r>
            <a:r>
              <a:rPr lang="de-DE" sz="3600" dirty="0">
                <a:solidFill>
                  <a:prstClr val="black"/>
                </a:solidFill>
              </a:rPr>
              <a:t>ca. 10</a:t>
            </a:r>
            <a:r>
              <a:rPr lang="de-DE" sz="3600" baseline="30000" dirty="0">
                <a:solidFill>
                  <a:prstClr val="black"/>
                </a:solidFill>
              </a:rPr>
              <a:t>21</a:t>
            </a:r>
            <a:r>
              <a:rPr lang="de-DE" sz="3600" dirty="0">
                <a:solidFill>
                  <a:prstClr val="black"/>
                </a:solidFill>
              </a:rPr>
              <a:t> </a:t>
            </a:r>
            <a:r>
              <a:rPr lang="de-DE" sz="3600" dirty="0" smtClean="0">
                <a:solidFill>
                  <a:prstClr val="black"/>
                </a:solidFill>
              </a:rPr>
              <a:t>W/cm</a:t>
            </a:r>
            <a:r>
              <a:rPr lang="de-DE" sz="3600" baseline="30000" dirty="0" smtClean="0">
                <a:solidFill>
                  <a:prstClr val="black"/>
                </a:solidFill>
              </a:rPr>
              <a:t>2</a:t>
            </a:r>
            <a:endParaRPr lang="de-DE" sz="3600" dirty="0" smtClean="0">
              <a:solidFill>
                <a:prstClr val="black"/>
              </a:solidFill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rgbClr val="FF0000"/>
                </a:solidFill>
              </a:rPr>
              <a:t>How </a:t>
            </a:r>
            <a:r>
              <a:rPr lang="en-GB" sz="3600" dirty="0">
                <a:solidFill>
                  <a:srgbClr val="FF0000"/>
                </a:solidFill>
              </a:rPr>
              <a:t>we can integrate </a:t>
            </a:r>
            <a:r>
              <a:rPr lang="en-GB" sz="3600" dirty="0" smtClean="0">
                <a:solidFill>
                  <a:srgbClr val="FF0000"/>
                </a:solidFill>
              </a:rPr>
              <a:t>Amplitude closed SW </a:t>
            </a:r>
            <a:r>
              <a:rPr lang="en-GB" sz="3600" dirty="0">
                <a:solidFill>
                  <a:srgbClr val="FF0000"/>
                </a:solidFill>
              </a:rPr>
              <a:t>into higher-level control system</a:t>
            </a:r>
            <a:r>
              <a:rPr lang="de-DE" sz="3600" dirty="0" smtClean="0">
                <a:solidFill>
                  <a:srgbClr val="FF0000"/>
                </a:solidFill>
              </a:rPr>
              <a:t>?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de-DE" sz="3600" dirty="0" err="1" smtClean="0">
                <a:solidFill>
                  <a:srgbClr val="FF0000"/>
                </a:solidFill>
              </a:rPr>
              <a:t>If</a:t>
            </a:r>
            <a:r>
              <a:rPr lang="en-GB" sz="3600" dirty="0" smtClean="0">
                <a:solidFill>
                  <a:srgbClr val="FF0000"/>
                </a:solidFill>
              </a:rPr>
              <a:t> </a:t>
            </a:r>
            <a:r>
              <a:rPr lang="en-GB" sz="3600" dirty="0">
                <a:solidFill>
                  <a:srgbClr val="FF0000"/>
                </a:solidFill>
              </a:rPr>
              <a:t>ordering from Amplitude, </a:t>
            </a:r>
            <a:r>
              <a:rPr lang="en-GB" sz="3600" dirty="0" smtClean="0">
                <a:solidFill>
                  <a:srgbClr val="FF0000"/>
                </a:solidFill>
              </a:rPr>
              <a:t>still open </a:t>
            </a:r>
            <a:r>
              <a:rPr lang="en-GB" sz="3600" dirty="0">
                <a:solidFill>
                  <a:srgbClr val="FF0000"/>
                </a:solidFill>
              </a:rPr>
              <a:t>the warranty </a:t>
            </a:r>
            <a:r>
              <a:rPr lang="en-GB" sz="3600" dirty="0" smtClean="0">
                <a:solidFill>
                  <a:srgbClr val="FF0000"/>
                </a:solidFill>
              </a:rPr>
              <a:t>question?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61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07" y="-1"/>
            <a:ext cx="20583714" cy="1371602"/>
          </a:xfrm>
        </p:spPr>
        <p:txBody>
          <a:bodyPr/>
          <a:lstStyle/>
          <a:p>
            <a:r>
              <a:rPr lang="en-GB" dirty="0" smtClean="0"/>
              <a:t>New </a:t>
            </a:r>
            <a:r>
              <a:rPr lang="en-GB" dirty="0"/>
              <a:t>institute building and challenges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072" y="13138153"/>
            <a:ext cx="5689600" cy="730250"/>
          </a:xfrm>
        </p:spPr>
        <p:txBody>
          <a:bodyPr/>
          <a:lstStyle/>
          <a:p>
            <a:pPr defTabSz="1828800">
              <a:defRPr/>
            </a:pPr>
            <a:r>
              <a:rPr lang="en-US" smtClean="0">
                <a:solidFill>
                  <a:prstClr val="white"/>
                </a:solidFill>
              </a:rPr>
              <a:t>25.04.2023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49800" y="13138153"/>
            <a:ext cx="5689600" cy="730250"/>
          </a:xfrm>
        </p:spPr>
        <p:txBody>
          <a:bodyPr/>
          <a:lstStyle/>
          <a:p>
            <a:pPr defTabSz="1828800">
              <a:defRPr/>
            </a:pPr>
            <a:fld id="{3F3FC230-DEB5-4BF3-B1A7-64EAF675BC55}" type="slidenum">
              <a:rPr lang="en-US">
                <a:solidFill>
                  <a:prstClr val="white"/>
                </a:solidFill>
              </a:rPr>
              <a:pPr defTabSz="1828800">
                <a:defRPr/>
              </a:pPr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0" y="2269890"/>
            <a:ext cx="8854558" cy="5164174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6" y="7748511"/>
            <a:ext cx="8854558" cy="4980689"/>
          </a:xfrm>
          <a:prstGeom prst="rect">
            <a:avLst/>
          </a:prstGeom>
        </p:spPr>
      </p:pic>
      <p:pic>
        <p:nvPicPr>
          <p:cNvPr id="9" name="Inhaltsplatzhalt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696" y="2465280"/>
            <a:ext cx="7604716" cy="424870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2624048" y="8253697"/>
            <a:ext cx="10515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prstClr val="black"/>
                </a:solidFill>
              </a:rPr>
              <a:t>Motivation: worldwide unique research infrastructure with two fs high-intensity laser systems and one EBIT (electron beam ion target) </a:t>
            </a:r>
            <a:endParaRPr lang="en-GB" sz="3600" dirty="0" smtClean="0">
              <a:solidFill>
                <a:prstClr val="black"/>
              </a:solidFill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prstClr val="black"/>
                </a:solidFill>
              </a:rPr>
              <a:t>Technical </a:t>
            </a:r>
            <a:r>
              <a:rPr lang="en-GB" sz="3600" dirty="0">
                <a:solidFill>
                  <a:prstClr val="black"/>
                </a:solidFill>
              </a:rPr>
              <a:t>challenge: temporal and spatial synchronisation: </a:t>
            </a:r>
            <a:endParaRPr lang="en-GB" sz="3600" dirty="0" smtClean="0">
              <a:solidFill>
                <a:prstClr val="black"/>
              </a:solidFill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prstClr val="black"/>
                </a:solidFill>
              </a:rPr>
              <a:t>100 </a:t>
            </a:r>
            <a:r>
              <a:rPr lang="en-GB" sz="3600" dirty="0">
                <a:solidFill>
                  <a:prstClr val="black"/>
                </a:solidFill>
              </a:rPr>
              <a:t>fs correspond to 30 µm Focus size is a few µm </a:t>
            </a:r>
            <a:r>
              <a:rPr lang="en-GB" sz="3600" dirty="0" smtClean="0">
                <a:solidFill>
                  <a:prstClr val="black"/>
                </a:solidFill>
              </a:rPr>
              <a:t>=&gt; </a:t>
            </a:r>
            <a:r>
              <a:rPr lang="en-GB" sz="3600" dirty="0">
                <a:solidFill>
                  <a:prstClr val="black"/>
                </a:solidFill>
              </a:rPr>
              <a:t>high demands on </a:t>
            </a:r>
            <a:r>
              <a:rPr lang="en-GB" sz="3600" dirty="0" smtClean="0">
                <a:solidFill>
                  <a:prstClr val="black"/>
                </a:solidFill>
              </a:rPr>
              <a:t>stability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44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07" y="-1"/>
            <a:ext cx="20583714" cy="1371602"/>
          </a:xfrm>
        </p:spPr>
        <p:txBody>
          <a:bodyPr/>
          <a:lstStyle/>
          <a:p>
            <a:r>
              <a:rPr lang="en-GB" dirty="0" smtClean="0"/>
              <a:t>New </a:t>
            </a:r>
            <a:r>
              <a:rPr lang="en-GB" dirty="0"/>
              <a:t>institute building and challenges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072" y="13138153"/>
            <a:ext cx="5689600" cy="730250"/>
          </a:xfrm>
        </p:spPr>
        <p:txBody>
          <a:bodyPr/>
          <a:lstStyle/>
          <a:p>
            <a:pPr defTabSz="1828800">
              <a:defRPr/>
            </a:pPr>
            <a:r>
              <a:rPr lang="en-US" smtClean="0">
                <a:solidFill>
                  <a:prstClr val="white"/>
                </a:solidFill>
              </a:rPr>
              <a:t>25.04.2023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49800" y="13138153"/>
            <a:ext cx="5689600" cy="730250"/>
          </a:xfrm>
        </p:spPr>
        <p:txBody>
          <a:bodyPr/>
          <a:lstStyle/>
          <a:p>
            <a:pPr defTabSz="1828800">
              <a:defRPr/>
            </a:pPr>
            <a:fld id="{3F3FC230-DEB5-4BF3-B1A7-64EAF675BC55}" type="slidenum">
              <a:rPr lang="en-US">
                <a:solidFill>
                  <a:prstClr val="white"/>
                </a:solidFill>
              </a:rPr>
              <a:pPr defTabSz="1828800">
                <a:defRPr/>
              </a:pPr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0" y="1425230"/>
            <a:ext cx="10222712" cy="5750275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05" b="-3909"/>
          <a:stretch/>
        </p:blipFill>
        <p:spPr>
          <a:xfrm>
            <a:off x="1249210" y="7363718"/>
            <a:ext cx="10150702" cy="5975002"/>
          </a:xfrm>
          <a:prstGeom prst="rect">
            <a:avLst/>
          </a:prstGeom>
        </p:spPr>
      </p:pic>
      <p:pic>
        <p:nvPicPr>
          <p:cNvPr id="9" name="Inhaltsplatzhalt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072" y="1443069"/>
            <a:ext cx="10515352" cy="591373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2837888" y="7362056"/>
            <a:ext cx="105153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Whole System became complex -&gt; sophisticate CS is needed!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The jellyfish of </a:t>
            </a:r>
            <a:r>
              <a:rPr lang="en-US" sz="3600" dirty="0" smtClean="0">
                <a:solidFill>
                  <a:prstClr val="black"/>
                </a:solidFill>
              </a:rPr>
              <a:t>choice: </a:t>
            </a:r>
            <a:r>
              <a:rPr lang="en-US" sz="3600" dirty="0">
                <a:solidFill>
                  <a:prstClr val="black"/>
                </a:solidFill>
              </a:rPr>
              <a:t>CS</a:t>
            </a:r>
            <a:r>
              <a:rPr lang="en-US" sz="3600" dirty="0" smtClean="0">
                <a:solidFill>
                  <a:prstClr val="black"/>
                </a:solidFill>
              </a:rPr>
              <a:t>++ , EPICS, TANGO</a:t>
            </a:r>
            <a:r>
              <a:rPr lang="en-US" sz="3600" dirty="0" smtClean="0">
                <a:solidFill>
                  <a:prstClr val="black"/>
                </a:solidFill>
              </a:rPr>
              <a:t>?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We (Dominik </a:t>
            </a:r>
            <a:r>
              <a:rPr lang="en-US" sz="3600" dirty="0" err="1">
                <a:solidFill>
                  <a:prstClr val="black"/>
                </a:solidFill>
              </a:rPr>
              <a:t>Hollatz</a:t>
            </a:r>
            <a:r>
              <a:rPr lang="en-US" sz="3600" dirty="0">
                <a:solidFill>
                  <a:prstClr val="black"/>
                </a:solidFill>
              </a:rPr>
              <a:t>) look </a:t>
            </a:r>
            <a:r>
              <a:rPr lang="en-US" sz="3600" dirty="0" smtClean="0">
                <a:solidFill>
                  <a:prstClr val="black"/>
                </a:solidFill>
              </a:rPr>
              <a:t>intensive at Tango- Controls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Learn core </a:t>
            </a:r>
            <a:r>
              <a:rPr lang="en-US" sz="3600" dirty="0">
                <a:solidFill>
                  <a:prstClr val="black"/>
                </a:solidFill>
              </a:rPr>
              <a:t>functions (used </a:t>
            </a:r>
            <a:r>
              <a:rPr lang="en-US" sz="3600" dirty="0" smtClean="0">
                <a:solidFill>
                  <a:prstClr val="black"/>
                </a:solidFill>
              </a:rPr>
              <a:t>terms are confusing…)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Cooking recipe for device drivers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Creating Docker based installation for easy deployment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66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Tango-Controls, a very beginner’s view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1174776" y="2033464"/>
            <a:ext cx="10769600" cy="10945216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PRO:</a:t>
            </a:r>
          </a:p>
          <a:p>
            <a:r>
              <a:rPr lang="en-GB" sz="4000" dirty="0"/>
              <a:t>high degree of scalability </a:t>
            </a:r>
            <a:endParaRPr lang="en-GB" sz="4000" dirty="0" smtClean="0"/>
          </a:p>
          <a:p>
            <a:r>
              <a:rPr lang="en-GB" sz="4000" dirty="0" smtClean="0"/>
              <a:t>Brings a set of SCADA functions</a:t>
            </a:r>
          </a:p>
          <a:p>
            <a:pPr lvl="1"/>
            <a:r>
              <a:rPr lang="en-GB" sz="3200" dirty="0" smtClean="0"/>
              <a:t>Logging</a:t>
            </a:r>
          </a:p>
          <a:p>
            <a:pPr lvl="1"/>
            <a:r>
              <a:rPr lang="en-GB" sz="3200" dirty="0" smtClean="0"/>
              <a:t>Alarming </a:t>
            </a:r>
          </a:p>
          <a:p>
            <a:pPr lvl="1"/>
            <a:r>
              <a:rPr lang="en-GB" sz="3200" dirty="0" smtClean="0"/>
              <a:t>Archiving</a:t>
            </a:r>
            <a:endParaRPr lang="en-GB" sz="3200" dirty="0"/>
          </a:p>
          <a:p>
            <a:r>
              <a:rPr lang="en-GB" sz="4000" dirty="0"/>
              <a:t>supports C++, Python, Java, ( LabVIEW </a:t>
            </a:r>
            <a:r>
              <a:rPr lang="en-GB" sz="4000" dirty="0" smtClean="0"/>
              <a:t>)</a:t>
            </a:r>
          </a:p>
          <a:p>
            <a:r>
              <a:rPr lang="en-GB" sz="4000" dirty="0"/>
              <a:t>Provides code generators for supported </a:t>
            </a:r>
            <a:r>
              <a:rPr lang="en-GB" sz="4000" dirty="0" err="1"/>
              <a:t>Lngs</a:t>
            </a:r>
            <a:r>
              <a:rPr lang="en-GB" sz="4000" dirty="0" smtClean="0"/>
              <a:t>.</a:t>
            </a:r>
          </a:p>
          <a:p>
            <a:r>
              <a:rPr lang="en-GB" sz="4000" dirty="0" smtClean="0"/>
              <a:t>Tries to use state of the art Web-standard</a:t>
            </a:r>
            <a:br>
              <a:rPr lang="en-GB" sz="4000" dirty="0" smtClean="0"/>
            </a:br>
            <a:r>
              <a:rPr lang="en-GB" sz="4000" dirty="0" smtClean="0"/>
              <a:t>(TARANTA: configurable UI in Browser)</a:t>
            </a:r>
          </a:p>
          <a:p>
            <a:r>
              <a:rPr lang="en-GB" sz="4000" dirty="0" smtClean="0"/>
              <a:t>quality </a:t>
            </a:r>
            <a:r>
              <a:rPr lang="en-GB" sz="4000" dirty="0"/>
              <a:t>of live improvements (responsive GUI, remote control)</a:t>
            </a:r>
          </a:p>
          <a:p>
            <a:r>
              <a:rPr lang="en-GB" sz="4000" dirty="0" smtClean="0"/>
              <a:t>open </a:t>
            </a:r>
            <a:r>
              <a:rPr lang="en-GB" sz="4000" dirty="0"/>
              <a:t>source aspect (no license, full access</a:t>
            </a:r>
            <a:r>
              <a:rPr lang="en-GB" sz="4000" dirty="0" smtClean="0"/>
              <a:t>)</a:t>
            </a:r>
            <a:endParaRPr lang="en-US" sz="4000" dirty="0" smtClean="0"/>
          </a:p>
          <a:p>
            <a:r>
              <a:rPr lang="en-US" sz="4000" dirty="0" smtClean="0"/>
              <a:t>Smooth change to for us: utilize the Tango-LV Bindings</a:t>
            </a:r>
          </a:p>
          <a:p>
            <a:pPr marL="0" indent="0">
              <a:buNone/>
            </a:pPr>
            <a:endParaRPr lang="en-US" sz="4000" dirty="0" smtClean="0"/>
          </a:p>
          <a:p>
            <a:endParaRPr lang="en-US" sz="4000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12840072" y="2033464"/>
            <a:ext cx="10769600" cy="9051926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CON:</a:t>
            </a:r>
          </a:p>
          <a:p>
            <a:r>
              <a:rPr lang="en-US" sz="4000" dirty="0"/>
              <a:t>hard start, initial amount of work is </a:t>
            </a:r>
            <a:r>
              <a:rPr lang="en-US" sz="4000" dirty="0" smtClean="0"/>
              <a:t>considerable</a:t>
            </a:r>
          </a:p>
          <a:p>
            <a:r>
              <a:rPr lang="en-US" sz="4000" dirty="0" smtClean="0"/>
              <a:t>Sticks on CORBA as message broker</a:t>
            </a:r>
          </a:p>
          <a:p>
            <a:r>
              <a:rPr lang="en-US" sz="4000" dirty="0" smtClean="0"/>
              <a:t>Babylonian </a:t>
            </a:r>
            <a:r>
              <a:rPr lang="en-US" sz="4000" dirty="0"/>
              <a:t>confusion of </a:t>
            </a:r>
            <a:r>
              <a:rPr lang="en-US" sz="4000" dirty="0" smtClean="0"/>
              <a:t>languages</a:t>
            </a:r>
          </a:p>
          <a:p>
            <a:r>
              <a:rPr lang="en-US" sz="4000" dirty="0"/>
              <a:t>LV-Bindings are available, but not maintained </a:t>
            </a:r>
            <a:r>
              <a:rPr lang="en-US" sz="4000" dirty="0" smtClean="0"/>
              <a:t>anymore </a:t>
            </a:r>
          </a:p>
          <a:p>
            <a:r>
              <a:rPr lang="en-US" sz="4000" dirty="0" smtClean="0"/>
              <a:t>a </a:t>
            </a:r>
            <a:r>
              <a:rPr lang="en-US" sz="4000" dirty="0"/>
              <a:t>new system needs to be accepted and staff needs to be trained</a:t>
            </a:r>
          </a:p>
          <a:p>
            <a:r>
              <a:rPr lang="en-US" sz="4000" dirty="0"/>
              <a:t>a new system always has issues and bugs at the </a:t>
            </a:r>
            <a:r>
              <a:rPr lang="en-US" sz="4000" dirty="0" smtClean="0"/>
              <a:t>start</a:t>
            </a:r>
          </a:p>
          <a:p>
            <a:r>
              <a:rPr lang="en-US" sz="4000" dirty="0" smtClean="0"/>
              <a:t>Windows installer is available, but typically old</a:t>
            </a:r>
            <a:br>
              <a:rPr lang="en-US" sz="4000" dirty="0" smtClean="0"/>
            </a:br>
            <a:r>
              <a:rPr lang="en-US" sz="4000" dirty="0" smtClean="0"/>
              <a:t>Switch to Linux </a:t>
            </a:r>
            <a:r>
              <a:rPr lang="en-US" sz="4000" smtClean="0"/>
              <a:t>is needed </a:t>
            </a:r>
            <a:endParaRPr lang="en-US" sz="4000" dirty="0"/>
          </a:p>
          <a:p>
            <a:r>
              <a:rPr lang="en-US" sz="4000" dirty="0">
                <a:solidFill>
                  <a:srgbClr val="FF0000"/>
                </a:solidFill>
              </a:rPr>
              <a:t>requires dedicated </a:t>
            </a:r>
            <a:r>
              <a:rPr lang="en-US" sz="4000" dirty="0" smtClean="0">
                <a:solidFill>
                  <a:srgbClr val="FF0000"/>
                </a:solidFill>
              </a:rPr>
              <a:t>staff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811039" y="5273824"/>
            <a:ext cx="14999153" cy="7776864"/>
            <a:chOff x="811040" y="2708920"/>
            <a:chExt cx="6791325" cy="3533775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040" y="2708920"/>
              <a:ext cx="6791325" cy="3533775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5475" y="4005064"/>
              <a:ext cx="3409950" cy="1809750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 bwMode="auto">
            <a:xfrm>
              <a:off x="1895475" y="4005064"/>
              <a:ext cx="3468613" cy="1800200"/>
            </a:xfrm>
            <a:prstGeom prst="rect">
              <a:avLst/>
            </a:prstGeom>
            <a:noFill/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>
              <a:off x="2051720" y="3140968"/>
              <a:ext cx="0" cy="864096"/>
            </a:xfrm>
            <a:prstGeom prst="straightConnector1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LabVIEW Stuff </a:t>
            </a:r>
            <a:r>
              <a:rPr lang="en-US" dirty="0" smtClean="0">
                <a:sym typeface="Wingdings" panose="05000000000000000000" pitchFamily="2" charset="2"/>
              </a:rPr>
              <a:t> Dynamic UIs @ RT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4663" y="1869207"/>
            <a:ext cx="1779840" cy="44043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1772" y="8777937"/>
            <a:ext cx="3705290" cy="348839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6450" y="6854552"/>
            <a:ext cx="2487550" cy="34648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0192" y="2038441"/>
            <a:ext cx="6209856" cy="380326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1203" y="6100533"/>
            <a:ext cx="5602322" cy="237259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58752" y="2177480"/>
            <a:ext cx="1315847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 smtClean="0">
                <a:ea typeface="Verdana" pitchFamily="34" charset="0"/>
                <a:cs typeface="Verdana" pitchFamily="34" charset="0"/>
              </a:rPr>
              <a:t>Current version: LabVIEW 2020 SP1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 dirty="0" smtClean="0">
                <a:ea typeface="Verdana" pitchFamily="34" charset="0"/>
                <a:cs typeface="Verdana" pitchFamily="34" charset="0"/>
              </a:rPr>
              <a:t>Cool feature: Interfaces</a:t>
            </a:r>
            <a:br>
              <a:rPr lang="en-US" sz="5200" dirty="0" smtClean="0">
                <a:ea typeface="Verdana" pitchFamily="34" charset="0"/>
                <a:cs typeface="Verdana" pitchFamily="34" charset="0"/>
              </a:rPr>
            </a:br>
            <a:r>
              <a:rPr lang="en-US" sz="5200" dirty="0" smtClean="0">
                <a:ea typeface="Verdana" pitchFamily="34" charset="0"/>
                <a:cs typeface="Verdana" pitchFamily="34" charset="0"/>
              </a:rPr>
              <a:t>replace abstract messages (in most cases ;-) )</a:t>
            </a:r>
          </a:p>
        </p:txBody>
      </p:sp>
    </p:spTree>
    <p:extLst>
      <p:ext uri="{BB962C8B-B14F-4D97-AF65-F5344CB8AC3E}">
        <p14:creationId xmlns:p14="http://schemas.microsoft.com/office/powerpoint/2010/main" val="32636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ym typeface="Wingdings" panose="05000000000000000000" pitchFamily="2" charset="2"/>
              </a:rPr>
              <a:t>Dynamic UIs @ RT, Realisation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25.04.2023</a:t>
            </a:r>
            <a:endParaRPr lang="en-US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706" y="1371601"/>
            <a:ext cx="9311172" cy="62871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29" y="3047031"/>
            <a:ext cx="1344926" cy="12837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4706" y="7210278"/>
            <a:ext cx="6216131" cy="5199928"/>
          </a:xfrm>
          <a:prstGeom prst="rect">
            <a:avLst/>
          </a:prstGeom>
        </p:spPr>
      </p:pic>
      <p:sp>
        <p:nvSpPr>
          <p:cNvPr id="19" name="Inhaltsplatzhalter 8"/>
          <p:cNvSpPr txBox="1">
            <a:spLocks/>
          </p:cNvSpPr>
          <p:nvPr/>
        </p:nvSpPr>
        <p:spPr>
          <a:xfrm>
            <a:off x="357074" y="1924708"/>
            <a:ext cx="13980874" cy="11781928"/>
          </a:xfrm>
          <a:prstGeom prst="rect">
            <a:avLst/>
          </a:prstGeom>
        </p:spPr>
        <p:txBody>
          <a:bodyPr/>
          <a:lstStyle>
            <a:lvl1pPr marL="685800" indent="-685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6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1485900" indent="-571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6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22860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3200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4114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50292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</a:rPr>
              <a:t>Viewable Actor as Parent Class </a:t>
            </a:r>
            <a:r>
              <a:rPr lang="en-US" sz="4800" dirty="0">
                <a:hlinkClick r:id="rId6"/>
              </a:rPr>
              <a:t>https://</a:t>
            </a:r>
            <a:r>
              <a:rPr lang="en-US" sz="4800" dirty="0" smtClean="0">
                <a:hlinkClick r:id="rId6"/>
              </a:rPr>
              <a:t>git.gsi.de/a.kessler/ViewableActor.git</a:t>
            </a:r>
            <a:r>
              <a:rPr lang="en-US" sz="4800" dirty="0"/>
              <a:t> or </a:t>
            </a:r>
            <a:r>
              <a:rPr lang="en-US" sz="4800" dirty="0">
                <a:hlinkClick r:id="rId7"/>
              </a:rPr>
              <a:t>https://</a:t>
            </a:r>
            <a:r>
              <a:rPr lang="en-US" sz="4800" dirty="0" smtClean="0">
                <a:hlinkClick r:id="rId7"/>
              </a:rPr>
              <a:t>github.com/keale/Viewable_Actor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sz="2400" dirty="0"/>
          </a:p>
          <a:p>
            <a:pPr lvl="1"/>
            <a:r>
              <a:rPr lang="en-US" dirty="0" smtClean="0"/>
              <a:t>Functions: Insert Into </a:t>
            </a:r>
            <a:r>
              <a:rPr lang="en-US" dirty="0" err="1" smtClean="0"/>
              <a:t>SubPanel</a:t>
            </a:r>
            <a:r>
              <a:rPr lang="en-US" dirty="0" smtClean="0"/>
              <a:t>, Remove from </a:t>
            </a:r>
            <a:r>
              <a:rPr lang="en-US" dirty="0" smtClean="0"/>
              <a:t>SP, </a:t>
            </a:r>
            <a:r>
              <a:rPr lang="en-US" dirty="0" smtClean="0"/>
              <a:t>Open </a:t>
            </a:r>
            <a:r>
              <a:rPr lang="en-US" dirty="0" smtClean="0"/>
              <a:t>FP</a:t>
            </a:r>
            <a:r>
              <a:rPr lang="en-US" dirty="0" smtClean="0"/>
              <a:t>, </a:t>
            </a:r>
            <a:r>
              <a:rPr lang="en-US" dirty="0" smtClean="0"/>
              <a:t>Set Window Title, Memorize last window size and position</a:t>
            </a:r>
          </a:p>
          <a:p>
            <a:r>
              <a:rPr lang="en-GB" dirty="0"/>
              <a:t>The container contains </a:t>
            </a:r>
            <a:r>
              <a:rPr lang="en-GB" dirty="0" smtClean="0"/>
              <a:t>a set of invisible </a:t>
            </a:r>
            <a:r>
              <a:rPr lang="en-GB" dirty="0" smtClean="0"/>
              <a:t>SPs</a:t>
            </a:r>
          </a:p>
          <a:p>
            <a:r>
              <a:rPr lang="en-US" dirty="0" smtClean="0"/>
              <a:t>Memorize last SP position</a:t>
            </a:r>
          </a:p>
          <a:p>
            <a:r>
              <a:rPr lang="en-US" dirty="0"/>
              <a:t>Example: HIJ Motion General App</a:t>
            </a:r>
            <a:br>
              <a:rPr lang="en-US" dirty="0"/>
            </a:br>
            <a:r>
              <a:rPr lang="en-US" sz="4800" dirty="0" smtClean="0">
                <a:hlinkClick r:id="rId8"/>
              </a:rPr>
              <a:t>https</a:t>
            </a:r>
            <a:r>
              <a:rPr lang="en-US" sz="4800" dirty="0">
                <a:hlinkClick r:id="rId8"/>
              </a:rPr>
              <a:t>://</a:t>
            </a:r>
            <a:r>
              <a:rPr lang="en-US" sz="4800" dirty="0" smtClean="0">
                <a:hlinkClick r:id="rId8"/>
              </a:rPr>
              <a:t>git.gsi.de/a.kessler/HIJ_Motion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a.kessler@hi-jena.gsi.de       CS-Workshop 2023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57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hij_template_talk_16x9_mso.potx" id="{FE4A7500-4936-4CB6-95C6-4694AAD5ACF6}" vid="{896C779A-E537-4D17-9A05-DF82BF54690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hij_template_talk_16x9_mso</Template>
  <TotalTime>0</TotalTime>
  <Words>1292</Words>
  <Application>Microsoft Office PowerPoint</Application>
  <PresentationFormat>Benutzerdefiniert</PresentationFormat>
  <Paragraphs>240</Paragraphs>
  <Slides>23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ＭＳ Ｐゴシック</vt:lpstr>
      <vt:lpstr>Arial</vt:lpstr>
      <vt:lpstr>Calibri</vt:lpstr>
      <vt:lpstr>Chalkboard</vt:lpstr>
      <vt:lpstr>Open Sans</vt:lpstr>
      <vt:lpstr>OpenSans-Regular</vt:lpstr>
      <vt:lpstr>Times New Roman</vt:lpstr>
      <vt:lpstr>Verdana</vt:lpstr>
      <vt:lpstr>Wingdings</vt:lpstr>
      <vt:lpstr>Office</vt:lpstr>
      <vt:lpstr>News from HI-Jena </vt:lpstr>
      <vt:lpstr>Outline</vt:lpstr>
      <vt:lpstr>POLARIS Laser</vt:lpstr>
      <vt:lpstr>JETI200 Laser</vt:lpstr>
      <vt:lpstr>New institute building and challenges</vt:lpstr>
      <vt:lpstr>New institute building and challenges</vt:lpstr>
      <vt:lpstr>Tango-Controls, a very beginner’s view</vt:lpstr>
      <vt:lpstr>Some LabVIEW Stuff  Dynamic UIs @ RT</vt:lpstr>
      <vt:lpstr>Dynamic UIs @ RT, Realisation</vt:lpstr>
      <vt:lpstr>HIJ-Vision</vt:lpstr>
      <vt:lpstr>HIJ-Vision</vt:lpstr>
      <vt:lpstr>On the long way to F.A.I.R. data</vt:lpstr>
      <vt:lpstr>HELIPORT Project</vt:lpstr>
      <vt:lpstr>HELIPORT, the Idea behind</vt:lpstr>
      <vt:lpstr>HELIPORT Web User Interface</vt:lpstr>
      <vt:lpstr>Shot DB: new Approach with SciCat</vt:lpstr>
      <vt:lpstr>Shot DB: new Approach with SciCat</vt:lpstr>
      <vt:lpstr>Shot DB: new Approach with SciCat</vt:lpstr>
      <vt:lpstr>Shot DB: new Approach with SciCat</vt:lpstr>
      <vt:lpstr>HELPMI: Helmholtz Laser-Plasma Metadata Initiative</vt:lpstr>
      <vt:lpstr>How to proceed? My wishes:</vt:lpstr>
      <vt:lpstr>Something like e.g. Scratch</vt:lpstr>
      <vt:lpstr>News from HI-Jena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AlexK</dc:creator>
  <cp:lastModifiedBy>AlexK</cp:lastModifiedBy>
  <cp:revision>125</cp:revision>
  <cp:lastPrinted>2012-01-10T11:59:57Z</cp:lastPrinted>
  <dcterms:created xsi:type="dcterms:W3CDTF">2022-03-07T14:06:49Z</dcterms:created>
  <dcterms:modified xsi:type="dcterms:W3CDTF">2023-04-25T13:20:10Z</dcterms:modified>
</cp:coreProperties>
</file>